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wmf" ContentType="image/x-wmf"/>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diagrams/data3.xml" ContentType="application/vnd.openxmlformats-officedocument.drawingml.diagramData+xml"/>
  <Override PartName="/ppt/diagrams/data1.xml" ContentType="application/vnd.openxmlformats-officedocument.drawingml.diagramData+xml"/>
  <Override PartName="/ppt/diagrams/data2.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slideMasters/slideMaster1.xml" ContentType="application/vnd.openxmlformats-officedocument.presentationml.slideMaster+xml"/>
  <Override PartName="/ppt/notesSlides/notesSlide11.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18.xml" ContentType="application/vnd.openxmlformats-officedocument.presentationml.notesSlide+xml"/>
  <Override PartName="/ppt/notesSlides/notesSlide2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12.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9.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3.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22.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4.xml" ContentType="application/vnd.openxmlformats-officedocument.presentationml.notesSlide+xml"/>
  <Override PartName="/ppt/notesSlides/notesSlide20.xml" ContentType="application/vnd.openxmlformats-officedocument.presentationml.notesSlide+xml"/>
  <Override PartName="/ppt/notesSlides/notesSlide15.xml" ContentType="application/vnd.openxmlformats-officedocument.presentationml.notesSlide+xml"/>
  <Override PartName="/ppt/notesSlides/notesSlide21.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1.xml" ContentType="application/vnd.openxmlformats-officedocument.presentationml.notesSlide+xml"/>
  <Override PartName="/ppt/diagrams/colors4.xml" ContentType="application/vnd.openxmlformats-officedocument.drawingml.diagramColors+xml"/>
  <Override PartName="/ppt/diagrams/drawing4.xml" ContentType="application/vnd.ms-office.drawingml.diagramDrawing+xml"/>
  <Override PartName="/ppt/diagrams/layout4.xml" ContentType="application/vnd.openxmlformats-officedocument.drawingml.diagramLayout+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drawing3.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quickStyle4.xml" ContentType="application/vnd.openxmlformats-officedocument.drawingml.diagramStyl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notesMasterIdLst>
    <p:notesMasterId r:id="rId38"/>
  </p:notesMasterIdLst>
  <p:sldIdLst>
    <p:sldId id="279" r:id="rId2"/>
    <p:sldId id="259" r:id="rId3"/>
    <p:sldId id="280" r:id="rId4"/>
    <p:sldId id="281" r:id="rId5"/>
    <p:sldId id="282" r:id="rId6"/>
    <p:sldId id="283" r:id="rId7"/>
    <p:sldId id="284" r:id="rId8"/>
    <p:sldId id="285" r:id="rId9"/>
    <p:sldId id="286" r:id="rId10"/>
    <p:sldId id="287" r:id="rId11"/>
    <p:sldId id="288" r:id="rId12"/>
    <p:sldId id="289" r:id="rId13"/>
    <p:sldId id="290" r:id="rId14"/>
    <p:sldId id="291" r:id="rId15"/>
    <p:sldId id="292" r:id="rId16"/>
    <p:sldId id="293" r:id="rId17"/>
    <p:sldId id="294" r:id="rId18"/>
    <p:sldId id="295" r:id="rId19"/>
    <p:sldId id="296" r:id="rId20"/>
    <p:sldId id="297" r:id="rId21"/>
    <p:sldId id="298" r:id="rId22"/>
    <p:sldId id="299" r:id="rId23"/>
    <p:sldId id="300" r:id="rId24"/>
    <p:sldId id="301" r:id="rId25"/>
    <p:sldId id="302" r:id="rId26"/>
    <p:sldId id="303" r:id="rId27"/>
    <p:sldId id="304" r:id="rId28"/>
    <p:sldId id="305" r:id="rId29"/>
    <p:sldId id="306" r:id="rId30"/>
    <p:sldId id="307" r:id="rId31"/>
    <p:sldId id="308" r:id="rId32"/>
    <p:sldId id="309" r:id="rId33"/>
    <p:sldId id="310" r:id="rId34"/>
    <p:sldId id="311" r:id="rId35"/>
    <p:sldId id="312" r:id="rId36"/>
    <p:sldId id="313"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5959"/>
    <a:srgbClr val="357382"/>
    <a:srgbClr val="000000"/>
    <a:srgbClr val="FFFFFF"/>
    <a:srgbClr val="EDEDED"/>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4" autoAdjust="0"/>
    <p:restoredTop sz="81490" autoAdjust="0"/>
  </p:normalViewPr>
  <p:slideViewPr>
    <p:cSldViewPr snapToGrid="0">
      <p:cViewPr varScale="1">
        <p:scale>
          <a:sx n="66" d="100"/>
          <a:sy n="66" d="100"/>
        </p:scale>
        <p:origin x="96"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theme" Target="theme/theme1.xml"/></Relationships>
</file>

<file path=ppt/diagrams/_rels/data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image" Target="../media/image13.jpg"/><Relationship Id="rId4" Type="http://schemas.openxmlformats.org/officeDocument/2006/relationships/hyperlink" Target="https://stackoverflow.com/questions/37108164/what-is-stored-in-the-first-memory-address-of-the-os-why-cant-i-print-the-con" TargetMode="External"/></Relationships>
</file>

<file path=ppt/diagrams/_rels/drawing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image" Target="../media/image13.jpg"/><Relationship Id="rId4" Type="http://schemas.openxmlformats.org/officeDocument/2006/relationships/hyperlink" Target="https://stackoverflow.com/questions/37108164/what-is-stored-in-the-first-memory-address-of-the-os-why-cant-i-print-the-con"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F50C34-9FE7-469D-96B5-01374BD8C17C}"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35AC5701-B7B8-484B-8417-049DEC462697}">
      <dgm:prSet phldrT="[Text]" custT="1"/>
      <dgm:spPr/>
      <dgm:t>
        <a:bodyPr/>
        <a:lstStyle/>
        <a:p>
          <a:pPr>
            <a:buFont typeface="Arial" panose="020B0604020202020204" pitchFamily="34" charset="0"/>
            <a:buChar char="•"/>
          </a:pPr>
          <a:r>
            <a:rPr lang="en-GB" sz="900" b="1" dirty="0"/>
            <a:t>What is Computer Science?</a:t>
          </a:r>
        </a:p>
      </dgm:t>
    </dgm:pt>
    <dgm:pt modelId="{9207340B-18EC-4DEB-850D-4ACE11A3A57B}" type="parTrans" cxnId="{E2C3FF8F-2A51-4D56-A336-F80585D3988A}">
      <dgm:prSet/>
      <dgm:spPr/>
      <dgm:t>
        <a:bodyPr/>
        <a:lstStyle/>
        <a:p>
          <a:endParaRPr lang="en-GB"/>
        </a:p>
      </dgm:t>
    </dgm:pt>
    <dgm:pt modelId="{C395F14D-EEFF-464B-A5BB-9CB91AA12EFF}" type="sibTrans" cxnId="{E2C3FF8F-2A51-4D56-A336-F80585D3988A}">
      <dgm:prSet/>
      <dgm:spPr/>
      <dgm:t>
        <a:bodyPr/>
        <a:lstStyle/>
        <a:p>
          <a:endParaRPr lang="en-GB"/>
        </a:p>
      </dgm:t>
    </dgm:pt>
    <dgm:pt modelId="{C6E1B501-2718-433B-B862-080D17B121D0}">
      <dgm:prSet phldrT="[Text]"/>
      <dgm:spPr/>
      <dgm:t>
        <a:bodyPr/>
        <a:lstStyle/>
        <a:p>
          <a:r>
            <a:rPr lang="en-GB" dirty="0">
              <a:solidFill>
                <a:srgbClr val="595959"/>
              </a:solidFill>
            </a:rPr>
            <a:t>Enter your answer here</a:t>
          </a:r>
        </a:p>
      </dgm:t>
    </dgm:pt>
    <dgm:pt modelId="{6D6A99FB-07BE-47E6-AC81-A892C963CF23}" type="parTrans" cxnId="{575ECBFE-9F17-4BBD-88BA-A42ABD75D9D8}">
      <dgm:prSet/>
      <dgm:spPr/>
      <dgm:t>
        <a:bodyPr/>
        <a:lstStyle/>
        <a:p>
          <a:endParaRPr lang="en-GB"/>
        </a:p>
      </dgm:t>
    </dgm:pt>
    <dgm:pt modelId="{0F07CE2F-95C6-46B9-B600-B010B3CC4CDE}" type="sibTrans" cxnId="{575ECBFE-9F17-4BBD-88BA-A42ABD75D9D8}">
      <dgm:prSet/>
      <dgm:spPr/>
      <dgm:t>
        <a:bodyPr/>
        <a:lstStyle/>
        <a:p>
          <a:endParaRPr lang="en-GB"/>
        </a:p>
      </dgm:t>
    </dgm:pt>
    <dgm:pt modelId="{EF216913-7570-4AD3-B149-F74AA09DABE1}">
      <dgm:prSet phldrT="[Text]" custT="1"/>
      <dgm:spPr/>
      <dgm:t>
        <a:bodyPr/>
        <a:lstStyle/>
        <a:p>
          <a:r>
            <a:rPr lang="en-GB" sz="900" b="1" dirty="0"/>
            <a:t>What are the benefits and risks of Computer Science at a local level </a:t>
          </a:r>
        </a:p>
      </dgm:t>
    </dgm:pt>
    <dgm:pt modelId="{F31E2A3A-78B6-428A-8157-0D1C98C93B43}" type="parTrans" cxnId="{1C6B111F-5698-44A1-8184-AB65E285E01B}">
      <dgm:prSet/>
      <dgm:spPr/>
      <dgm:t>
        <a:bodyPr/>
        <a:lstStyle/>
        <a:p>
          <a:endParaRPr lang="en-GB"/>
        </a:p>
      </dgm:t>
    </dgm:pt>
    <dgm:pt modelId="{21A420FD-9AD4-4587-8515-E5638EAC41EC}" type="sibTrans" cxnId="{1C6B111F-5698-44A1-8184-AB65E285E01B}">
      <dgm:prSet/>
      <dgm:spPr/>
      <dgm:t>
        <a:bodyPr/>
        <a:lstStyle/>
        <a:p>
          <a:endParaRPr lang="en-GB"/>
        </a:p>
      </dgm:t>
    </dgm:pt>
    <dgm:pt modelId="{32D61BF6-AD3B-4C56-BD9F-86AC17F3B144}">
      <dgm:prSet phldrT="[Text]"/>
      <dgm:spPr/>
      <dgm:t>
        <a:bodyPr/>
        <a:lstStyle/>
        <a:p>
          <a:r>
            <a:rPr lang="en-GB" dirty="0">
              <a:solidFill>
                <a:srgbClr val="595959"/>
              </a:solidFill>
            </a:rPr>
            <a:t>Enter your answer here</a:t>
          </a:r>
        </a:p>
      </dgm:t>
    </dgm:pt>
    <dgm:pt modelId="{022F9A5A-C7BD-44FF-8C95-FA5B119D80C6}" type="parTrans" cxnId="{F5BF1B0D-F645-4950-939B-463CC68BEFEC}">
      <dgm:prSet/>
      <dgm:spPr/>
      <dgm:t>
        <a:bodyPr/>
        <a:lstStyle/>
        <a:p>
          <a:endParaRPr lang="en-GB"/>
        </a:p>
      </dgm:t>
    </dgm:pt>
    <dgm:pt modelId="{453121EA-875C-4669-8D48-9FEC0F6C331A}" type="sibTrans" cxnId="{F5BF1B0D-F645-4950-939B-463CC68BEFEC}">
      <dgm:prSet/>
      <dgm:spPr/>
      <dgm:t>
        <a:bodyPr/>
        <a:lstStyle/>
        <a:p>
          <a:endParaRPr lang="en-GB"/>
        </a:p>
      </dgm:t>
    </dgm:pt>
    <dgm:pt modelId="{6C594628-B6BC-42B9-8C21-E13586A4BFA9}">
      <dgm:prSet phldrT="[Text]"/>
      <dgm:spPr/>
      <dgm:t>
        <a:bodyPr/>
        <a:lstStyle/>
        <a:p>
          <a:r>
            <a:rPr lang="en-GB" dirty="0">
              <a:solidFill>
                <a:srgbClr val="595959"/>
              </a:solidFill>
            </a:rPr>
            <a:t>Try to make at least 4 valid points</a:t>
          </a:r>
        </a:p>
      </dgm:t>
    </dgm:pt>
    <dgm:pt modelId="{9321D7AD-5BD9-4873-9A3F-05F253261F83}" type="parTrans" cxnId="{B50DD9B9-5B93-4F94-AC2F-6483B67927B1}">
      <dgm:prSet/>
      <dgm:spPr/>
      <dgm:t>
        <a:bodyPr/>
        <a:lstStyle/>
        <a:p>
          <a:endParaRPr lang="en-GB"/>
        </a:p>
      </dgm:t>
    </dgm:pt>
    <dgm:pt modelId="{19987D7B-27BA-4861-8CEF-531E95A084EA}" type="sibTrans" cxnId="{B50DD9B9-5B93-4F94-AC2F-6483B67927B1}">
      <dgm:prSet/>
      <dgm:spPr/>
      <dgm:t>
        <a:bodyPr/>
        <a:lstStyle/>
        <a:p>
          <a:endParaRPr lang="en-GB"/>
        </a:p>
      </dgm:t>
    </dgm:pt>
    <dgm:pt modelId="{97EDCB82-B54F-4166-B223-6F1340533688}">
      <dgm:prSet phldrT="[Text]" custT="1"/>
      <dgm:spPr/>
      <dgm:t>
        <a:bodyPr/>
        <a:lstStyle/>
        <a:p>
          <a:pPr>
            <a:buFont typeface="Arial" panose="020B0604020202020204" pitchFamily="34" charset="0"/>
            <a:buChar char="•"/>
          </a:pPr>
          <a:r>
            <a:rPr lang="en-GB" sz="900" b="1" dirty="0"/>
            <a:t>What are the benefits and risks of Computer Science at a national level </a:t>
          </a:r>
        </a:p>
      </dgm:t>
    </dgm:pt>
    <dgm:pt modelId="{604B0901-CD98-482B-803C-39A180E03D76}" type="parTrans" cxnId="{B9E9EB1E-C0C6-4601-9883-9EF45AE6DC23}">
      <dgm:prSet/>
      <dgm:spPr/>
      <dgm:t>
        <a:bodyPr/>
        <a:lstStyle/>
        <a:p>
          <a:endParaRPr lang="en-GB"/>
        </a:p>
      </dgm:t>
    </dgm:pt>
    <dgm:pt modelId="{57CA9076-7B09-44B5-9FD3-14B2D5F1B9EA}" type="sibTrans" cxnId="{B9E9EB1E-C0C6-4601-9883-9EF45AE6DC23}">
      <dgm:prSet/>
      <dgm:spPr/>
      <dgm:t>
        <a:bodyPr/>
        <a:lstStyle/>
        <a:p>
          <a:endParaRPr lang="en-GB"/>
        </a:p>
      </dgm:t>
    </dgm:pt>
    <dgm:pt modelId="{24D7E199-AF88-4A0D-99B0-8541289D3154}">
      <dgm:prSet phldrT="[Text]"/>
      <dgm:spPr/>
      <dgm:t>
        <a:bodyPr/>
        <a:lstStyle/>
        <a:p>
          <a:r>
            <a:rPr lang="en-GB" dirty="0">
              <a:solidFill>
                <a:srgbClr val="595959"/>
              </a:solidFill>
            </a:rPr>
            <a:t>Enter your answer here</a:t>
          </a:r>
        </a:p>
      </dgm:t>
    </dgm:pt>
    <dgm:pt modelId="{FBF298B0-6225-4652-9595-B4EB2B3A80B6}" type="parTrans" cxnId="{4F8EB6B2-EB13-4F68-BDAB-8E3BF62AE80D}">
      <dgm:prSet/>
      <dgm:spPr/>
      <dgm:t>
        <a:bodyPr/>
        <a:lstStyle/>
        <a:p>
          <a:endParaRPr lang="en-GB"/>
        </a:p>
      </dgm:t>
    </dgm:pt>
    <dgm:pt modelId="{CD840EE3-66D1-4797-9D61-019208DF7F42}" type="sibTrans" cxnId="{4F8EB6B2-EB13-4F68-BDAB-8E3BF62AE80D}">
      <dgm:prSet/>
      <dgm:spPr/>
      <dgm:t>
        <a:bodyPr/>
        <a:lstStyle/>
        <a:p>
          <a:endParaRPr lang="en-GB"/>
        </a:p>
      </dgm:t>
    </dgm:pt>
    <dgm:pt modelId="{ABDCF836-00C3-43E1-BA75-1C6B6DD5B8C2}">
      <dgm:prSet phldrT="[Text]"/>
      <dgm:spPr/>
      <dgm:t>
        <a:bodyPr/>
        <a:lstStyle/>
        <a:p>
          <a:r>
            <a:rPr lang="en-GB" dirty="0">
              <a:solidFill>
                <a:srgbClr val="595959"/>
              </a:solidFill>
            </a:rPr>
            <a:t>At least 2 of your points should be about the potential risks of Computer Science</a:t>
          </a:r>
        </a:p>
      </dgm:t>
    </dgm:pt>
    <dgm:pt modelId="{9D1318C7-6F96-4A94-9634-9FF8E56BF840}" type="parTrans" cxnId="{C025E09F-DBA1-41AC-83FE-3EFF8489FB46}">
      <dgm:prSet/>
      <dgm:spPr/>
      <dgm:t>
        <a:bodyPr/>
        <a:lstStyle/>
        <a:p>
          <a:endParaRPr lang="en-GB"/>
        </a:p>
      </dgm:t>
    </dgm:pt>
    <dgm:pt modelId="{E1220FBA-EB5B-4817-AADF-7A354030822E}" type="sibTrans" cxnId="{C025E09F-DBA1-41AC-83FE-3EFF8489FB46}">
      <dgm:prSet/>
      <dgm:spPr/>
      <dgm:t>
        <a:bodyPr/>
        <a:lstStyle/>
        <a:p>
          <a:endParaRPr lang="en-GB"/>
        </a:p>
      </dgm:t>
    </dgm:pt>
    <dgm:pt modelId="{957E7E50-9D3F-4E20-81BE-72D66D280A83}">
      <dgm:prSet phldrT="[Text]"/>
      <dgm:spPr/>
      <dgm:t>
        <a:bodyPr/>
        <a:lstStyle/>
        <a:p>
          <a:r>
            <a:rPr lang="en-GB" dirty="0">
              <a:solidFill>
                <a:srgbClr val="595959"/>
              </a:solidFill>
            </a:rPr>
            <a:t>At least 2 of your points should be about the potential benefits of Computer Science</a:t>
          </a:r>
        </a:p>
      </dgm:t>
    </dgm:pt>
    <dgm:pt modelId="{D89677D7-4FEA-40EF-8CA1-34CA167812F2}" type="parTrans" cxnId="{A677F451-AB0C-41E1-88FE-1DD9B89B3AEE}">
      <dgm:prSet/>
      <dgm:spPr/>
      <dgm:t>
        <a:bodyPr/>
        <a:lstStyle/>
        <a:p>
          <a:endParaRPr lang="en-GB"/>
        </a:p>
      </dgm:t>
    </dgm:pt>
    <dgm:pt modelId="{B37F7AD8-D66E-40E8-A197-FBDB90C4BE89}" type="sibTrans" cxnId="{A677F451-AB0C-41E1-88FE-1DD9B89B3AEE}">
      <dgm:prSet/>
      <dgm:spPr/>
      <dgm:t>
        <a:bodyPr/>
        <a:lstStyle/>
        <a:p>
          <a:endParaRPr lang="en-GB"/>
        </a:p>
      </dgm:t>
    </dgm:pt>
    <dgm:pt modelId="{1B78025C-1DA5-495D-95F9-0B68EA2C290C}">
      <dgm:prSet/>
      <dgm:spPr/>
      <dgm:t>
        <a:bodyPr/>
        <a:lstStyle/>
        <a:p>
          <a:r>
            <a:rPr lang="en-GB" dirty="0">
              <a:solidFill>
                <a:srgbClr val="595959"/>
              </a:solidFill>
            </a:rPr>
            <a:t>Try to make at least 4 valid points</a:t>
          </a:r>
        </a:p>
      </dgm:t>
    </dgm:pt>
    <dgm:pt modelId="{48B3030D-29E2-49FC-A7F6-452BB8E75F38}" type="parTrans" cxnId="{6591C48E-C6A3-4055-BA23-DE5B17BC6C05}">
      <dgm:prSet/>
      <dgm:spPr/>
      <dgm:t>
        <a:bodyPr/>
        <a:lstStyle/>
        <a:p>
          <a:endParaRPr lang="en-GB"/>
        </a:p>
      </dgm:t>
    </dgm:pt>
    <dgm:pt modelId="{5666A484-B532-4490-8ED0-02D28A7218C9}" type="sibTrans" cxnId="{6591C48E-C6A3-4055-BA23-DE5B17BC6C05}">
      <dgm:prSet/>
      <dgm:spPr/>
      <dgm:t>
        <a:bodyPr/>
        <a:lstStyle/>
        <a:p>
          <a:endParaRPr lang="en-GB"/>
        </a:p>
      </dgm:t>
    </dgm:pt>
    <dgm:pt modelId="{63FDBB36-18C1-40BD-A537-12A1E3B42579}">
      <dgm:prSet/>
      <dgm:spPr/>
      <dgm:t>
        <a:bodyPr/>
        <a:lstStyle/>
        <a:p>
          <a:r>
            <a:rPr lang="en-GB" dirty="0">
              <a:solidFill>
                <a:srgbClr val="595959"/>
              </a:solidFill>
            </a:rPr>
            <a:t>At least 2 of your points should be about the potential risks of Computer Science</a:t>
          </a:r>
        </a:p>
      </dgm:t>
    </dgm:pt>
    <dgm:pt modelId="{533A30D0-D514-4194-853B-4C59D29C4754}" type="parTrans" cxnId="{3CEFE576-40F6-40D2-9DC6-6DC77767D36B}">
      <dgm:prSet/>
      <dgm:spPr/>
      <dgm:t>
        <a:bodyPr/>
        <a:lstStyle/>
        <a:p>
          <a:endParaRPr lang="en-GB"/>
        </a:p>
      </dgm:t>
    </dgm:pt>
    <dgm:pt modelId="{BD2D4BF6-73E2-43DD-B79A-1979BDB3680D}" type="sibTrans" cxnId="{3CEFE576-40F6-40D2-9DC6-6DC77767D36B}">
      <dgm:prSet/>
      <dgm:spPr/>
      <dgm:t>
        <a:bodyPr/>
        <a:lstStyle/>
        <a:p>
          <a:endParaRPr lang="en-GB"/>
        </a:p>
      </dgm:t>
    </dgm:pt>
    <dgm:pt modelId="{99F7D3E7-17E3-4360-8422-A742F549A17C}">
      <dgm:prSet/>
      <dgm:spPr/>
      <dgm:t>
        <a:bodyPr/>
        <a:lstStyle/>
        <a:p>
          <a:r>
            <a:rPr lang="en-GB" dirty="0">
              <a:solidFill>
                <a:srgbClr val="595959"/>
              </a:solidFill>
            </a:rPr>
            <a:t>At least 2 of your points should be about the potential benefits of Computer Science</a:t>
          </a:r>
        </a:p>
      </dgm:t>
    </dgm:pt>
    <dgm:pt modelId="{72543AB6-2BC7-4D36-A4BC-D2B389B15099}" type="parTrans" cxnId="{ED3182BF-92CA-4F63-809B-750878BFA13A}">
      <dgm:prSet/>
      <dgm:spPr/>
      <dgm:t>
        <a:bodyPr/>
        <a:lstStyle/>
        <a:p>
          <a:endParaRPr lang="en-GB"/>
        </a:p>
      </dgm:t>
    </dgm:pt>
    <dgm:pt modelId="{291723C4-0943-46FB-AA68-25628FE850A4}" type="sibTrans" cxnId="{ED3182BF-92CA-4F63-809B-750878BFA13A}">
      <dgm:prSet/>
      <dgm:spPr/>
      <dgm:t>
        <a:bodyPr/>
        <a:lstStyle/>
        <a:p>
          <a:endParaRPr lang="en-GB"/>
        </a:p>
      </dgm:t>
    </dgm:pt>
    <dgm:pt modelId="{780E8C12-8717-4525-80AD-B9E89EBE3A8C}">
      <dgm:prSet phldrT="[Text]" custT="1"/>
      <dgm:spPr/>
      <dgm:t>
        <a:bodyPr/>
        <a:lstStyle/>
        <a:p>
          <a:pPr>
            <a:buFont typeface="Arial" panose="020B0604020202020204" pitchFamily="34" charset="0"/>
            <a:buChar char="•"/>
          </a:pPr>
          <a:r>
            <a:rPr lang="en-GB" sz="900" b="1" dirty="0"/>
            <a:t>What are the benefits and risks of Computer Science at a global level</a:t>
          </a:r>
        </a:p>
      </dgm:t>
    </dgm:pt>
    <dgm:pt modelId="{669C7209-69AC-48FD-9933-A0BAB554E1F3}" type="sibTrans" cxnId="{CDCB2FAB-0E7E-4214-A25F-518BA4752A8D}">
      <dgm:prSet/>
      <dgm:spPr/>
      <dgm:t>
        <a:bodyPr/>
        <a:lstStyle/>
        <a:p>
          <a:endParaRPr lang="en-GB"/>
        </a:p>
      </dgm:t>
    </dgm:pt>
    <dgm:pt modelId="{C0999AF3-A431-44CA-807A-9C02CA9D2F79}" type="parTrans" cxnId="{CDCB2FAB-0E7E-4214-A25F-518BA4752A8D}">
      <dgm:prSet/>
      <dgm:spPr/>
      <dgm:t>
        <a:bodyPr/>
        <a:lstStyle/>
        <a:p>
          <a:endParaRPr lang="en-GB"/>
        </a:p>
      </dgm:t>
    </dgm:pt>
    <dgm:pt modelId="{CAAB6A97-BA37-439A-BEA6-354A61007906}">
      <dgm:prSet phldrT="[Text]"/>
      <dgm:spPr/>
      <dgm:t>
        <a:bodyPr/>
        <a:lstStyle/>
        <a:p>
          <a:r>
            <a:rPr lang="en-GB" dirty="0">
              <a:solidFill>
                <a:srgbClr val="595959"/>
              </a:solidFill>
            </a:rPr>
            <a:t>Enter your answer here</a:t>
          </a:r>
        </a:p>
      </dgm:t>
    </dgm:pt>
    <dgm:pt modelId="{C2E605AB-25C3-4F39-8D7D-94821BD82C7A}" type="parTrans" cxnId="{28741AFA-86B8-4CE1-AF03-0C25DA68A39A}">
      <dgm:prSet/>
      <dgm:spPr/>
      <dgm:t>
        <a:bodyPr/>
        <a:lstStyle/>
        <a:p>
          <a:endParaRPr lang="en-GB"/>
        </a:p>
      </dgm:t>
    </dgm:pt>
    <dgm:pt modelId="{ADEF89EA-504D-44BA-B79A-1CC0E5F1AE7A}" type="sibTrans" cxnId="{28741AFA-86B8-4CE1-AF03-0C25DA68A39A}">
      <dgm:prSet/>
      <dgm:spPr/>
      <dgm:t>
        <a:bodyPr/>
        <a:lstStyle/>
        <a:p>
          <a:endParaRPr lang="en-GB"/>
        </a:p>
      </dgm:t>
    </dgm:pt>
    <dgm:pt modelId="{8912004D-0EEB-4862-9850-00C0DDF82422}">
      <dgm:prSet/>
      <dgm:spPr/>
      <dgm:t>
        <a:bodyPr/>
        <a:lstStyle/>
        <a:p>
          <a:pPr>
            <a:buFont typeface="Arial" panose="020B0604020202020204" pitchFamily="34" charset="0"/>
            <a:buChar char="•"/>
          </a:pPr>
          <a:r>
            <a:rPr lang="en-GB" dirty="0">
              <a:solidFill>
                <a:srgbClr val="595959"/>
              </a:solidFill>
            </a:rPr>
            <a:t>Try to make at least 4 valid points</a:t>
          </a:r>
        </a:p>
      </dgm:t>
    </dgm:pt>
    <dgm:pt modelId="{522D81EA-D8A2-417B-84EB-442A9BBFE509}" type="parTrans" cxnId="{E7D4A9A7-F7C9-411E-A916-52D06D35C8B3}">
      <dgm:prSet/>
      <dgm:spPr/>
      <dgm:t>
        <a:bodyPr/>
        <a:lstStyle/>
        <a:p>
          <a:endParaRPr lang="en-GB"/>
        </a:p>
      </dgm:t>
    </dgm:pt>
    <dgm:pt modelId="{5C39E078-2AA0-42C7-B4FB-A4FD39E6C3D5}" type="sibTrans" cxnId="{E7D4A9A7-F7C9-411E-A916-52D06D35C8B3}">
      <dgm:prSet/>
      <dgm:spPr/>
      <dgm:t>
        <a:bodyPr/>
        <a:lstStyle/>
        <a:p>
          <a:endParaRPr lang="en-GB"/>
        </a:p>
      </dgm:t>
    </dgm:pt>
    <dgm:pt modelId="{C00273B4-4842-46C3-8791-E18DAA66B85A}">
      <dgm:prSet/>
      <dgm:spPr/>
      <dgm:t>
        <a:bodyPr/>
        <a:lstStyle/>
        <a:p>
          <a:pPr>
            <a:buFont typeface="Arial" panose="020B0604020202020204" pitchFamily="34" charset="0"/>
            <a:buChar char="•"/>
          </a:pPr>
          <a:r>
            <a:rPr lang="en-GB" dirty="0">
              <a:solidFill>
                <a:srgbClr val="595959"/>
              </a:solidFill>
            </a:rPr>
            <a:t>At least 2 of your points should be about the potential risks of Computer Science</a:t>
          </a:r>
        </a:p>
      </dgm:t>
    </dgm:pt>
    <dgm:pt modelId="{C2FA1386-1E6C-4B91-B435-EB28313BAFDD}" type="parTrans" cxnId="{277432CF-A806-4BBD-91CE-0518AE85FDBE}">
      <dgm:prSet/>
      <dgm:spPr/>
      <dgm:t>
        <a:bodyPr/>
        <a:lstStyle/>
        <a:p>
          <a:endParaRPr lang="en-GB"/>
        </a:p>
      </dgm:t>
    </dgm:pt>
    <dgm:pt modelId="{A234A9C9-898E-4659-8AA9-A19AC4A43197}" type="sibTrans" cxnId="{277432CF-A806-4BBD-91CE-0518AE85FDBE}">
      <dgm:prSet/>
      <dgm:spPr/>
      <dgm:t>
        <a:bodyPr/>
        <a:lstStyle/>
        <a:p>
          <a:endParaRPr lang="en-GB"/>
        </a:p>
      </dgm:t>
    </dgm:pt>
    <dgm:pt modelId="{D07C8816-7ECB-42AE-89E0-5FF0A1E11D54}">
      <dgm:prSet/>
      <dgm:spPr/>
      <dgm:t>
        <a:bodyPr/>
        <a:lstStyle/>
        <a:p>
          <a:pPr>
            <a:buFont typeface="Arial" panose="020B0604020202020204" pitchFamily="34" charset="0"/>
            <a:buChar char="•"/>
          </a:pPr>
          <a:r>
            <a:rPr lang="en-GB" dirty="0">
              <a:solidFill>
                <a:srgbClr val="595959"/>
              </a:solidFill>
            </a:rPr>
            <a:t>At least 2 of your points should be about the potential benefits of Computer Science</a:t>
          </a:r>
        </a:p>
      </dgm:t>
    </dgm:pt>
    <dgm:pt modelId="{BA44E540-3006-4662-BE1B-A728B3CF21CE}" type="parTrans" cxnId="{8D8DCDEF-BC5C-4959-BE12-F591B1924888}">
      <dgm:prSet/>
      <dgm:spPr/>
      <dgm:t>
        <a:bodyPr/>
        <a:lstStyle/>
        <a:p>
          <a:endParaRPr lang="en-GB"/>
        </a:p>
      </dgm:t>
    </dgm:pt>
    <dgm:pt modelId="{2C1D1698-0988-4FEC-B91F-30F0CC1024D1}" type="sibTrans" cxnId="{8D8DCDEF-BC5C-4959-BE12-F591B1924888}">
      <dgm:prSet/>
      <dgm:spPr/>
      <dgm:t>
        <a:bodyPr/>
        <a:lstStyle/>
        <a:p>
          <a:endParaRPr lang="en-GB"/>
        </a:p>
      </dgm:t>
    </dgm:pt>
    <dgm:pt modelId="{0317305F-BADC-4C13-8B50-D1953E0809C0}" type="pres">
      <dgm:prSet presAssocID="{AAF50C34-9FE7-469D-96B5-01374BD8C17C}" presName="linearFlow" presStyleCnt="0">
        <dgm:presLayoutVars>
          <dgm:dir/>
          <dgm:animLvl val="lvl"/>
          <dgm:resizeHandles val="exact"/>
        </dgm:presLayoutVars>
      </dgm:prSet>
      <dgm:spPr/>
    </dgm:pt>
    <dgm:pt modelId="{D2A13537-1DD7-40BC-A741-77BE4F4E7433}" type="pres">
      <dgm:prSet presAssocID="{35AC5701-B7B8-484B-8417-049DEC462697}" presName="composite" presStyleCnt="0"/>
      <dgm:spPr/>
    </dgm:pt>
    <dgm:pt modelId="{B5CD2A9F-DCB8-4549-AB96-190E6D4BD2E3}" type="pres">
      <dgm:prSet presAssocID="{35AC5701-B7B8-484B-8417-049DEC462697}" presName="parentText" presStyleLbl="alignNode1" presStyleIdx="0" presStyleCnt="4">
        <dgm:presLayoutVars>
          <dgm:chMax val="1"/>
          <dgm:bulletEnabled val="1"/>
        </dgm:presLayoutVars>
      </dgm:prSet>
      <dgm:spPr/>
    </dgm:pt>
    <dgm:pt modelId="{DC09C502-1074-4502-A228-DB9A53D3E80C}" type="pres">
      <dgm:prSet presAssocID="{35AC5701-B7B8-484B-8417-049DEC462697}" presName="descendantText" presStyleLbl="alignAcc1" presStyleIdx="0" presStyleCnt="4">
        <dgm:presLayoutVars>
          <dgm:bulletEnabled val="1"/>
        </dgm:presLayoutVars>
      </dgm:prSet>
      <dgm:spPr/>
    </dgm:pt>
    <dgm:pt modelId="{D4F316CD-FC3F-4C88-9BE3-350BB88DFB83}" type="pres">
      <dgm:prSet presAssocID="{C395F14D-EEFF-464B-A5BB-9CB91AA12EFF}" presName="sp" presStyleCnt="0"/>
      <dgm:spPr/>
    </dgm:pt>
    <dgm:pt modelId="{53CF5039-B757-43B1-8964-1478973B5E10}" type="pres">
      <dgm:prSet presAssocID="{EF216913-7570-4AD3-B149-F74AA09DABE1}" presName="composite" presStyleCnt="0"/>
      <dgm:spPr/>
    </dgm:pt>
    <dgm:pt modelId="{BC9CC326-8B5F-49EA-ACE3-F120D43C5CD6}" type="pres">
      <dgm:prSet presAssocID="{EF216913-7570-4AD3-B149-F74AA09DABE1}" presName="parentText" presStyleLbl="alignNode1" presStyleIdx="1" presStyleCnt="4">
        <dgm:presLayoutVars>
          <dgm:chMax val="1"/>
          <dgm:bulletEnabled val="1"/>
        </dgm:presLayoutVars>
      </dgm:prSet>
      <dgm:spPr/>
    </dgm:pt>
    <dgm:pt modelId="{1BA41900-A111-41F6-8056-155A0FCE8CD7}" type="pres">
      <dgm:prSet presAssocID="{EF216913-7570-4AD3-B149-F74AA09DABE1}" presName="descendantText" presStyleLbl="alignAcc1" presStyleIdx="1" presStyleCnt="4">
        <dgm:presLayoutVars>
          <dgm:bulletEnabled val="1"/>
        </dgm:presLayoutVars>
      </dgm:prSet>
      <dgm:spPr/>
    </dgm:pt>
    <dgm:pt modelId="{ABCFA6CE-CC3C-45F5-A788-E986EA19EC24}" type="pres">
      <dgm:prSet presAssocID="{21A420FD-9AD4-4587-8515-E5638EAC41EC}" presName="sp" presStyleCnt="0"/>
      <dgm:spPr/>
    </dgm:pt>
    <dgm:pt modelId="{C3B96ED4-F586-481F-9C7F-BD17C0DD469A}" type="pres">
      <dgm:prSet presAssocID="{97EDCB82-B54F-4166-B223-6F1340533688}" presName="composite" presStyleCnt="0"/>
      <dgm:spPr/>
    </dgm:pt>
    <dgm:pt modelId="{85645FA0-4EB6-4B91-B208-4848458187CE}" type="pres">
      <dgm:prSet presAssocID="{97EDCB82-B54F-4166-B223-6F1340533688}" presName="parentText" presStyleLbl="alignNode1" presStyleIdx="2" presStyleCnt="4">
        <dgm:presLayoutVars>
          <dgm:chMax val="1"/>
          <dgm:bulletEnabled val="1"/>
        </dgm:presLayoutVars>
      </dgm:prSet>
      <dgm:spPr/>
    </dgm:pt>
    <dgm:pt modelId="{257C588F-9A78-4ACE-BCB7-030E5144CCEE}" type="pres">
      <dgm:prSet presAssocID="{97EDCB82-B54F-4166-B223-6F1340533688}" presName="descendantText" presStyleLbl="alignAcc1" presStyleIdx="2" presStyleCnt="4">
        <dgm:presLayoutVars>
          <dgm:bulletEnabled val="1"/>
        </dgm:presLayoutVars>
      </dgm:prSet>
      <dgm:spPr/>
    </dgm:pt>
    <dgm:pt modelId="{785D4EE7-AE15-4AF7-B9BA-7B52A58C5B45}" type="pres">
      <dgm:prSet presAssocID="{57CA9076-7B09-44B5-9FD3-14B2D5F1B9EA}" presName="sp" presStyleCnt="0"/>
      <dgm:spPr/>
    </dgm:pt>
    <dgm:pt modelId="{32165095-8B74-4BE1-8E5A-7EFC3DD1DBCD}" type="pres">
      <dgm:prSet presAssocID="{780E8C12-8717-4525-80AD-B9E89EBE3A8C}" presName="composite" presStyleCnt="0"/>
      <dgm:spPr/>
    </dgm:pt>
    <dgm:pt modelId="{2F73ADA9-CA21-4ACC-8080-20EFD752F704}" type="pres">
      <dgm:prSet presAssocID="{780E8C12-8717-4525-80AD-B9E89EBE3A8C}" presName="parentText" presStyleLbl="alignNode1" presStyleIdx="3" presStyleCnt="4">
        <dgm:presLayoutVars>
          <dgm:chMax val="1"/>
          <dgm:bulletEnabled val="1"/>
        </dgm:presLayoutVars>
      </dgm:prSet>
      <dgm:spPr/>
    </dgm:pt>
    <dgm:pt modelId="{3617B7A4-A2D7-4C51-8A09-CD019DB2E9AD}" type="pres">
      <dgm:prSet presAssocID="{780E8C12-8717-4525-80AD-B9E89EBE3A8C}" presName="descendantText" presStyleLbl="alignAcc1" presStyleIdx="3" presStyleCnt="4">
        <dgm:presLayoutVars>
          <dgm:bulletEnabled val="1"/>
        </dgm:presLayoutVars>
      </dgm:prSet>
      <dgm:spPr/>
    </dgm:pt>
  </dgm:ptLst>
  <dgm:cxnLst>
    <dgm:cxn modelId="{3D596102-C15B-4447-8971-858B4F218336}" type="presOf" srcId="{99F7D3E7-17E3-4360-8422-A742F549A17C}" destId="{257C588F-9A78-4ACE-BCB7-030E5144CCEE}" srcOrd="0" destOrd="3" presId="urn:microsoft.com/office/officeart/2005/8/layout/chevron2"/>
    <dgm:cxn modelId="{7C917408-F3AC-46AD-A2A0-B1C8DF56EE16}" type="presOf" srcId="{D07C8816-7ECB-42AE-89E0-5FF0A1E11D54}" destId="{3617B7A4-A2D7-4C51-8A09-CD019DB2E9AD}" srcOrd="0" destOrd="3" presId="urn:microsoft.com/office/officeart/2005/8/layout/chevron2"/>
    <dgm:cxn modelId="{F5BF1B0D-F645-4950-939B-463CC68BEFEC}" srcId="{EF216913-7570-4AD3-B149-F74AA09DABE1}" destId="{32D61BF6-AD3B-4C56-BD9F-86AC17F3B144}" srcOrd="0" destOrd="0" parTransId="{022F9A5A-C7BD-44FF-8C95-FA5B119D80C6}" sibTransId="{453121EA-875C-4669-8D48-9FEC0F6C331A}"/>
    <dgm:cxn modelId="{B9E9EB1E-C0C6-4601-9883-9EF45AE6DC23}" srcId="{AAF50C34-9FE7-469D-96B5-01374BD8C17C}" destId="{97EDCB82-B54F-4166-B223-6F1340533688}" srcOrd="2" destOrd="0" parTransId="{604B0901-CD98-482B-803C-39A180E03D76}" sibTransId="{57CA9076-7B09-44B5-9FD3-14B2D5F1B9EA}"/>
    <dgm:cxn modelId="{1C6B111F-5698-44A1-8184-AB65E285E01B}" srcId="{AAF50C34-9FE7-469D-96B5-01374BD8C17C}" destId="{EF216913-7570-4AD3-B149-F74AA09DABE1}" srcOrd="1" destOrd="0" parTransId="{F31E2A3A-78B6-428A-8157-0D1C98C93B43}" sibTransId="{21A420FD-9AD4-4587-8515-E5638EAC41EC}"/>
    <dgm:cxn modelId="{C652CC2C-EB94-4EF6-A79F-E08E760D2D99}" type="presOf" srcId="{63FDBB36-18C1-40BD-A537-12A1E3B42579}" destId="{257C588F-9A78-4ACE-BCB7-030E5144CCEE}" srcOrd="0" destOrd="2" presId="urn:microsoft.com/office/officeart/2005/8/layout/chevron2"/>
    <dgm:cxn modelId="{DE1FFD37-F7D8-40E5-A53A-FE8B388C881C}" type="presOf" srcId="{780E8C12-8717-4525-80AD-B9E89EBE3A8C}" destId="{2F73ADA9-CA21-4ACC-8080-20EFD752F704}" srcOrd="0" destOrd="0" presId="urn:microsoft.com/office/officeart/2005/8/layout/chevron2"/>
    <dgm:cxn modelId="{39A0565E-44A9-481C-9713-4F47420C6822}" type="presOf" srcId="{EF216913-7570-4AD3-B149-F74AA09DABE1}" destId="{BC9CC326-8B5F-49EA-ACE3-F120D43C5CD6}" srcOrd="0" destOrd="0" presId="urn:microsoft.com/office/officeart/2005/8/layout/chevron2"/>
    <dgm:cxn modelId="{3A90A55E-A09E-4437-834E-2733E297CEA9}" type="presOf" srcId="{32D61BF6-AD3B-4C56-BD9F-86AC17F3B144}" destId="{1BA41900-A111-41F6-8056-155A0FCE8CD7}" srcOrd="0" destOrd="0" presId="urn:microsoft.com/office/officeart/2005/8/layout/chevron2"/>
    <dgm:cxn modelId="{1E8C0865-0E01-43E1-B280-4A69F0A4C5EB}" type="presOf" srcId="{35AC5701-B7B8-484B-8417-049DEC462697}" destId="{B5CD2A9F-DCB8-4549-AB96-190E6D4BD2E3}" srcOrd="0" destOrd="0" presId="urn:microsoft.com/office/officeart/2005/8/layout/chevron2"/>
    <dgm:cxn modelId="{A4A79F68-9595-402F-8096-AB16CDE3F34F}" type="presOf" srcId="{C00273B4-4842-46C3-8791-E18DAA66B85A}" destId="{3617B7A4-A2D7-4C51-8A09-CD019DB2E9AD}" srcOrd="0" destOrd="2" presId="urn:microsoft.com/office/officeart/2005/8/layout/chevron2"/>
    <dgm:cxn modelId="{320A806B-81E6-46B6-8675-7B28352ADE88}" type="presOf" srcId="{957E7E50-9D3F-4E20-81BE-72D66D280A83}" destId="{1BA41900-A111-41F6-8056-155A0FCE8CD7}" srcOrd="0" destOrd="3" presId="urn:microsoft.com/office/officeart/2005/8/layout/chevron2"/>
    <dgm:cxn modelId="{A677F451-AB0C-41E1-88FE-1DD9B89B3AEE}" srcId="{EF216913-7570-4AD3-B149-F74AA09DABE1}" destId="{957E7E50-9D3F-4E20-81BE-72D66D280A83}" srcOrd="3" destOrd="0" parTransId="{D89677D7-4FEA-40EF-8CA1-34CA167812F2}" sibTransId="{B37F7AD8-D66E-40E8-A197-FBDB90C4BE89}"/>
    <dgm:cxn modelId="{3CEFE576-40F6-40D2-9DC6-6DC77767D36B}" srcId="{97EDCB82-B54F-4166-B223-6F1340533688}" destId="{63FDBB36-18C1-40BD-A537-12A1E3B42579}" srcOrd="2" destOrd="0" parTransId="{533A30D0-D514-4194-853B-4C59D29C4754}" sibTransId="{BD2D4BF6-73E2-43DD-B79A-1979BDB3680D}"/>
    <dgm:cxn modelId="{E9D6A986-7D85-4262-97FE-2039DD92D3CB}" type="presOf" srcId="{97EDCB82-B54F-4166-B223-6F1340533688}" destId="{85645FA0-4EB6-4B91-B208-4848458187CE}" srcOrd="0" destOrd="0" presId="urn:microsoft.com/office/officeart/2005/8/layout/chevron2"/>
    <dgm:cxn modelId="{6591C48E-C6A3-4055-BA23-DE5B17BC6C05}" srcId="{97EDCB82-B54F-4166-B223-6F1340533688}" destId="{1B78025C-1DA5-495D-95F9-0B68EA2C290C}" srcOrd="1" destOrd="0" parTransId="{48B3030D-29E2-49FC-A7F6-452BB8E75F38}" sibTransId="{5666A484-B532-4490-8ED0-02D28A7218C9}"/>
    <dgm:cxn modelId="{0DDDCD8E-BC14-4F3E-8A9D-7B885C52E86B}" type="presOf" srcId="{6C594628-B6BC-42B9-8C21-E13586A4BFA9}" destId="{1BA41900-A111-41F6-8056-155A0FCE8CD7}" srcOrd="0" destOrd="1" presId="urn:microsoft.com/office/officeart/2005/8/layout/chevron2"/>
    <dgm:cxn modelId="{E2C3FF8F-2A51-4D56-A336-F80585D3988A}" srcId="{AAF50C34-9FE7-469D-96B5-01374BD8C17C}" destId="{35AC5701-B7B8-484B-8417-049DEC462697}" srcOrd="0" destOrd="0" parTransId="{9207340B-18EC-4DEB-850D-4ACE11A3A57B}" sibTransId="{C395F14D-EEFF-464B-A5BB-9CB91AA12EFF}"/>
    <dgm:cxn modelId="{6867A598-32F4-4099-8F23-C0B6B7CF93B5}" type="presOf" srcId="{CAAB6A97-BA37-439A-BEA6-354A61007906}" destId="{3617B7A4-A2D7-4C51-8A09-CD019DB2E9AD}" srcOrd="0" destOrd="0" presId="urn:microsoft.com/office/officeart/2005/8/layout/chevron2"/>
    <dgm:cxn modelId="{C025E09F-DBA1-41AC-83FE-3EFF8489FB46}" srcId="{EF216913-7570-4AD3-B149-F74AA09DABE1}" destId="{ABDCF836-00C3-43E1-BA75-1C6B6DD5B8C2}" srcOrd="2" destOrd="0" parTransId="{9D1318C7-6F96-4A94-9634-9FF8E56BF840}" sibTransId="{E1220FBA-EB5B-4817-AADF-7A354030822E}"/>
    <dgm:cxn modelId="{E7D4A9A7-F7C9-411E-A916-52D06D35C8B3}" srcId="{780E8C12-8717-4525-80AD-B9E89EBE3A8C}" destId="{8912004D-0EEB-4862-9850-00C0DDF82422}" srcOrd="1" destOrd="0" parTransId="{522D81EA-D8A2-417B-84EB-442A9BBFE509}" sibTransId="{5C39E078-2AA0-42C7-B4FB-A4FD39E6C3D5}"/>
    <dgm:cxn modelId="{CDCB2FAB-0E7E-4214-A25F-518BA4752A8D}" srcId="{AAF50C34-9FE7-469D-96B5-01374BD8C17C}" destId="{780E8C12-8717-4525-80AD-B9E89EBE3A8C}" srcOrd="3" destOrd="0" parTransId="{C0999AF3-A431-44CA-807A-9C02CA9D2F79}" sibTransId="{669C7209-69AC-48FD-9933-A0BAB554E1F3}"/>
    <dgm:cxn modelId="{4F8EB6B2-EB13-4F68-BDAB-8E3BF62AE80D}" srcId="{97EDCB82-B54F-4166-B223-6F1340533688}" destId="{24D7E199-AF88-4A0D-99B0-8541289D3154}" srcOrd="0" destOrd="0" parTransId="{FBF298B0-6225-4652-9595-B4EB2B3A80B6}" sibTransId="{CD840EE3-66D1-4797-9D61-019208DF7F42}"/>
    <dgm:cxn modelId="{519E15B6-6A7B-4BCB-9158-2C8CFECE20B8}" type="presOf" srcId="{24D7E199-AF88-4A0D-99B0-8541289D3154}" destId="{257C588F-9A78-4ACE-BCB7-030E5144CCEE}" srcOrd="0" destOrd="0" presId="urn:microsoft.com/office/officeart/2005/8/layout/chevron2"/>
    <dgm:cxn modelId="{6B7B62B8-7D61-409D-95D2-8D33B8B0B840}" type="presOf" srcId="{C6E1B501-2718-433B-B862-080D17B121D0}" destId="{DC09C502-1074-4502-A228-DB9A53D3E80C}" srcOrd="0" destOrd="0" presId="urn:microsoft.com/office/officeart/2005/8/layout/chevron2"/>
    <dgm:cxn modelId="{B50DD9B9-5B93-4F94-AC2F-6483B67927B1}" srcId="{EF216913-7570-4AD3-B149-F74AA09DABE1}" destId="{6C594628-B6BC-42B9-8C21-E13586A4BFA9}" srcOrd="1" destOrd="0" parTransId="{9321D7AD-5BD9-4873-9A3F-05F253261F83}" sibTransId="{19987D7B-27BA-4861-8CEF-531E95A084EA}"/>
    <dgm:cxn modelId="{ED3182BF-92CA-4F63-809B-750878BFA13A}" srcId="{97EDCB82-B54F-4166-B223-6F1340533688}" destId="{99F7D3E7-17E3-4360-8422-A742F549A17C}" srcOrd="3" destOrd="0" parTransId="{72543AB6-2BC7-4D36-A4BC-D2B389B15099}" sibTransId="{291723C4-0943-46FB-AA68-25628FE850A4}"/>
    <dgm:cxn modelId="{219BB2C6-B316-44EC-A7F9-4DBA35B39A0C}" type="presOf" srcId="{1B78025C-1DA5-495D-95F9-0B68EA2C290C}" destId="{257C588F-9A78-4ACE-BCB7-030E5144CCEE}" srcOrd="0" destOrd="1" presId="urn:microsoft.com/office/officeart/2005/8/layout/chevron2"/>
    <dgm:cxn modelId="{277432CF-A806-4BBD-91CE-0518AE85FDBE}" srcId="{780E8C12-8717-4525-80AD-B9E89EBE3A8C}" destId="{C00273B4-4842-46C3-8791-E18DAA66B85A}" srcOrd="2" destOrd="0" parTransId="{C2FA1386-1E6C-4B91-B435-EB28313BAFDD}" sibTransId="{A234A9C9-898E-4659-8AA9-A19AC4A43197}"/>
    <dgm:cxn modelId="{C7E19DD8-51B2-4325-802D-6FFC95CF1518}" type="presOf" srcId="{8912004D-0EEB-4862-9850-00C0DDF82422}" destId="{3617B7A4-A2D7-4C51-8A09-CD019DB2E9AD}" srcOrd="0" destOrd="1" presId="urn:microsoft.com/office/officeart/2005/8/layout/chevron2"/>
    <dgm:cxn modelId="{CF6C81DB-5D7A-4FB2-9F58-AC3D4D5024F8}" type="presOf" srcId="{ABDCF836-00C3-43E1-BA75-1C6B6DD5B8C2}" destId="{1BA41900-A111-41F6-8056-155A0FCE8CD7}" srcOrd="0" destOrd="2" presId="urn:microsoft.com/office/officeart/2005/8/layout/chevron2"/>
    <dgm:cxn modelId="{C9D859EC-6419-419D-B7C8-B5D6302A5369}" type="presOf" srcId="{AAF50C34-9FE7-469D-96B5-01374BD8C17C}" destId="{0317305F-BADC-4C13-8B50-D1953E0809C0}" srcOrd="0" destOrd="0" presId="urn:microsoft.com/office/officeart/2005/8/layout/chevron2"/>
    <dgm:cxn modelId="{8D8DCDEF-BC5C-4959-BE12-F591B1924888}" srcId="{780E8C12-8717-4525-80AD-B9E89EBE3A8C}" destId="{D07C8816-7ECB-42AE-89E0-5FF0A1E11D54}" srcOrd="3" destOrd="0" parTransId="{BA44E540-3006-4662-BE1B-A728B3CF21CE}" sibTransId="{2C1D1698-0988-4FEC-B91F-30F0CC1024D1}"/>
    <dgm:cxn modelId="{28741AFA-86B8-4CE1-AF03-0C25DA68A39A}" srcId="{780E8C12-8717-4525-80AD-B9E89EBE3A8C}" destId="{CAAB6A97-BA37-439A-BEA6-354A61007906}" srcOrd="0" destOrd="0" parTransId="{C2E605AB-25C3-4F39-8D7D-94821BD82C7A}" sibTransId="{ADEF89EA-504D-44BA-B79A-1CC0E5F1AE7A}"/>
    <dgm:cxn modelId="{575ECBFE-9F17-4BBD-88BA-A42ABD75D9D8}" srcId="{35AC5701-B7B8-484B-8417-049DEC462697}" destId="{C6E1B501-2718-433B-B862-080D17B121D0}" srcOrd="0" destOrd="0" parTransId="{6D6A99FB-07BE-47E6-AC81-A892C963CF23}" sibTransId="{0F07CE2F-95C6-46B9-B600-B010B3CC4CDE}"/>
    <dgm:cxn modelId="{5B88539D-6A41-4A6F-BB23-87F87B44C2D1}" type="presParOf" srcId="{0317305F-BADC-4C13-8B50-D1953E0809C0}" destId="{D2A13537-1DD7-40BC-A741-77BE4F4E7433}" srcOrd="0" destOrd="0" presId="urn:microsoft.com/office/officeart/2005/8/layout/chevron2"/>
    <dgm:cxn modelId="{AC538BB3-8CC3-493C-ACA9-7DB9AB1AEA73}" type="presParOf" srcId="{D2A13537-1DD7-40BC-A741-77BE4F4E7433}" destId="{B5CD2A9F-DCB8-4549-AB96-190E6D4BD2E3}" srcOrd="0" destOrd="0" presId="urn:microsoft.com/office/officeart/2005/8/layout/chevron2"/>
    <dgm:cxn modelId="{E0347C08-5B03-49B8-922A-FB9230551C45}" type="presParOf" srcId="{D2A13537-1DD7-40BC-A741-77BE4F4E7433}" destId="{DC09C502-1074-4502-A228-DB9A53D3E80C}" srcOrd="1" destOrd="0" presId="urn:microsoft.com/office/officeart/2005/8/layout/chevron2"/>
    <dgm:cxn modelId="{FE2F172B-F184-4579-8960-1050DC8A56CB}" type="presParOf" srcId="{0317305F-BADC-4C13-8B50-D1953E0809C0}" destId="{D4F316CD-FC3F-4C88-9BE3-350BB88DFB83}" srcOrd="1" destOrd="0" presId="urn:microsoft.com/office/officeart/2005/8/layout/chevron2"/>
    <dgm:cxn modelId="{5685801A-CBDA-4458-B76D-BB1A32FFF0E4}" type="presParOf" srcId="{0317305F-BADC-4C13-8B50-D1953E0809C0}" destId="{53CF5039-B757-43B1-8964-1478973B5E10}" srcOrd="2" destOrd="0" presId="urn:microsoft.com/office/officeart/2005/8/layout/chevron2"/>
    <dgm:cxn modelId="{1E436635-B249-4262-B5D5-D673AFC95CE2}" type="presParOf" srcId="{53CF5039-B757-43B1-8964-1478973B5E10}" destId="{BC9CC326-8B5F-49EA-ACE3-F120D43C5CD6}" srcOrd="0" destOrd="0" presId="urn:microsoft.com/office/officeart/2005/8/layout/chevron2"/>
    <dgm:cxn modelId="{E844864A-43DA-4E0E-B9FA-B14970FCD4EF}" type="presParOf" srcId="{53CF5039-B757-43B1-8964-1478973B5E10}" destId="{1BA41900-A111-41F6-8056-155A0FCE8CD7}" srcOrd="1" destOrd="0" presId="urn:microsoft.com/office/officeart/2005/8/layout/chevron2"/>
    <dgm:cxn modelId="{46FAB527-EDF3-4FB8-A843-E311DAE5F1AE}" type="presParOf" srcId="{0317305F-BADC-4C13-8B50-D1953E0809C0}" destId="{ABCFA6CE-CC3C-45F5-A788-E986EA19EC24}" srcOrd="3" destOrd="0" presId="urn:microsoft.com/office/officeart/2005/8/layout/chevron2"/>
    <dgm:cxn modelId="{B5F3595C-C534-423D-A190-5CB83E988E76}" type="presParOf" srcId="{0317305F-BADC-4C13-8B50-D1953E0809C0}" destId="{C3B96ED4-F586-481F-9C7F-BD17C0DD469A}" srcOrd="4" destOrd="0" presId="urn:microsoft.com/office/officeart/2005/8/layout/chevron2"/>
    <dgm:cxn modelId="{FCADC59A-FAB6-47E9-88D5-2AEE43D26942}" type="presParOf" srcId="{C3B96ED4-F586-481F-9C7F-BD17C0DD469A}" destId="{85645FA0-4EB6-4B91-B208-4848458187CE}" srcOrd="0" destOrd="0" presId="urn:microsoft.com/office/officeart/2005/8/layout/chevron2"/>
    <dgm:cxn modelId="{A2FD3926-79CD-411B-94C9-4799DF127CFF}" type="presParOf" srcId="{C3B96ED4-F586-481F-9C7F-BD17C0DD469A}" destId="{257C588F-9A78-4ACE-BCB7-030E5144CCEE}" srcOrd="1" destOrd="0" presId="urn:microsoft.com/office/officeart/2005/8/layout/chevron2"/>
    <dgm:cxn modelId="{02415A05-DE15-450A-AC94-18EFA8CB0EB5}" type="presParOf" srcId="{0317305F-BADC-4C13-8B50-D1953E0809C0}" destId="{785D4EE7-AE15-4AF7-B9BA-7B52A58C5B45}" srcOrd="5" destOrd="0" presId="urn:microsoft.com/office/officeart/2005/8/layout/chevron2"/>
    <dgm:cxn modelId="{0702FD7C-4B69-480C-93B5-0DB51CCE71AA}" type="presParOf" srcId="{0317305F-BADC-4C13-8B50-D1953E0809C0}" destId="{32165095-8B74-4BE1-8E5A-7EFC3DD1DBCD}" srcOrd="6" destOrd="0" presId="urn:microsoft.com/office/officeart/2005/8/layout/chevron2"/>
    <dgm:cxn modelId="{A82B73E2-27FF-4CD4-8598-DAE9212C281F}" type="presParOf" srcId="{32165095-8B74-4BE1-8E5A-7EFC3DD1DBCD}" destId="{2F73ADA9-CA21-4ACC-8080-20EFD752F704}" srcOrd="0" destOrd="0" presId="urn:microsoft.com/office/officeart/2005/8/layout/chevron2"/>
    <dgm:cxn modelId="{5D366FD8-2E79-4193-983B-7C08C8FE636D}" type="presParOf" srcId="{32165095-8B74-4BE1-8E5A-7EFC3DD1DBCD}" destId="{3617B7A4-A2D7-4C51-8A09-CD019DB2E9A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EC8D38-2AA8-45A2-800B-696062C9C6AC}"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GB"/>
        </a:p>
      </dgm:t>
    </dgm:pt>
    <dgm:pt modelId="{2007EF27-FC8D-4061-BD91-24973731A55C}">
      <dgm:prSet phldrT="[Text]"/>
      <dgm:spPr/>
      <dgm:t>
        <a:bodyPr/>
        <a:lstStyle/>
        <a:p>
          <a:pPr>
            <a:buFont typeface="Arial" panose="020B0604020202020204" pitchFamily="34" charset="0"/>
            <a:buChar char="•"/>
          </a:pPr>
          <a:r>
            <a:rPr lang="en-GB" dirty="0"/>
            <a:t>Medicine &amp; health care</a:t>
          </a:r>
        </a:p>
      </dgm:t>
    </dgm:pt>
    <dgm:pt modelId="{882DC9D7-AD63-45E3-A2C2-5E496B1CD1C2}" type="parTrans" cxnId="{3088205F-6D9F-44BC-ABA2-8C973371DBCD}">
      <dgm:prSet/>
      <dgm:spPr/>
      <dgm:t>
        <a:bodyPr/>
        <a:lstStyle/>
        <a:p>
          <a:endParaRPr lang="en-GB"/>
        </a:p>
      </dgm:t>
    </dgm:pt>
    <dgm:pt modelId="{C29CDC23-889A-4ABD-BF3D-893753C4794B}" type="sibTrans" cxnId="{3088205F-6D9F-44BC-ABA2-8C973371DBCD}">
      <dgm:prSet/>
      <dgm:spPr/>
      <dgm:t>
        <a:bodyPr/>
        <a:lstStyle/>
        <a:p>
          <a:endParaRPr lang="en-GB"/>
        </a:p>
      </dgm:t>
    </dgm:pt>
    <dgm:pt modelId="{F4AF1602-09E6-4B92-8AEB-C799352E1994}">
      <dgm:prSet phldrT="[Text]"/>
      <dgm:spPr/>
      <dgm:t>
        <a:bodyPr/>
        <a:lstStyle/>
        <a:p>
          <a:r>
            <a:rPr lang="en-GB" dirty="0">
              <a:solidFill>
                <a:srgbClr val="595959"/>
              </a:solidFill>
            </a:rPr>
            <a:t>Discuss the </a:t>
          </a:r>
          <a:r>
            <a:rPr lang="en-GB" b="1" dirty="0">
              <a:solidFill>
                <a:srgbClr val="595959"/>
              </a:solidFill>
            </a:rPr>
            <a:t>benefits</a:t>
          </a:r>
          <a:r>
            <a:rPr lang="en-GB" dirty="0">
              <a:solidFill>
                <a:srgbClr val="595959"/>
              </a:solidFill>
            </a:rPr>
            <a:t>, </a:t>
          </a:r>
          <a:r>
            <a:rPr lang="en-GB" b="1" dirty="0">
              <a:solidFill>
                <a:srgbClr val="595959"/>
              </a:solidFill>
            </a:rPr>
            <a:t>limitations</a:t>
          </a:r>
          <a:r>
            <a:rPr lang="en-GB" dirty="0">
              <a:solidFill>
                <a:srgbClr val="595959"/>
              </a:solidFill>
            </a:rPr>
            <a:t> and </a:t>
          </a:r>
          <a:r>
            <a:rPr lang="en-GB" b="1" dirty="0">
              <a:solidFill>
                <a:srgbClr val="595959"/>
              </a:solidFill>
            </a:rPr>
            <a:t>risks</a:t>
          </a:r>
          <a:r>
            <a:rPr lang="en-GB" dirty="0">
              <a:solidFill>
                <a:srgbClr val="595959"/>
              </a:solidFill>
            </a:rPr>
            <a:t> of augmented reality in this context: </a:t>
          </a:r>
        </a:p>
      </dgm:t>
    </dgm:pt>
    <dgm:pt modelId="{7954FAAD-FD0C-4F31-90E9-00F0C20043F2}" type="parTrans" cxnId="{AE006CE2-7FBF-448A-A488-C2B85E8F54A3}">
      <dgm:prSet/>
      <dgm:spPr/>
      <dgm:t>
        <a:bodyPr/>
        <a:lstStyle/>
        <a:p>
          <a:endParaRPr lang="en-GB"/>
        </a:p>
      </dgm:t>
    </dgm:pt>
    <dgm:pt modelId="{D0B95B99-0E85-443A-9FD6-909899D4CADC}" type="sibTrans" cxnId="{AE006CE2-7FBF-448A-A488-C2B85E8F54A3}">
      <dgm:prSet/>
      <dgm:spPr/>
      <dgm:t>
        <a:bodyPr/>
        <a:lstStyle/>
        <a:p>
          <a:endParaRPr lang="en-GB"/>
        </a:p>
      </dgm:t>
    </dgm:pt>
    <dgm:pt modelId="{CCAF4EC8-2E4C-49C4-8BD6-C624BF0BE578}">
      <dgm:prSet phldrT="[Text]"/>
      <dgm:spPr/>
      <dgm:t>
        <a:bodyPr/>
        <a:lstStyle/>
        <a:p>
          <a:r>
            <a:rPr lang="en-GB" dirty="0">
              <a:solidFill>
                <a:srgbClr val="595959"/>
              </a:solidFill>
            </a:rPr>
            <a:t>Enter your answer here</a:t>
          </a:r>
        </a:p>
      </dgm:t>
    </dgm:pt>
    <dgm:pt modelId="{18A0C499-86CC-477A-BD0E-C9CB835FE659}" type="parTrans" cxnId="{1E1EFF5F-077E-4468-AACE-6B396523D434}">
      <dgm:prSet/>
      <dgm:spPr/>
      <dgm:t>
        <a:bodyPr/>
        <a:lstStyle/>
        <a:p>
          <a:endParaRPr lang="en-GB"/>
        </a:p>
      </dgm:t>
    </dgm:pt>
    <dgm:pt modelId="{3DACC9E5-CE82-46B2-8E60-C14B08BF2BB7}" type="sibTrans" cxnId="{1E1EFF5F-077E-4468-AACE-6B396523D434}">
      <dgm:prSet/>
      <dgm:spPr/>
      <dgm:t>
        <a:bodyPr/>
        <a:lstStyle/>
        <a:p>
          <a:endParaRPr lang="en-GB"/>
        </a:p>
      </dgm:t>
    </dgm:pt>
    <dgm:pt modelId="{84609A2F-4516-40C6-BE59-475831C0A804}">
      <dgm:prSet phldrT="[Text]"/>
      <dgm:spPr/>
      <dgm:t>
        <a:bodyPr/>
        <a:lstStyle/>
        <a:p>
          <a:pPr>
            <a:buFont typeface="Arial" panose="020B0604020202020204" pitchFamily="34" charset="0"/>
            <a:buChar char="•"/>
          </a:pPr>
          <a:r>
            <a:rPr lang="en-GB" dirty="0"/>
            <a:t>Gaming &amp; entertainment</a:t>
          </a:r>
        </a:p>
      </dgm:t>
    </dgm:pt>
    <dgm:pt modelId="{9844A9FE-3601-4327-83CC-9AA24DAB28AD}" type="parTrans" cxnId="{B86A38FA-9DBC-4F99-9A93-CA6505845913}">
      <dgm:prSet/>
      <dgm:spPr/>
      <dgm:t>
        <a:bodyPr/>
        <a:lstStyle/>
        <a:p>
          <a:endParaRPr lang="en-GB"/>
        </a:p>
      </dgm:t>
    </dgm:pt>
    <dgm:pt modelId="{DC75311E-79C8-4B68-B68D-10C8D4534EE9}" type="sibTrans" cxnId="{B86A38FA-9DBC-4F99-9A93-CA6505845913}">
      <dgm:prSet/>
      <dgm:spPr/>
      <dgm:t>
        <a:bodyPr/>
        <a:lstStyle/>
        <a:p>
          <a:endParaRPr lang="en-GB"/>
        </a:p>
      </dgm:t>
    </dgm:pt>
    <dgm:pt modelId="{629AFC3C-22BC-413E-A6DA-62DB411F23E1}">
      <dgm:prSet phldrT="[Text]"/>
      <dgm:spPr/>
      <dgm:t>
        <a:bodyPr/>
        <a:lstStyle/>
        <a:p>
          <a:r>
            <a:rPr lang="en-GB" dirty="0">
              <a:solidFill>
                <a:srgbClr val="595959"/>
              </a:solidFill>
            </a:rPr>
            <a:t>Discuss the </a:t>
          </a:r>
          <a:r>
            <a:rPr lang="en-GB" b="1" dirty="0">
              <a:solidFill>
                <a:srgbClr val="595959"/>
              </a:solidFill>
            </a:rPr>
            <a:t>benefits</a:t>
          </a:r>
          <a:r>
            <a:rPr lang="en-GB" dirty="0">
              <a:solidFill>
                <a:srgbClr val="595959"/>
              </a:solidFill>
            </a:rPr>
            <a:t>, </a:t>
          </a:r>
          <a:r>
            <a:rPr lang="en-GB" b="1" dirty="0">
              <a:solidFill>
                <a:srgbClr val="595959"/>
              </a:solidFill>
            </a:rPr>
            <a:t>limitations</a:t>
          </a:r>
          <a:r>
            <a:rPr lang="en-GB" dirty="0">
              <a:solidFill>
                <a:srgbClr val="595959"/>
              </a:solidFill>
            </a:rPr>
            <a:t> and </a:t>
          </a:r>
          <a:r>
            <a:rPr lang="en-GB" b="1" dirty="0">
              <a:solidFill>
                <a:srgbClr val="595959"/>
              </a:solidFill>
            </a:rPr>
            <a:t>risks</a:t>
          </a:r>
          <a:r>
            <a:rPr lang="en-GB" dirty="0">
              <a:solidFill>
                <a:srgbClr val="595959"/>
              </a:solidFill>
            </a:rPr>
            <a:t> of augmented reality in this context: </a:t>
          </a:r>
        </a:p>
      </dgm:t>
    </dgm:pt>
    <dgm:pt modelId="{2875B97B-49D9-4243-A227-758088F23CB3}" type="parTrans" cxnId="{63C2B32F-AACA-4F60-86BC-33F28B3BF7B9}">
      <dgm:prSet/>
      <dgm:spPr/>
      <dgm:t>
        <a:bodyPr/>
        <a:lstStyle/>
        <a:p>
          <a:endParaRPr lang="en-GB"/>
        </a:p>
      </dgm:t>
    </dgm:pt>
    <dgm:pt modelId="{0F2390A9-181E-460F-A41E-ABEAF8874C71}" type="sibTrans" cxnId="{63C2B32F-AACA-4F60-86BC-33F28B3BF7B9}">
      <dgm:prSet/>
      <dgm:spPr/>
      <dgm:t>
        <a:bodyPr/>
        <a:lstStyle/>
        <a:p>
          <a:endParaRPr lang="en-GB"/>
        </a:p>
      </dgm:t>
    </dgm:pt>
    <dgm:pt modelId="{B46A618E-2CAE-4959-94EC-D552035A2A9D}">
      <dgm:prSet phldrT="[Text]"/>
      <dgm:spPr/>
      <dgm:t>
        <a:bodyPr/>
        <a:lstStyle/>
        <a:p>
          <a:r>
            <a:rPr lang="en-GB" dirty="0">
              <a:solidFill>
                <a:srgbClr val="595959"/>
              </a:solidFill>
            </a:rPr>
            <a:t>Enter your answer here</a:t>
          </a:r>
        </a:p>
      </dgm:t>
    </dgm:pt>
    <dgm:pt modelId="{2789AB17-EC19-4F98-862D-F3DBB251FDF8}" type="parTrans" cxnId="{872F59B8-A6C8-46EB-AC89-D19EDD62EDF3}">
      <dgm:prSet/>
      <dgm:spPr/>
      <dgm:t>
        <a:bodyPr/>
        <a:lstStyle/>
        <a:p>
          <a:endParaRPr lang="en-GB"/>
        </a:p>
      </dgm:t>
    </dgm:pt>
    <dgm:pt modelId="{0848EB63-FC38-44E3-AAFB-B758876DC1C4}" type="sibTrans" cxnId="{872F59B8-A6C8-46EB-AC89-D19EDD62EDF3}">
      <dgm:prSet/>
      <dgm:spPr/>
      <dgm:t>
        <a:bodyPr/>
        <a:lstStyle/>
        <a:p>
          <a:endParaRPr lang="en-GB"/>
        </a:p>
      </dgm:t>
    </dgm:pt>
    <dgm:pt modelId="{A1ECDEF2-3950-4CD5-82D8-8B9D3B8B83CB}">
      <dgm:prSet phldrT="[Text]"/>
      <dgm:spPr/>
      <dgm:t>
        <a:bodyPr/>
        <a:lstStyle/>
        <a:p>
          <a:pPr>
            <a:buFont typeface="Arial" panose="020B0604020202020204" pitchFamily="34" charset="0"/>
            <a:buChar char="•"/>
          </a:pPr>
          <a:r>
            <a:rPr lang="en-GB" dirty="0"/>
            <a:t>Schools &amp; learning</a:t>
          </a:r>
        </a:p>
      </dgm:t>
    </dgm:pt>
    <dgm:pt modelId="{C05F343C-D8C6-4525-AF53-C4C11991B844}" type="parTrans" cxnId="{A6040A73-3FA8-47D3-A1DB-560F358CDC37}">
      <dgm:prSet/>
      <dgm:spPr/>
      <dgm:t>
        <a:bodyPr/>
        <a:lstStyle/>
        <a:p>
          <a:endParaRPr lang="en-GB"/>
        </a:p>
      </dgm:t>
    </dgm:pt>
    <dgm:pt modelId="{AF0D59E5-2FBB-4D84-AAE3-E18F933396C9}" type="sibTrans" cxnId="{A6040A73-3FA8-47D3-A1DB-560F358CDC37}">
      <dgm:prSet/>
      <dgm:spPr/>
      <dgm:t>
        <a:bodyPr/>
        <a:lstStyle/>
        <a:p>
          <a:endParaRPr lang="en-GB"/>
        </a:p>
      </dgm:t>
    </dgm:pt>
    <dgm:pt modelId="{16B28F01-36C6-4466-A798-586058EFC08A}">
      <dgm:prSet phldrT="[Text]"/>
      <dgm:spPr/>
      <dgm:t>
        <a:bodyPr/>
        <a:lstStyle/>
        <a:p>
          <a:r>
            <a:rPr lang="en-GB" dirty="0">
              <a:solidFill>
                <a:srgbClr val="595959"/>
              </a:solidFill>
            </a:rPr>
            <a:t>Discuss the </a:t>
          </a:r>
          <a:r>
            <a:rPr lang="en-GB" b="1" dirty="0">
              <a:solidFill>
                <a:srgbClr val="595959"/>
              </a:solidFill>
            </a:rPr>
            <a:t>benefits</a:t>
          </a:r>
          <a:r>
            <a:rPr lang="en-GB" dirty="0">
              <a:solidFill>
                <a:srgbClr val="595959"/>
              </a:solidFill>
            </a:rPr>
            <a:t>, </a:t>
          </a:r>
          <a:r>
            <a:rPr lang="en-GB" b="1" dirty="0">
              <a:solidFill>
                <a:srgbClr val="595959"/>
              </a:solidFill>
            </a:rPr>
            <a:t>limitations</a:t>
          </a:r>
          <a:r>
            <a:rPr lang="en-GB" dirty="0">
              <a:solidFill>
                <a:srgbClr val="595959"/>
              </a:solidFill>
            </a:rPr>
            <a:t> and </a:t>
          </a:r>
          <a:r>
            <a:rPr lang="en-GB" b="1" dirty="0">
              <a:solidFill>
                <a:srgbClr val="595959"/>
              </a:solidFill>
            </a:rPr>
            <a:t>risks</a:t>
          </a:r>
          <a:r>
            <a:rPr lang="en-GB" dirty="0">
              <a:solidFill>
                <a:srgbClr val="595959"/>
              </a:solidFill>
            </a:rPr>
            <a:t> of augmented reality in this context: </a:t>
          </a:r>
        </a:p>
      </dgm:t>
    </dgm:pt>
    <dgm:pt modelId="{045B468F-7A24-4565-98AD-160C252CAC4F}" type="parTrans" cxnId="{EE0CEFB3-C40D-43C3-A8DF-C2E1E782DF6D}">
      <dgm:prSet/>
      <dgm:spPr/>
      <dgm:t>
        <a:bodyPr/>
        <a:lstStyle/>
        <a:p>
          <a:endParaRPr lang="en-GB"/>
        </a:p>
      </dgm:t>
    </dgm:pt>
    <dgm:pt modelId="{470C3C7F-FCE5-410A-BB26-04CABD69DCC4}" type="sibTrans" cxnId="{EE0CEFB3-C40D-43C3-A8DF-C2E1E782DF6D}">
      <dgm:prSet/>
      <dgm:spPr/>
      <dgm:t>
        <a:bodyPr/>
        <a:lstStyle/>
        <a:p>
          <a:endParaRPr lang="en-GB"/>
        </a:p>
      </dgm:t>
    </dgm:pt>
    <dgm:pt modelId="{120C7895-F6B8-4EED-B204-E8C4C9D61760}">
      <dgm:prSet phldrT="[Text]"/>
      <dgm:spPr/>
      <dgm:t>
        <a:bodyPr/>
        <a:lstStyle/>
        <a:p>
          <a:r>
            <a:rPr lang="en-GB" dirty="0">
              <a:solidFill>
                <a:srgbClr val="595959"/>
              </a:solidFill>
            </a:rPr>
            <a:t>Enter your answer here</a:t>
          </a:r>
        </a:p>
      </dgm:t>
    </dgm:pt>
    <dgm:pt modelId="{FF47E2B0-6D62-4023-94B5-8F152E897961}" type="parTrans" cxnId="{A065031D-9DDE-42D1-AA50-69E83F260BE8}">
      <dgm:prSet/>
      <dgm:spPr/>
      <dgm:t>
        <a:bodyPr/>
        <a:lstStyle/>
        <a:p>
          <a:endParaRPr lang="en-GB"/>
        </a:p>
      </dgm:t>
    </dgm:pt>
    <dgm:pt modelId="{FD61D54B-A58B-4CA5-8D86-B59B40640C9D}" type="sibTrans" cxnId="{A065031D-9DDE-42D1-AA50-69E83F260BE8}">
      <dgm:prSet/>
      <dgm:spPr/>
      <dgm:t>
        <a:bodyPr/>
        <a:lstStyle/>
        <a:p>
          <a:endParaRPr lang="en-GB"/>
        </a:p>
      </dgm:t>
    </dgm:pt>
    <dgm:pt modelId="{FE75ACD0-BD6B-4133-8279-DE068BEF3939}">
      <dgm:prSet phldrT="[Text]"/>
      <dgm:spPr/>
      <dgm:t>
        <a:bodyPr/>
        <a:lstStyle/>
        <a:p>
          <a:pPr>
            <a:buFont typeface="Arial" panose="020B0604020202020204" pitchFamily="34" charset="0"/>
            <a:buChar char="•"/>
          </a:pPr>
          <a:r>
            <a:rPr lang="en-GB" dirty="0"/>
            <a:t>Travel &amp; tourism</a:t>
          </a:r>
        </a:p>
      </dgm:t>
    </dgm:pt>
    <dgm:pt modelId="{9FB380EB-52DE-4132-8BE5-19953CE313C4}" type="parTrans" cxnId="{B567FA15-9950-4115-A14D-8520AF9D169C}">
      <dgm:prSet/>
      <dgm:spPr/>
      <dgm:t>
        <a:bodyPr/>
        <a:lstStyle/>
        <a:p>
          <a:endParaRPr lang="en-GB"/>
        </a:p>
      </dgm:t>
    </dgm:pt>
    <dgm:pt modelId="{86001041-F5F4-4773-BC7B-3FA48262FAF6}" type="sibTrans" cxnId="{B567FA15-9950-4115-A14D-8520AF9D169C}">
      <dgm:prSet/>
      <dgm:spPr/>
      <dgm:t>
        <a:bodyPr/>
        <a:lstStyle/>
        <a:p>
          <a:endParaRPr lang="en-GB"/>
        </a:p>
      </dgm:t>
    </dgm:pt>
    <dgm:pt modelId="{01CA71B5-18D4-4691-B46A-2F569A638AB8}">
      <dgm:prSet phldrT="[Text]"/>
      <dgm:spPr/>
      <dgm:t>
        <a:bodyPr/>
        <a:lstStyle/>
        <a:p>
          <a:pPr>
            <a:buFont typeface="Arial" panose="020B0604020202020204" pitchFamily="34" charset="0"/>
            <a:buChar char="•"/>
          </a:pPr>
          <a:r>
            <a:rPr lang="en-GB" dirty="0"/>
            <a:t>Social media</a:t>
          </a:r>
        </a:p>
      </dgm:t>
    </dgm:pt>
    <dgm:pt modelId="{7755FE1E-E41D-4644-82B1-92F6DB44249B}" type="parTrans" cxnId="{F75EBE29-AACE-4060-8FAB-CEB1300F4350}">
      <dgm:prSet/>
      <dgm:spPr/>
      <dgm:t>
        <a:bodyPr/>
        <a:lstStyle/>
        <a:p>
          <a:endParaRPr lang="en-GB"/>
        </a:p>
      </dgm:t>
    </dgm:pt>
    <dgm:pt modelId="{1ACF68F9-12CC-4292-A919-2801434370E2}" type="sibTrans" cxnId="{F75EBE29-AACE-4060-8FAB-CEB1300F4350}">
      <dgm:prSet/>
      <dgm:spPr/>
      <dgm:t>
        <a:bodyPr/>
        <a:lstStyle/>
        <a:p>
          <a:endParaRPr lang="en-GB"/>
        </a:p>
      </dgm:t>
    </dgm:pt>
    <dgm:pt modelId="{EA736CCC-5EF1-40AD-9667-A18F07EE54DC}">
      <dgm:prSet phldrT="[Text]"/>
      <dgm:spPr/>
      <dgm:t>
        <a:bodyPr/>
        <a:lstStyle/>
        <a:p>
          <a:pPr>
            <a:buFont typeface="Arial" panose="020B0604020202020204" pitchFamily="34" charset="0"/>
            <a:buChar char="•"/>
          </a:pPr>
          <a:r>
            <a:rPr lang="en-GB" dirty="0"/>
            <a:t>Transport &amp; navigation</a:t>
          </a:r>
        </a:p>
      </dgm:t>
    </dgm:pt>
    <dgm:pt modelId="{0CD8118F-9643-47D5-AA35-A00262BC3A07}" type="parTrans" cxnId="{77070F71-9CB5-4A7A-8525-1668FFABF9FF}">
      <dgm:prSet/>
      <dgm:spPr/>
      <dgm:t>
        <a:bodyPr/>
        <a:lstStyle/>
        <a:p>
          <a:endParaRPr lang="en-GB"/>
        </a:p>
      </dgm:t>
    </dgm:pt>
    <dgm:pt modelId="{06F1C6E1-BD57-4C2F-AC22-17E03AD53B71}" type="sibTrans" cxnId="{77070F71-9CB5-4A7A-8525-1668FFABF9FF}">
      <dgm:prSet/>
      <dgm:spPr/>
      <dgm:t>
        <a:bodyPr/>
        <a:lstStyle/>
        <a:p>
          <a:endParaRPr lang="en-GB"/>
        </a:p>
      </dgm:t>
    </dgm:pt>
    <dgm:pt modelId="{416ACCCC-32AD-4D50-AF04-BB8AAF19CD90}">
      <dgm:prSet phldrT="[Text]"/>
      <dgm:spPr/>
      <dgm:t>
        <a:bodyPr/>
        <a:lstStyle/>
        <a:p>
          <a:pPr>
            <a:buFont typeface="Arial" panose="020B0604020202020204" pitchFamily="34" charset="0"/>
            <a:buChar char="•"/>
          </a:pPr>
          <a:r>
            <a:rPr lang="en-GB" dirty="0">
              <a:solidFill>
                <a:srgbClr val="595959"/>
              </a:solidFill>
            </a:rPr>
            <a:t>Enter your answer here</a:t>
          </a:r>
        </a:p>
      </dgm:t>
    </dgm:pt>
    <dgm:pt modelId="{30735857-50FB-4100-AA6F-9D11059E4FE6}" type="parTrans" cxnId="{BAE8ADFD-3666-4798-8FFC-7799F7B09D78}">
      <dgm:prSet/>
      <dgm:spPr/>
      <dgm:t>
        <a:bodyPr/>
        <a:lstStyle/>
        <a:p>
          <a:endParaRPr lang="en-GB"/>
        </a:p>
      </dgm:t>
    </dgm:pt>
    <dgm:pt modelId="{0DD954A2-F43E-4A94-91A2-E1A91B145683}" type="sibTrans" cxnId="{BAE8ADFD-3666-4798-8FFC-7799F7B09D78}">
      <dgm:prSet/>
      <dgm:spPr/>
      <dgm:t>
        <a:bodyPr/>
        <a:lstStyle/>
        <a:p>
          <a:endParaRPr lang="en-GB"/>
        </a:p>
      </dgm:t>
    </dgm:pt>
    <dgm:pt modelId="{4BC6A204-E9C4-4576-92D7-AD7F6FAC3518}">
      <dgm:prSet phldrT="[Text]"/>
      <dgm:spPr/>
      <dgm:t>
        <a:bodyPr/>
        <a:lstStyle/>
        <a:p>
          <a:pPr>
            <a:buFont typeface="Arial" panose="020B0604020202020204" pitchFamily="34" charset="0"/>
            <a:buChar char="•"/>
          </a:pPr>
          <a:r>
            <a:rPr lang="en-GB" dirty="0">
              <a:solidFill>
                <a:srgbClr val="595959"/>
              </a:solidFill>
            </a:rPr>
            <a:t>Discuss the </a:t>
          </a:r>
          <a:r>
            <a:rPr lang="en-GB" b="1" dirty="0">
              <a:solidFill>
                <a:srgbClr val="595959"/>
              </a:solidFill>
            </a:rPr>
            <a:t>benefits</a:t>
          </a:r>
          <a:r>
            <a:rPr lang="en-GB" dirty="0">
              <a:solidFill>
                <a:srgbClr val="595959"/>
              </a:solidFill>
            </a:rPr>
            <a:t>, </a:t>
          </a:r>
          <a:r>
            <a:rPr lang="en-GB" b="1" dirty="0">
              <a:solidFill>
                <a:srgbClr val="595959"/>
              </a:solidFill>
            </a:rPr>
            <a:t>limitations</a:t>
          </a:r>
          <a:r>
            <a:rPr lang="en-GB" dirty="0">
              <a:solidFill>
                <a:srgbClr val="595959"/>
              </a:solidFill>
            </a:rPr>
            <a:t> and </a:t>
          </a:r>
          <a:r>
            <a:rPr lang="en-GB" b="1" dirty="0">
              <a:solidFill>
                <a:srgbClr val="595959"/>
              </a:solidFill>
            </a:rPr>
            <a:t>risks</a:t>
          </a:r>
          <a:r>
            <a:rPr lang="en-GB" dirty="0">
              <a:solidFill>
                <a:srgbClr val="595959"/>
              </a:solidFill>
            </a:rPr>
            <a:t> of augmented reality in this context: </a:t>
          </a:r>
        </a:p>
      </dgm:t>
    </dgm:pt>
    <dgm:pt modelId="{5955058D-8416-45D4-B225-D8E1FE4EBAE2}" type="parTrans" cxnId="{6C041A5E-E168-4A12-85F2-EA63C0D1F7C5}">
      <dgm:prSet/>
      <dgm:spPr/>
      <dgm:t>
        <a:bodyPr/>
        <a:lstStyle/>
        <a:p>
          <a:endParaRPr lang="en-GB"/>
        </a:p>
      </dgm:t>
    </dgm:pt>
    <dgm:pt modelId="{A54DCB16-014B-44C5-AF85-7C0FA0332005}" type="sibTrans" cxnId="{6C041A5E-E168-4A12-85F2-EA63C0D1F7C5}">
      <dgm:prSet/>
      <dgm:spPr/>
      <dgm:t>
        <a:bodyPr/>
        <a:lstStyle/>
        <a:p>
          <a:endParaRPr lang="en-GB"/>
        </a:p>
      </dgm:t>
    </dgm:pt>
    <dgm:pt modelId="{7E0EA0D4-3935-4EBF-89BD-2B5CF8B29272}">
      <dgm:prSet phldrT="[Text]"/>
      <dgm:spPr/>
      <dgm:t>
        <a:bodyPr/>
        <a:lstStyle/>
        <a:p>
          <a:pPr>
            <a:buFont typeface="Arial" panose="020B0604020202020204" pitchFamily="34" charset="0"/>
            <a:buChar char="•"/>
          </a:pPr>
          <a:r>
            <a:rPr lang="en-GB" dirty="0">
              <a:solidFill>
                <a:srgbClr val="595959"/>
              </a:solidFill>
            </a:rPr>
            <a:t>Discuss the </a:t>
          </a:r>
          <a:r>
            <a:rPr lang="en-GB" b="1" dirty="0">
              <a:solidFill>
                <a:srgbClr val="595959"/>
              </a:solidFill>
            </a:rPr>
            <a:t>benefits</a:t>
          </a:r>
          <a:r>
            <a:rPr lang="en-GB" dirty="0">
              <a:solidFill>
                <a:srgbClr val="595959"/>
              </a:solidFill>
            </a:rPr>
            <a:t>, </a:t>
          </a:r>
          <a:r>
            <a:rPr lang="en-GB" b="1" dirty="0">
              <a:solidFill>
                <a:srgbClr val="595959"/>
              </a:solidFill>
            </a:rPr>
            <a:t>limitations</a:t>
          </a:r>
          <a:r>
            <a:rPr lang="en-GB" dirty="0">
              <a:solidFill>
                <a:srgbClr val="595959"/>
              </a:solidFill>
            </a:rPr>
            <a:t> and </a:t>
          </a:r>
          <a:r>
            <a:rPr lang="en-GB" b="1" dirty="0">
              <a:solidFill>
                <a:srgbClr val="595959"/>
              </a:solidFill>
            </a:rPr>
            <a:t>risks</a:t>
          </a:r>
          <a:r>
            <a:rPr lang="en-GB" dirty="0">
              <a:solidFill>
                <a:srgbClr val="595959"/>
              </a:solidFill>
            </a:rPr>
            <a:t> of augmented reality in this context: </a:t>
          </a:r>
        </a:p>
      </dgm:t>
    </dgm:pt>
    <dgm:pt modelId="{F37DE109-C3F9-412B-B3F1-3C5E5A1C657E}" type="parTrans" cxnId="{D1D0DB74-D105-43F7-9497-4C4B5DBB3298}">
      <dgm:prSet/>
      <dgm:spPr/>
      <dgm:t>
        <a:bodyPr/>
        <a:lstStyle/>
        <a:p>
          <a:endParaRPr lang="en-GB"/>
        </a:p>
      </dgm:t>
    </dgm:pt>
    <dgm:pt modelId="{95489CDC-E529-41DD-8C05-0429863E1866}" type="sibTrans" cxnId="{D1D0DB74-D105-43F7-9497-4C4B5DBB3298}">
      <dgm:prSet/>
      <dgm:spPr/>
      <dgm:t>
        <a:bodyPr/>
        <a:lstStyle/>
        <a:p>
          <a:endParaRPr lang="en-GB"/>
        </a:p>
      </dgm:t>
    </dgm:pt>
    <dgm:pt modelId="{EDE37D75-C588-4165-B30B-F42D23AB53CB}">
      <dgm:prSet phldrT="[Text]"/>
      <dgm:spPr/>
      <dgm:t>
        <a:bodyPr/>
        <a:lstStyle/>
        <a:p>
          <a:pPr>
            <a:buFont typeface="Arial" panose="020B0604020202020204" pitchFamily="34" charset="0"/>
            <a:buChar char="•"/>
          </a:pPr>
          <a:r>
            <a:rPr lang="en-GB" dirty="0">
              <a:solidFill>
                <a:srgbClr val="595959"/>
              </a:solidFill>
            </a:rPr>
            <a:t>Enter your answer here</a:t>
          </a:r>
        </a:p>
      </dgm:t>
    </dgm:pt>
    <dgm:pt modelId="{D1670ADA-CE2B-452A-873F-D7A536D44CF9}" type="parTrans" cxnId="{FBA4A866-927C-4801-88B0-9CFBA3C2862D}">
      <dgm:prSet/>
      <dgm:spPr/>
      <dgm:t>
        <a:bodyPr/>
        <a:lstStyle/>
        <a:p>
          <a:endParaRPr lang="en-GB"/>
        </a:p>
      </dgm:t>
    </dgm:pt>
    <dgm:pt modelId="{55B89C69-602A-4C2A-83FF-9B72E574DA96}" type="sibTrans" cxnId="{FBA4A866-927C-4801-88B0-9CFBA3C2862D}">
      <dgm:prSet/>
      <dgm:spPr/>
      <dgm:t>
        <a:bodyPr/>
        <a:lstStyle/>
        <a:p>
          <a:endParaRPr lang="en-GB"/>
        </a:p>
      </dgm:t>
    </dgm:pt>
    <dgm:pt modelId="{741C4C11-29FB-4B84-8A81-11C7F7A8C743}">
      <dgm:prSet phldrT="[Text]"/>
      <dgm:spPr/>
      <dgm:t>
        <a:bodyPr/>
        <a:lstStyle/>
        <a:p>
          <a:pPr>
            <a:buFont typeface="Arial" panose="020B0604020202020204" pitchFamily="34" charset="0"/>
            <a:buChar char="•"/>
          </a:pPr>
          <a:r>
            <a:rPr lang="en-GB" dirty="0">
              <a:solidFill>
                <a:srgbClr val="595959"/>
              </a:solidFill>
            </a:rPr>
            <a:t>Discuss the </a:t>
          </a:r>
          <a:r>
            <a:rPr lang="en-GB" b="1" dirty="0">
              <a:solidFill>
                <a:srgbClr val="595959"/>
              </a:solidFill>
            </a:rPr>
            <a:t>benefits</a:t>
          </a:r>
          <a:r>
            <a:rPr lang="en-GB" dirty="0">
              <a:solidFill>
                <a:srgbClr val="595959"/>
              </a:solidFill>
            </a:rPr>
            <a:t>, </a:t>
          </a:r>
          <a:r>
            <a:rPr lang="en-GB" b="1" dirty="0">
              <a:solidFill>
                <a:srgbClr val="595959"/>
              </a:solidFill>
            </a:rPr>
            <a:t>limitations</a:t>
          </a:r>
          <a:r>
            <a:rPr lang="en-GB" dirty="0">
              <a:solidFill>
                <a:srgbClr val="595959"/>
              </a:solidFill>
            </a:rPr>
            <a:t> and </a:t>
          </a:r>
          <a:r>
            <a:rPr lang="en-GB" b="1" dirty="0">
              <a:solidFill>
                <a:srgbClr val="595959"/>
              </a:solidFill>
            </a:rPr>
            <a:t>risks</a:t>
          </a:r>
          <a:r>
            <a:rPr lang="en-GB" dirty="0">
              <a:solidFill>
                <a:srgbClr val="595959"/>
              </a:solidFill>
            </a:rPr>
            <a:t> of augmented reality in this context: </a:t>
          </a:r>
        </a:p>
      </dgm:t>
    </dgm:pt>
    <dgm:pt modelId="{CD07D52C-6493-4AF6-9567-E8A0B603BD39}" type="parTrans" cxnId="{5D1057E8-9128-4EB0-97F3-0C067D9D69B3}">
      <dgm:prSet/>
      <dgm:spPr/>
      <dgm:t>
        <a:bodyPr/>
        <a:lstStyle/>
        <a:p>
          <a:endParaRPr lang="en-GB"/>
        </a:p>
      </dgm:t>
    </dgm:pt>
    <dgm:pt modelId="{1B7D6C28-473D-4FD7-AEAC-D295C4708587}" type="sibTrans" cxnId="{5D1057E8-9128-4EB0-97F3-0C067D9D69B3}">
      <dgm:prSet/>
      <dgm:spPr/>
      <dgm:t>
        <a:bodyPr/>
        <a:lstStyle/>
        <a:p>
          <a:endParaRPr lang="en-GB"/>
        </a:p>
      </dgm:t>
    </dgm:pt>
    <dgm:pt modelId="{C65D1DF3-4565-4DDB-A7DA-B247D139C146}">
      <dgm:prSet phldrT="[Text]"/>
      <dgm:spPr/>
      <dgm:t>
        <a:bodyPr/>
        <a:lstStyle/>
        <a:p>
          <a:pPr>
            <a:buFont typeface="Arial" panose="020B0604020202020204" pitchFamily="34" charset="0"/>
            <a:buChar char="•"/>
          </a:pPr>
          <a:r>
            <a:rPr lang="en-GB" dirty="0">
              <a:solidFill>
                <a:srgbClr val="595959"/>
              </a:solidFill>
            </a:rPr>
            <a:t>Enter your answer here</a:t>
          </a:r>
        </a:p>
      </dgm:t>
    </dgm:pt>
    <dgm:pt modelId="{EB804D58-EBEF-46B6-904F-9F67F09D4F15}" type="parTrans" cxnId="{1A75A2B7-2512-4CAD-81D4-5FF2187E2E12}">
      <dgm:prSet/>
      <dgm:spPr/>
      <dgm:t>
        <a:bodyPr/>
        <a:lstStyle/>
        <a:p>
          <a:endParaRPr lang="en-GB"/>
        </a:p>
      </dgm:t>
    </dgm:pt>
    <dgm:pt modelId="{C0CF8080-B8CB-4983-B75F-C87669995F1E}" type="sibTrans" cxnId="{1A75A2B7-2512-4CAD-81D4-5FF2187E2E12}">
      <dgm:prSet/>
      <dgm:spPr/>
      <dgm:t>
        <a:bodyPr/>
        <a:lstStyle/>
        <a:p>
          <a:endParaRPr lang="en-GB"/>
        </a:p>
      </dgm:t>
    </dgm:pt>
    <dgm:pt modelId="{44D3E5A9-84AE-45D4-9D39-12E59A3B1C75}" type="pres">
      <dgm:prSet presAssocID="{51EC8D38-2AA8-45A2-800B-696062C9C6AC}" presName="Name0" presStyleCnt="0">
        <dgm:presLayoutVars>
          <dgm:chMax/>
          <dgm:chPref val="3"/>
          <dgm:dir/>
          <dgm:animOne val="branch"/>
          <dgm:animLvl val="lvl"/>
        </dgm:presLayoutVars>
      </dgm:prSet>
      <dgm:spPr/>
    </dgm:pt>
    <dgm:pt modelId="{3474855E-F1BD-4A81-8672-6D4BA6518013}" type="pres">
      <dgm:prSet presAssocID="{2007EF27-FC8D-4061-BD91-24973731A55C}" presName="composite" presStyleCnt="0"/>
      <dgm:spPr/>
    </dgm:pt>
    <dgm:pt modelId="{88E701FA-27E5-4E24-99B6-16A37B534A93}" type="pres">
      <dgm:prSet presAssocID="{2007EF27-FC8D-4061-BD91-24973731A55C}" presName="FirstChild" presStyleLbl="revTx" presStyleIdx="0" presStyleCnt="12">
        <dgm:presLayoutVars>
          <dgm:chMax val="0"/>
          <dgm:chPref val="0"/>
          <dgm:bulletEnabled val="1"/>
        </dgm:presLayoutVars>
      </dgm:prSet>
      <dgm:spPr/>
    </dgm:pt>
    <dgm:pt modelId="{DAD54D21-7237-4F95-90E9-C1839ED4CA2F}" type="pres">
      <dgm:prSet presAssocID="{2007EF27-FC8D-4061-BD91-24973731A55C}" presName="Parent" presStyleLbl="alignNode1" presStyleIdx="0" presStyleCnt="6">
        <dgm:presLayoutVars>
          <dgm:chMax val="3"/>
          <dgm:chPref val="3"/>
          <dgm:bulletEnabled val="1"/>
        </dgm:presLayoutVars>
      </dgm:prSet>
      <dgm:spPr/>
    </dgm:pt>
    <dgm:pt modelId="{98A20917-AAD9-4317-87D9-56B02DBA7BF3}" type="pres">
      <dgm:prSet presAssocID="{2007EF27-FC8D-4061-BD91-24973731A55C}" presName="Accent" presStyleLbl="parChTrans1D1" presStyleIdx="0" presStyleCnt="6"/>
      <dgm:spPr/>
    </dgm:pt>
    <dgm:pt modelId="{11C91439-5A11-4611-96FE-02F90D6DF59F}" type="pres">
      <dgm:prSet presAssocID="{2007EF27-FC8D-4061-BD91-24973731A55C}" presName="Child" presStyleLbl="revTx" presStyleIdx="1" presStyleCnt="12">
        <dgm:presLayoutVars>
          <dgm:chMax val="0"/>
          <dgm:chPref val="0"/>
          <dgm:bulletEnabled val="1"/>
        </dgm:presLayoutVars>
      </dgm:prSet>
      <dgm:spPr/>
    </dgm:pt>
    <dgm:pt modelId="{E1FAC438-400B-4FC3-A705-C970F37F2867}" type="pres">
      <dgm:prSet presAssocID="{C29CDC23-889A-4ABD-BF3D-893753C4794B}" presName="sibTrans" presStyleCnt="0"/>
      <dgm:spPr/>
    </dgm:pt>
    <dgm:pt modelId="{B0C36BD7-13F6-4FFE-940B-6A84658B1B8A}" type="pres">
      <dgm:prSet presAssocID="{84609A2F-4516-40C6-BE59-475831C0A804}" presName="composite" presStyleCnt="0"/>
      <dgm:spPr/>
    </dgm:pt>
    <dgm:pt modelId="{D3736D36-CE75-48C1-9A1E-29504EFC6D85}" type="pres">
      <dgm:prSet presAssocID="{84609A2F-4516-40C6-BE59-475831C0A804}" presName="FirstChild" presStyleLbl="revTx" presStyleIdx="2" presStyleCnt="12">
        <dgm:presLayoutVars>
          <dgm:chMax val="0"/>
          <dgm:chPref val="0"/>
          <dgm:bulletEnabled val="1"/>
        </dgm:presLayoutVars>
      </dgm:prSet>
      <dgm:spPr/>
    </dgm:pt>
    <dgm:pt modelId="{BE9D450A-DDBC-4CC8-9CFF-799CF6300AFF}" type="pres">
      <dgm:prSet presAssocID="{84609A2F-4516-40C6-BE59-475831C0A804}" presName="Parent" presStyleLbl="alignNode1" presStyleIdx="1" presStyleCnt="6">
        <dgm:presLayoutVars>
          <dgm:chMax val="3"/>
          <dgm:chPref val="3"/>
          <dgm:bulletEnabled val="1"/>
        </dgm:presLayoutVars>
      </dgm:prSet>
      <dgm:spPr/>
    </dgm:pt>
    <dgm:pt modelId="{005B5421-F07B-4CF0-952A-E9514E30A521}" type="pres">
      <dgm:prSet presAssocID="{84609A2F-4516-40C6-BE59-475831C0A804}" presName="Accent" presStyleLbl="parChTrans1D1" presStyleIdx="1" presStyleCnt="6"/>
      <dgm:spPr/>
    </dgm:pt>
    <dgm:pt modelId="{E9104B11-00A6-4847-8A66-A8EBD693B840}" type="pres">
      <dgm:prSet presAssocID="{84609A2F-4516-40C6-BE59-475831C0A804}" presName="Child" presStyleLbl="revTx" presStyleIdx="3" presStyleCnt="12">
        <dgm:presLayoutVars>
          <dgm:chMax val="0"/>
          <dgm:chPref val="0"/>
          <dgm:bulletEnabled val="1"/>
        </dgm:presLayoutVars>
      </dgm:prSet>
      <dgm:spPr/>
    </dgm:pt>
    <dgm:pt modelId="{A65ACD8A-8031-4099-8A4F-C755AF14B380}" type="pres">
      <dgm:prSet presAssocID="{DC75311E-79C8-4B68-B68D-10C8D4534EE9}" presName="sibTrans" presStyleCnt="0"/>
      <dgm:spPr/>
    </dgm:pt>
    <dgm:pt modelId="{197D371C-665F-455C-A5B0-F00024BF12D3}" type="pres">
      <dgm:prSet presAssocID="{A1ECDEF2-3950-4CD5-82D8-8B9D3B8B83CB}" presName="composite" presStyleCnt="0"/>
      <dgm:spPr/>
    </dgm:pt>
    <dgm:pt modelId="{DC8B444C-148F-4EAF-AD80-1F8CD9C242B0}" type="pres">
      <dgm:prSet presAssocID="{A1ECDEF2-3950-4CD5-82D8-8B9D3B8B83CB}" presName="FirstChild" presStyleLbl="revTx" presStyleIdx="4" presStyleCnt="12">
        <dgm:presLayoutVars>
          <dgm:chMax val="0"/>
          <dgm:chPref val="0"/>
          <dgm:bulletEnabled val="1"/>
        </dgm:presLayoutVars>
      </dgm:prSet>
      <dgm:spPr/>
    </dgm:pt>
    <dgm:pt modelId="{069FB9F5-D672-400A-BB26-6FA4F2F52C41}" type="pres">
      <dgm:prSet presAssocID="{A1ECDEF2-3950-4CD5-82D8-8B9D3B8B83CB}" presName="Parent" presStyleLbl="alignNode1" presStyleIdx="2" presStyleCnt="6">
        <dgm:presLayoutVars>
          <dgm:chMax val="3"/>
          <dgm:chPref val="3"/>
          <dgm:bulletEnabled val="1"/>
        </dgm:presLayoutVars>
      </dgm:prSet>
      <dgm:spPr/>
    </dgm:pt>
    <dgm:pt modelId="{AE6BF785-C42C-4C46-ACE4-33C7A7EADC28}" type="pres">
      <dgm:prSet presAssocID="{A1ECDEF2-3950-4CD5-82D8-8B9D3B8B83CB}" presName="Accent" presStyleLbl="parChTrans1D1" presStyleIdx="2" presStyleCnt="6"/>
      <dgm:spPr/>
    </dgm:pt>
    <dgm:pt modelId="{8D7A4BD3-10EB-44F2-9E0F-8BCE833DE1C5}" type="pres">
      <dgm:prSet presAssocID="{A1ECDEF2-3950-4CD5-82D8-8B9D3B8B83CB}" presName="Child" presStyleLbl="revTx" presStyleIdx="5" presStyleCnt="12">
        <dgm:presLayoutVars>
          <dgm:chMax val="0"/>
          <dgm:chPref val="0"/>
          <dgm:bulletEnabled val="1"/>
        </dgm:presLayoutVars>
      </dgm:prSet>
      <dgm:spPr/>
    </dgm:pt>
    <dgm:pt modelId="{EFE76708-A376-417F-83D8-B00665EC53F7}" type="pres">
      <dgm:prSet presAssocID="{AF0D59E5-2FBB-4D84-AAE3-E18F933396C9}" presName="sibTrans" presStyleCnt="0"/>
      <dgm:spPr/>
    </dgm:pt>
    <dgm:pt modelId="{15602731-0D07-4C86-8323-72402833CE53}" type="pres">
      <dgm:prSet presAssocID="{FE75ACD0-BD6B-4133-8279-DE068BEF3939}" presName="composite" presStyleCnt="0"/>
      <dgm:spPr/>
    </dgm:pt>
    <dgm:pt modelId="{3DA94605-057C-46B3-A6D3-0B3EB94F17C6}" type="pres">
      <dgm:prSet presAssocID="{FE75ACD0-BD6B-4133-8279-DE068BEF3939}" presName="FirstChild" presStyleLbl="revTx" presStyleIdx="6" presStyleCnt="12">
        <dgm:presLayoutVars>
          <dgm:chMax val="0"/>
          <dgm:chPref val="0"/>
          <dgm:bulletEnabled val="1"/>
        </dgm:presLayoutVars>
      </dgm:prSet>
      <dgm:spPr/>
    </dgm:pt>
    <dgm:pt modelId="{5DB78712-E7A1-40AB-9850-93C5101AB796}" type="pres">
      <dgm:prSet presAssocID="{FE75ACD0-BD6B-4133-8279-DE068BEF3939}" presName="Parent" presStyleLbl="alignNode1" presStyleIdx="3" presStyleCnt="6">
        <dgm:presLayoutVars>
          <dgm:chMax val="3"/>
          <dgm:chPref val="3"/>
          <dgm:bulletEnabled val="1"/>
        </dgm:presLayoutVars>
      </dgm:prSet>
      <dgm:spPr/>
    </dgm:pt>
    <dgm:pt modelId="{BAC1A423-43F8-4EE3-B9E0-6DCE963D5F49}" type="pres">
      <dgm:prSet presAssocID="{FE75ACD0-BD6B-4133-8279-DE068BEF3939}" presName="Accent" presStyleLbl="parChTrans1D1" presStyleIdx="3" presStyleCnt="6"/>
      <dgm:spPr/>
    </dgm:pt>
    <dgm:pt modelId="{E6D6AED3-7A04-4700-B127-8F37E6B62816}" type="pres">
      <dgm:prSet presAssocID="{FE75ACD0-BD6B-4133-8279-DE068BEF3939}" presName="Child" presStyleLbl="revTx" presStyleIdx="7" presStyleCnt="12">
        <dgm:presLayoutVars>
          <dgm:chMax val="0"/>
          <dgm:chPref val="0"/>
          <dgm:bulletEnabled val="1"/>
        </dgm:presLayoutVars>
      </dgm:prSet>
      <dgm:spPr/>
    </dgm:pt>
    <dgm:pt modelId="{E95819EF-D881-4B99-A154-992843653B26}" type="pres">
      <dgm:prSet presAssocID="{86001041-F5F4-4773-BC7B-3FA48262FAF6}" presName="sibTrans" presStyleCnt="0"/>
      <dgm:spPr/>
    </dgm:pt>
    <dgm:pt modelId="{CF66E0B8-B5C1-470A-9B7C-E8A281298107}" type="pres">
      <dgm:prSet presAssocID="{01CA71B5-18D4-4691-B46A-2F569A638AB8}" presName="composite" presStyleCnt="0"/>
      <dgm:spPr/>
    </dgm:pt>
    <dgm:pt modelId="{D3C2DF78-F303-41AF-99D0-DF66806E26F7}" type="pres">
      <dgm:prSet presAssocID="{01CA71B5-18D4-4691-B46A-2F569A638AB8}" presName="FirstChild" presStyleLbl="revTx" presStyleIdx="8" presStyleCnt="12">
        <dgm:presLayoutVars>
          <dgm:chMax val="0"/>
          <dgm:chPref val="0"/>
          <dgm:bulletEnabled val="1"/>
        </dgm:presLayoutVars>
      </dgm:prSet>
      <dgm:spPr/>
    </dgm:pt>
    <dgm:pt modelId="{4C4361E2-CF17-41F6-9461-57CF53AF3714}" type="pres">
      <dgm:prSet presAssocID="{01CA71B5-18D4-4691-B46A-2F569A638AB8}" presName="Parent" presStyleLbl="alignNode1" presStyleIdx="4" presStyleCnt="6">
        <dgm:presLayoutVars>
          <dgm:chMax val="3"/>
          <dgm:chPref val="3"/>
          <dgm:bulletEnabled val="1"/>
        </dgm:presLayoutVars>
      </dgm:prSet>
      <dgm:spPr/>
    </dgm:pt>
    <dgm:pt modelId="{244B7C05-7858-4EFA-8EDB-200509177488}" type="pres">
      <dgm:prSet presAssocID="{01CA71B5-18D4-4691-B46A-2F569A638AB8}" presName="Accent" presStyleLbl="parChTrans1D1" presStyleIdx="4" presStyleCnt="6"/>
      <dgm:spPr/>
    </dgm:pt>
    <dgm:pt modelId="{B777BD8A-BB8A-4426-8984-A8812BE68162}" type="pres">
      <dgm:prSet presAssocID="{01CA71B5-18D4-4691-B46A-2F569A638AB8}" presName="Child" presStyleLbl="revTx" presStyleIdx="9" presStyleCnt="12">
        <dgm:presLayoutVars>
          <dgm:chMax val="0"/>
          <dgm:chPref val="0"/>
          <dgm:bulletEnabled val="1"/>
        </dgm:presLayoutVars>
      </dgm:prSet>
      <dgm:spPr/>
    </dgm:pt>
    <dgm:pt modelId="{34D4261D-A4B1-4BC9-A97B-82B4BC21997B}" type="pres">
      <dgm:prSet presAssocID="{1ACF68F9-12CC-4292-A919-2801434370E2}" presName="sibTrans" presStyleCnt="0"/>
      <dgm:spPr/>
    </dgm:pt>
    <dgm:pt modelId="{3FA1ABC3-7EE3-4586-97AB-D1053A333E96}" type="pres">
      <dgm:prSet presAssocID="{EA736CCC-5EF1-40AD-9667-A18F07EE54DC}" presName="composite" presStyleCnt="0"/>
      <dgm:spPr/>
    </dgm:pt>
    <dgm:pt modelId="{D7AA04C3-426A-4F26-AA38-A6D542F079E3}" type="pres">
      <dgm:prSet presAssocID="{EA736CCC-5EF1-40AD-9667-A18F07EE54DC}" presName="FirstChild" presStyleLbl="revTx" presStyleIdx="10" presStyleCnt="12">
        <dgm:presLayoutVars>
          <dgm:chMax val="0"/>
          <dgm:chPref val="0"/>
          <dgm:bulletEnabled val="1"/>
        </dgm:presLayoutVars>
      </dgm:prSet>
      <dgm:spPr/>
    </dgm:pt>
    <dgm:pt modelId="{E8A29A54-138C-4357-9D92-7812DF7152BD}" type="pres">
      <dgm:prSet presAssocID="{EA736CCC-5EF1-40AD-9667-A18F07EE54DC}" presName="Parent" presStyleLbl="alignNode1" presStyleIdx="5" presStyleCnt="6">
        <dgm:presLayoutVars>
          <dgm:chMax val="3"/>
          <dgm:chPref val="3"/>
          <dgm:bulletEnabled val="1"/>
        </dgm:presLayoutVars>
      </dgm:prSet>
      <dgm:spPr/>
    </dgm:pt>
    <dgm:pt modelId="{EAD0347A-6BE5-434E-AE6A-3F37D6EA03FE}" type="pres">
      <dgm:prSet presAssocID="{EA736CCC-5EF1-40AD-9667-A18F07EE54DC}" presName="Accent" presStyleLbl="parChTrans1D1" presStyleIdx="5" presStyleCnt="6"/>
      <dgm:spPr/>
    </dgm:pt>
    <dgm:pt modelId="{65F1BC2B-6914-4E88-B715-1F4272E9A9AE}" type="pres">
      <dgm:prSet presAssocID="{EA736CCC-5EF1-40AD-9667-A18F07EE54DC}" presName="Child" presStyleLbl="revTx" presStyleIdx="11" presStyleCnt="12">
        <dgm:presLayoutVars>
          <dgm:chMax val="0"/>
          <dgm:chPref val="0"/>
          <dgm:bulletEnabled val="1"/>
        </dgm:presLayoutVars>
      </dgm:prSet>
      <dgm:spPr/>
    </dgm:pt>
  </dgm:ptLst>
  <dgm:cxnLst>
    <dgm:cxn modelId="{7B799808-87AB-455C-B5C5-F39831D68EE0}" type="presOf" srcId="{2007EF27-FC8D-4061-BD91-24973731A55C}" destId="{DAD54D21-7237-4F95-90E9-C1839ED4CA2F}" srcOrd="0" destOrd="0" presId="urn:microsoft.com/office/officeart/2011/layout/TabList"/>
    <dgm:cxn modelId="{B567FA15-9950-4115-A14D-8520AF9D169C}" srcId="{51EC8D38-2AA8-45A2-800B-696062C9C6AC}" destId="{FE75ACD0-BD6B-4133-8279-DE068BEF3939}" srcOrd="3" destOrd="0" parTransId="{9FB380EB-52DE-4132-8BE5-19953CE313C4}" sibTransId="{86001041-F5F4-4773-BC7B-3FA48262FAF6}"/>
    <dgm:cxn modelId="{5442741B-53DA-4CD8-9195-515E71C44444}" type="presOf" srcId="{4BC6A204-E9C4-4576-92D7-AD7F6FAC3518}" destId="{3DA94605-057C-46B3-A6D3-0B3EB94F17C6}" srcOrd="0" destOrd="0" presId="urn:microsoft.com/office/officeart/2011/layout/TabList"/>
    <dgm:cxn modelId="{A065031D-9DDE-42D1-AA50-69E83F260BE8}" srcId="{A1ECDEF2-3950-4CD5-82D8-8B9D3B8B83CB}" destId="{120C7895-F6B8-4EED-B204-E8C4C9D61760}" srcOrd="1" destOrd="0" parTransId="{FF47E2B0-6D62-4023-94B5-8F152E897961}" sibTransId="{FD61D54B-A58B-4CA5-8D86-B59B40640C9D}"/>
    <dgm:cxn modelId="{F75EBE29-AACE-4060-8FAB-CEB1300F4350}" srcId="{51EC8D38-2AA8-45A2-800B-696062C9C6AC}" destId="{01CA71B5-18D4-4691-B46A-2F569A638AB8}" srcOrd="4" destOrd="0" parTransId="{7755FE1E-E41D-4644-82B1-92F6DB44249B}" sibTransId="{1ACF68F9-12CC-4292-A919-2801434370E2}"/>
    <dgm:cxn modelId="{63C2B32F-AACA-4F60-86BC-33F28B3BF7B9}" srcId="{84609A2F-4516-40C6-BE59-475831C0A804}" destId="{629AFC3C-22BC-413E-A6DA-62DB411F23E1}" srcOrd="0" destOrd="0" parTransId="{2875B97B-49D9-4243-A227-758088F23CB3}" sibTransId="{0F2390A9-181E-460F-A41E-ABEAF8874C71}"/>
    <dgm:cxn modelId="{A6E7A834-4F5F-4949-B848-D92CD0C4C9DA}" type="presOf" srcId="{120C7895-F6B8-4EED-B204-E8C4C9D61760}" destId="{8D7A4BD3-10EB-44F2-9E0F-8BCE833DE1C5}" srcOrd="0" destOrd="0" presId="urn:microsoft.com/office/officeart/2011/layout/TabList"/>
    <dgm:cxn modelId="{90334535-78A1-4D3B-892D-C1D41DF6AB03}" type="presOf" srcId="{EA736CCC-5EF1-40AD-9667-A18F07EE54DC}" destId="{E8A29A54-138C-4357-9D92-7812DF7152BD}" srcOrd="0" destOrd="0" presId="urn:microsoft.com/office/officeart/2011/layout/TabList"/>
    <dgm:cxn modelId="{58A59336-4230-4903-B481-CF126F0269EF}" type="presOf" srcId="{51EC8D38-2AA8-45A2-800B-696062C9C6AC}" destId="{44D3E5A9-84AE-45D4-9D39-12E59A3B1C75}" srcOrd="0" destOrd="0" presId="urn:microsoft.com/office/officeart/2011/layout/TabList"/>
    <dgm:cxn modelId="{89020C3A-54B6-4E04-952D-04769EF72023}" type="presOf" srcId="{A1ECDEF2-3950-4CD5-82D8-8B9D3B8B83CB}" destId="{069FB9F5-D672-400A-BB26-6FA4F2F52C41}" srcOrd="0" destOrd="0" presId="urn:microsoft.com/office/officeart/2011/layout/TabList"/>
    <dgm:cxn modelId="{8FBD025E-3731-4497-9686-48EF218375DE}" type="presOf" srcId="{C65D1DF3-4565-4DDB-A7DA-B247D139C146}" destId="{65F1BC2B-6914-4E88-B715-1F4272E9A9AE}" srcOrd="0" destOrd="0" presId="urn:microsoft.com/office/officeart/2011/layout/TabList"/>
    <dgm:cxn modelId="{6C041A5E-E168-4A12-85F2-EA63C0D1F7C5}" srcId="{FE75ACD0-BD6B-4133-8279-DE068BEF3939}" destId="{4BC6A204-E9C4-4576-92D7-AD7F6FAC3518}" srcOrd="0" destOrd="0" parTransId="{5955058D-8416-45D4-B225-D8E1FE4EBAE2}" sibTransId="{A54DCB16-014B-44C5-AF85-7C0FA0332005}"/>
    <dgm:cxn modelId="{3088205F-6D9F-44BC-ABA2-8C973371DBCD}" srcId="{51EC8D38-2AA8-45A2-800B-696062C9C6AC}" destId="{2007EF27-FC8D-4061-BD91-24973731A55C}" srcOrd="0" destOrd="0" parTransId="{882DC9D7-AD63-45E3-A2C2-5E496B1CD1C2}" sibTransId="{C29CDC23-889A-4ABD-BF3D-893753C4794B}"/>
    <dgm:cxn modelId="{1E1EFF5F-077E-4468-AACE-6B396523D434}" srcId="{2007EF27-FC8D-4061-BD91-24973731A55C}" destId="{CCAF4EC8-2E4C-49C4-8BD6-C624BF0BE578}" srcOrd="1" destOrd="0" parTransId="{18A0C499-86CC-477A-BD0E-C9CB835FE659}" sibTransId="{3DACC9E5-CE82-46B2-8E60-C14B08BF2BB7}"/>
    <dgm:cxn modelId="{1AE3D643-F604-4097-8BA6-C188DFBF19CC}" type="presOf" srcId="{629AFC3C-22BC-413E-A6DA-62DB411F23E1}" destId="{D3736D36-CE75-48C1-9A1E-29504EFC6D85}" srcOrd="0" destOrd="0" presId="urn:microsoft.com/office/officeart/2011/layout/TabList"/>
    <dgm:cxn modelId="{FBA4A866-927C-4801-88B0-9CFBA3C2862D}" srcId="{01CA71B5-18D4-4691-B46A-2F569A638AB8}" destId="{EDE37D75-C588-4165-B30B-F42D23AB53CB}" srcOrd="1" destOrd="0" parTransId="{D1670ADA-CE2B-452A-873F-D7A536D44CF9}" sibTransId="{55B89C69-602A-4C2A-83FF-9B72E574DA96}"/>
    <dgm:cxn modelId="{77070F71-9CB5-4A7A-8525-1668FFABF9FF}" srcId="{51EC8D38-2AA8-45A2-800B-696062C9C6AC}" destId="{EA736CCC-5EF1-40AD-9667-A18F07EE54DC}" srcOrd="5" destOrd="0" parTransId="{0CD8118F-9643-47D5-AA35-A00262BC3A07}" sibTransId="{06F1C6E1-BD57-4C2F-AC22-17E03AD53B71}"/>
    <dgm:cxn modelId="{A6040A73-3FA8-47D3-A1DB-560F358CDC37}" srcId="{51EC8D38-2AA8-45A2-800B-696062C9C6AC}" destId="{A1ECDEF2-3950-4CD5-82D8-8B9D3B8B83CB}" srcOrd="2" destOrd="0" parTransId="{C05F343C-D8C6-4525-AF53-C4C11991B844}" sibTransId="{AF0D59E5-2FBB-4D84-AAE3-E18F933396C9}"/>
    <dgm:cxn modelId="{F4E12173-1901-4210-BFDB-16992F4011B2}" type="presOf" srcId="{416ACCCC-32AD-4D50-AF04-BB8AAF19CD90}" destId="{E6D6AED3-7A04-4700-B127-8F37E6B62816}" srcOrd="0" destOrd="0" presId="urn:microsoft.com/office/officeart/2011/layout/TabList"/>
    <dgm:cxn modelId="{D1D0DB74-D105-43F7-9497-4C4B5DBB3298}" srcId="{01CA71B5-18D4-4691-B46A-2F569A638AB8}" destId="{7E0EA0D4-3935-4EBF-89BD-2B5CF8B29272}" srcOrd="0" destOrd="0" parTransId="{F37DE109-C3F9-412B-B3F1-3C5E5A1C657E}" sibTransId="{95489CDC-E529-41DD-8C05-0429863E1866}"/>
    <dgm:cxn modelId="{45AC8B55-500D-4E85-832A-BC3D7FED2B76}" type="presOf" srcId="{F4AF1602-09E6-4B92-8AEB-C799352E1994}" destId="{88E701FA-27E5-4E24-99B6-16A37B534A93}" srcOrd="0" destOrd="0" presId="urn:microsoft.com/office/officeart/2011/layout/TabList"/>
    <dgm:cxn modelId="{CE749B9D-7D33-4781-9716-079FEAF72F56}" type="presOf" srcId="{EDE37D75-C588-4165-B30B-F42D23AB53CB}" destId="{B777BD8A-BB8A-4426-8984-A8812BE68162}" srcOrd="0" destOrd="0" presId="urn:microsoft.com/office/officeart/2011/layout/TabList"/>
    <dgm:cxn modelId="{E8B5E3AD-F3C4-4E8A-BD53-E1A2FFA72093}" type="presOf" srcId="{84609A2F-4516-40C6-BE59-475831C0A804}" destId="{BE9D450A-DDBC-4CC8-9CFF-799CF6300AFF}" srcOrd="0" destOrd="0" presId="urn:microsoft.com/office/officeart/2011/layout/TabList"/>
    <dgm:cxn modelId="{FCD54DAE-B7EA-407F-AAC7-B1EB6173EFF0}" type="presOf" srcId="{B46A618E-2CAE-4959-94EC-D552035A2A9D}" destId="{E9104B11-00A6-4847-8A66-A8EBD693B840}" srcOrd="0" destOrd="0" presId="urn:microsoft.com/office/officeart/2011/layout/TabList"/>
    <dgm:cxn modelId="{EE0CEFB3-C40D-43C3-A8DF-C2E1E782DF6D}" srcId="{A1ECDEF2-3950-4CD5-82D8-8B9D3B8B83CB}" destId="{16B28F01-36C6-4466-A798-586058EFC08A}" srcOrd="0" destOrd="0" parTransId="{045B468F-7A24-4565-98AD-160C252CAC4F}" sibTransId="{470C3C7F-FCE5-410A-BB26-04CABD69DCC4}"/>
    <dgm:cxn modelId="{1A75A2B7-2512-4CAD-81D4-5FF2187E2E12}" srcId="{EA736CCC-5EF1-40AD-9667-A18F07EE54DC}" destId="{C65D1DF3-4565-4DDB-A7DA-B247D139C146}" srcOrd="1" destOrd="0" parTransId="{EB804D58-EBEF-46B6-904F-9F67F09D4F15}" sibTransId="{C0CF8080-B8CB-4983-B75F-C87669995F1E}"/>
    <dgm:cxn modelId="{872F59B8-A6C8-46EB-AC89-D19EDD62EDF3}" srcId="{84609A2F-4516-40C6-BE59-475831C0A804}" destId="{B46A618E-2CAE-4959-94EC-D552035A2A9D}" srcOrd="1" destOrd="0" parTransId="{2789AB17-EC19-4F98-862D-F3DBB251FDF8}" sibTransId="{0848EB63-FC38-44E3-AAFB-B758876DC1C4}"/>
    <dgm:cxn modelId="{D67426C9-C66D-436F-A691-BC3C8F046123}" type="presOf" srcId="{7E0EA0D4-3935-4EBF-89BD-2B5CF8B29272}" destId="{D3C2DF78-F303-41AF-99D0-DF66806E26F7}" srcOrd="0" destOrd="0" presId="urn:microsoft.com/office/officeart/2011/layout/TabList"/>
    <dgm:cxn modelId="{26D794CA-7BE3-42A7-9A16-71886306B82E}" type="presOf" srcId="{741C4C11-29FB-4B84-8A81-11C7F7A8C743}" destId="{D7AA04C3-426A-4F26-AA38-A6D542F079E3}" srcOrd="0" destOrd="0" presId="urn:microsoft.com/office/officeart/2011/layout/TabList"/>
    <dgm:cxn modelId="{E0F7EBDC-CA76-4BC5-9ED3-F801441665B0}" type="presOf" srcId="{CCAF4EC8-2E4C-49C4-8BD6-C624BF0BE578}" destId="{11C91439-5A11-4611-96FE-02F90D6DF59F}" srcOrd="0" destOrd="0" presId="urn:microsoft.com/office/officeart/2011/layout/TabList"/>
    <dgm:cxn modelId="{AE006CE2-7FBF-448A-A488-C2B85E8F54A3}" srcId="{2007EF27-FC8D-4061-BD91-24973731A55C}" destId="{F4AF1602-09E6-4B92-8AEB-C799352E1994}" srcOrd="0" destOrd="0" parTransId="{7954FAAD-FD0C-4F31-90E9-00F0C20043F2}" sibTransId="{D0B95B99-0E85-443A-9FD6-909899D4CADC}"/>
    <dgm:cxn modelId="{936A8BE4-249C-4FD5-B840-2C52DC21F250}" type="presOf" srcId="{16B28F01-36C6-4466-A798-586058EFC08A}" destId="{DC8B444C-148F-4EAF-AD80-1F8CD9C242B0}" srcOrd="0" destOrd="0" presId="urn:microsoft.com/office/officeart/2011/layout/TabList"/>
    <dgm:cxn modelId="{5D1057E8-9128-4EB0-97F3-0C067D9D69B3}" srcId="{EA736CCC-5EF1-40AD-9667-A18F07EE54DC}" destId="{741C4C11-29FB-4B84-8A81-11C7F7A8C743}" srcOrd="0" destOrd="0" parTransId="{CD07D52C-6493-4AF6-9567-E8A0B603BD39}" sibTransId="{1B7D6C28-473D-4FD7-AEAC-D295C4708587}"/>
    <dgm:cxn modelId="{A57281F9-ACED-4AB9-82D4-03230D9A411E}" type="presOf" srcId="{01CA71B5-18D4-4691-B46A-2F569A638AB8}" destId="{4C4361E2-CF17-41F6-9461-57CF53AF3714}" srcOrd="0" destOrd="0" presId="urn:microsoft.com/office/officeart/2011/layout/TabList"/>
    <dgm:cxn modelId="{B86A38FA-9DBC-4F99-9A93-CA6505845913}" srcId="{51EC8D38-2AA8-45A2-800B-696062C9C6AC}" destId="{84609A2F-4516-40C6-BE59-475831C0A804}" srcOrd="1" destOrd="0" parTransId="{9844A9FE-3601-4327-83CC-9AA24DAB28AD}" sibTransId="{DC75311E-79C8-4B68-B68D-10C8D4534EE9}"/>
    <dgm:cxn modelId="{A029F3FB-8A72-43F6-9009-2FE46A87B82C}" type="presOf" srcId="{FE75ACD0-BD6B-4133-8279-DE068BEF3939}" destId="{5DB78712-E7A1-40AB-9850-93C5101AB796}" srcOrd="0" destOrd="0" presId="urn:microsoft.com/office/officeart/2011/layout/TabList"/>
    <dgm:cxn modelId="{BAE8ADFD-3666-4798-8FFC-7799F7B09D78}" srcId="{FE75ACD0-BD6B-4133-8279-DE068BEF3939}" destId="{416ACCCC-32AD-4D50-AF04-BB8AAF19CD90}" srcOrd="1" destOrd="0" parTransId="{30735857-50FB-4100-AA6F-9D11059E4FE6}" sibTransId="{0DD954A2-F43E-4A94-91A2-E1A91B145683}"/>
    <dgm:cxn modelId="{F9F1324F-0B46-47F1-9CFD-88C98CAA8557}" type="presParOf" srcId="{44D3E5A9-84AE-45D4-9D39-12E59A3B1C75}" destId="{3474855E-F1BD-4A81-8672-6D4BA6518013}" srcOrd="0" destOrd="0" presId="urn:microsoft.com/office/officeart/2011/layout/TabList"/>
    <dgm:cxn modelId="{7D16CE11-DC26-40F0-9342-CA758DCBD341}" type="presParOf" srcId="{3474855E-F1BD-4A81-8672-6D4BA6518013}" destId="{88E701FA-27E5-4E24-99B6-16A37B534A93}" srcOrd="0" destOrd="0" presId="urn:microsoft.com/office/officeart/2011/layout/TabList"/>
    <dgm:cxn modelId="{79346539-0587-43BB-9083-8E08D37CC5E2}" type="presParOf" srcId="{3474855E-F1BD-4A81-8672-6D4BA6518013}" destId="{DAD54D21-7237-4F95-90E9-C1839ED4CA2F}" srcOrd="1" destOrd="0" presId="urn:microsoft.com/office/officeart/2011/layout/TabList"/>
    <dgm:cxn modelId="{9C2123AC-D728-4ED8-89F9-CDAEE7D9ED46}" type="presParOf" srcId="{3474855E-F1BD-4A81-8672-6D4BA6518013}" destId="{98A20917-AAD9-4317-87D9-56B02DBA7BF3}" srcOrd="2" destOrd="0" presId="urn:microsoft.com/office/officeart/2011/layout/TabList"/>
    <dgm:cxn modelId="{82983FA3-771C-4809-9F26-6EF2A1BBAFB7}" type="presParOf" srcId="{44D3E5A9-84AE-45D4-9D39-12E59A3B1C75}" destId="{11C91439-5A11-4611-96FE-02F90D6DF59F}" srcOrd="1" destOrd="0" presId="urn:microsoft.com/office/officeart/2011/layout/TabList"/>
    <dgm:cxn modelId="{473517F2-3D52-4344-8FDA-CBA8D7A84F04}" type="presParOf" srcId="{44D3E5A9-84AE-45D4-9D39-12E59A3B1C75}" destId="{E1FAC438-400B-4FC3-A705-C970F37F2867}" srcOrd="2" destOrd="0" presId="urn:microsoft.com/office/officeart/2011/layout/TabList"/>
    <dgm:cxn modelId="{B6BBC861-5DB9-41ED-8685-75755D6C463B}" type="presParOf" srcId="{44D3E5A9-84AE-45D4-9D39-12E59A3B1C75}" destId="{B0C36BD7-13F6-4FFE-940B-6A84658B1B8A}" srcOrd="3" destOrd="0" presId="urn:microsoft.com/office/officeart/2011/layout/TabList"/>
    <dgm:cxn modelId="{EF4DE390-38C9-48BB-AAB7-55401EF3FC88}" type="presParOf" srcId="{B0C36BD7-13F6-4FFE-940B-6A84658B1B8A}" destId="{D3736D36-CE75-48C1-9A1E-29504EFC6D85}" srcOrd="0" destOrd="0" presId="urn:microsoft.com/office/officeart/2011/layout/TabList"/>
    <dgm:cxn modelId="{D67CC3ED-09AD-48A3-B7F2-8133EFA96369}" type="presParOf" srcId="{B0C36BD7-13F6-4FFE-940B-6A84658B1B8A}" destId="{BE9D450A-DDBC-4CC8-9CFF-799CF6300AFF}" srcOrd="1" destOrd="0" presId="urn:microsoft.com/office/officeart/2011/layout/TabList"/>
    <dgm:cxn modelId="{E43D3509-76BC-408F-A0B3-6313B0AC92D4}" type="presParOf" srcId="{B0C36BD7-13F6-4FFE-940B-6A84658B1B8A}" destId="{005B5421-F07B-4CF0-952A-E9514E30A521}" srcOrd="2" destOrd="0" presId="urn:microsoft.com/office/officeart/2011/layout/TabList"/>
    <dgm:cxn modelId="{79D568F6-88B1-4807-83C6-3665EEA3E330}" type="presParOf" srcId="{44D3E5A9-84AE-45D4-9D39-12E59A3B1C75}" destId="{E9104B11-00A6-4847-8A66-A8EBD693B840}" srcOrd="4" destOrd="0" presId="urn:microsoft.com/office/officeart/2011/layout/TabList"/>
    <dgm:cxn modelId="{4453A0E6-9C73-42AD-8E91-D9C450958BE5}" type="presParOf" srcId="{44D3E5A9-84AE-45D4-9D39-12E59A3B1C75}" destId="{A65ACD8A-8031-4099-8A4F-C755AF14B380}" srcOrd="5" destOrd="0" presId="urn:microsoft.com/office/officeart/2011/layout/TabList"/>
    <dgm:cxn modelId="{89029BC2-27A8-40A4-9275-1D46112D6D4D}" type="presParOf" srcId="{44D3E5A9-84AE-45D4-9D39-12E59A3B1C75}" destId="{197D371C-665F-455C-A5B0-F00024BF12D3}" srcOrd="6" destOrd="0" presId="urn:microsoft.com/office/officeart/2011/layout/TabList"/>
    <dgm:cxn modelId="{D4291886-00EA-43BB-941A-6D8EF39B25EE}" type="presParOf" srcId="{197D371C-665F-455C-A5B0-F00024BF12D3}" destId="{DC8B444C-148F-4EAF-AD80-1F8CD9C242B0}" srcOrd="0" destOrd="0" presId="urn:microsoft.com/office/officeart/2011/layout/TabList"/>
    <dgm:cxn modelId="{F282673C-A9E0-435E-A2B1-48E7BF339B94}" type="presParOf" srcId="{197D371C-665F-455C-A5B0-F00024BF12D3}" destId="{069FB9F5-D672-400A-BB26-6FA4F2F52C41}" srcOrd="1" destOrd="0" presId="urn:microsoft.com/office/officeart/2011/layout/TabList"/>
    <dgm:cxn modelId="{83423569-89B4-4F8E-AF61-672BC571E8B6}" type="presParOf" srcId="{197D371C-665F-455C-A5B0-F00024BF12D3}" destId="{AE6BF785-C42C-4C46-ACE4-33C7A7EADC28}" srcOrd="2" destOrd="0" presId="urn:microsoft.com/office/officeart/2011/layout/TabList"/>
    <dgm:cxn modelId="{7D577753-7042-4F08-96DA-A23C5534D820}" type="presParOf" srcId="{44D3E5A9-84AE-45D4-9D39-12E59A3B1C75}" destId="{8D7A4BD3-10EB-44F2-9E0F-8BCE833DE1C5}" srcOrd="7" destOrd="0" presId="urn:microsoft.com/office/officeart/2011/layout/TabList"/>
    <dgm:cxn modelId="{CB9C96B5-6BA0-4DDB-8F88-F10972AD426D}" type="presParOf" srcId="{44D3E5A9-84AE-45D4-9D39-12E59A3B1C75}" destId="{EFE76708-A376-417F-83D8-B00665EC53F7}" srcOrd="8" destOrd="0" presId="urn:microsoft.com/office/officeart/2011/layout/TabList"/>
    <dgm:cxn modelId="{71F6568A-3193-4A25-8B49-C7CA0DD0AEC5}" type="presParOf" srcId="{44D3E5A9-84AE-45D4-9D39-12E59A3B1C75}" destId="{15602731-0D07-4C86-8323-72402833CE53}" srcOrd="9" destOrd="0" presId="urn:microsoft.com/office/officeart/2011/layout/TabList"/>
    <dgm:cxn modelId="{E328F396-D663-43E3-B569-565461561903}" type="presParOf" srcId="{15602731-0D07-4C86-8323-72402833CE53}" destId="{3DA94605-057C-46B3-A6D3-0B3EB94F17C6}" srcOrd="0" destOrd="0" presId="urn:microsoft.com/office/officeart/2011/layout/TabList"/>
    <dgm:cxn modelId="{D45BBCF5-2C4E-4889-B5E3-E4802A7D14E1}" type="presParOf" srcId="{15602731-0D07-4C86-8323-72402833CE53}" destId="{5DB78712-E7A1-40AB-9850-93C5101AB796}" srcOrd="1" destOrd="0" presId="urn:microsoft.com/office/officeart/2011/layout/TabList"/>
    <dgm:cxn modelId="{BAE99C87-C3C8-498E-AFA6-8CBD7BAE0674}" type="presParOf" srcId="{15602731-0D07-4C86-8323-72402833CE53}" destId="{BAC1A423-43F8-4EE3-B9E0-6DCE963D5F49}" srcOrd="2" destOrd="0" presId="urn:microsoft.com/office/officeart/2011/layout/TabList"/>
    <dgm:cxn modelId="{B6FFE706-6FCF-46C8-8994-FB0D40DDF54F}" type="presParOf" srcId="{44D3E5A9-84AE-45D4-9D39-12E59A3B1C75}" destId="{E6D6AED3-7A04-4700-B127-8F37E6B62816}" srcOrd="10" destOrd="0" presId="urn:microsoft.com/office/officeart/2011/layout/TabList"/>
    <dgm:cxn modelId="{0F38B34D-D416-47B2-9A7D-FB49729ED9FA}" type="presParOf" srcId="{44D3E5A9-84AE-45D4-9D39-12E59A3B1C75}" destId="{E95819EF-D881-4B99-A154-992843653B26}" srcOrd="11" destOrd="0" presId="urn:microsoft.com/office/officeart/2011/layout/TabList"/>
    <dgm:cxn modelId="{E1671628-25E1-4FE5-B6F0-49597784B1D8}" type="presParOf" srcId="{44D3E5A9-84AE-45D4-9D39-12E59A3B1C75}" destId="{CF66E0B8-B5C1-470A-9B7C-E8A281298107}" srcOrd="12" destOrd="0" presId="urn:microsoft.com/office/officeart/2011/layout/TabList"/>
    <dgm:cxn modelId="{6A0A2133-A942-40CF-AAEF-6EB0CD785AE7}" type="presParOf" srcId="{CF66E0B8-B5C1-470A-9B7C-E8A281298107}" destId="{D3C2DF78-F303-41AF-99D0-DF66806E26F7}" srcOrd="0" destOrd="0" presId="urn:microsoft.com/office/officeart/2011/layout/TabList"/>
    <dgm:cxn modelId="{B2E35A5F-8A21-4C8A-B70A-A0671884F2B8}" type="presParOf" srcId="{CF66E0B8-B5C1-470A-9B7C-E8A281298107}" destId="{4C4361E2-CF17-41F6-9461-57CF53AF3714}" srcOrd="1" destOrd="0" presId="urn:microsoft.com/office/officeart/2011/layout/TabList"/>
    <dgm:cxn modelId="{80A06277-3165-48D9-A471-127AD55D9345}" type="presParOf" srcId="{CF66E0B8-B5C1-470A-9B7C-E8A281298107}" destId="{244B7C05-7858-4EFA-8EDB-200509177488}" srcOrd="2" destOrd="0" presId="urn:microsoft.com/office/officeart/2011/layout/TabList"/>
    <dgm:cxn modelId="{BCFB8BB0-EB52-4A6F-931E-7F16A6381030}" type="presParOf" srcId="{44D3E5A9-84AE-45D4-9D39-12E59A3B1C75}" destId="{B777BD8A-BB8A-4426-8984-A8812BE68162}" srcOrd="13" destOrd="0" presId="urn:microsoft.com/office/officeart/2011/layout/TabList"/>
    <dgm:cxn modelId="{B920DFE7-9069-40B8-9B4A-A82010744B74}" type="presParOf" srcId="{44D3E5A9-84AE-45D4-9D39-12E59A3B1C75}" destId="{34D4261D-A4B1-4BC9-A97B-82B4BC21997B}" srcOrd="14" destOrd="0" presId="urn:microsoft.com/office/officeart/2011/layout/TabList"/>
    <dgm:cxn modelId="{09D24349-9805-4124-9FD9-8814ECEB41E7}" type="presParOf" srcId="{44D3E5A9-84AE-45D4-9D39-12E59A3B1C75}" destId="{3FA1ABC3-7EE3-4586-97AB-D1053A333E96}" srcOrd="15" destOrd="0" presId="urn:microsoft.com/office/officeart/2011/layout/TabList"/>
    <dgm:cxn modelId="{5E312AE5-6AE6-4F4E-A902-BCA6A19EEE25}" type="presParOf" srcId="{3FA1ABC3-7EE3-4586-97AB-D1053A333E96}" destId="{D7AA04C3-426A-4F26-AA38-A6D542F079E3}" srcOrd="0" destOrd="0" presId="urn:microsoft.com/office/officeart/2011/layout/TabList"/>
    <dgm:cxn modelId="{24FFA989-C836-43E3-A950-C3DBC52B48B8}" type="presParOf" srcId="{3FA1ABC3-7EE3-4586-97AB-D1053A333E96}" destId="{E8A29A54-138C-4357-9D92-7812DF7152BD}" srcOrd="1" destOrd="0" presId="urn:microsoft.com/office/officeart/2011/layout/TabList"/>
    <dgm:cxn modelId="{9FA30520-09AB-4880-BF7D-399EB2793E50}" type="presParOf" srcId="{3FA1ABC3-7EE3-4586-97AB-D1053A333E96}" destId="{EAD0347A-6BE5-434E-AE6A-3F37D6EA03FE}" srcOrd="2" destOrd="0" presId="urn:microsoft.com/office/officeart/2011/layout/TabList"/>
    <dgm:cxn modelId="{A692076E-4292-45BA-80D6-826F277A8067}" type="presParOf" srcId="{44D3E5A9-84AE-45D4-9D39-12E59A3B1C75}" destId="{65F1BC2B-6914-4E88-B715-1F4272E9A9AE}" srcOrd="16"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ED5095-01BB-4318-BCA4-4F6D254AA1D8}"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GB"/>
        </a:p>
      </dgm:t>
    </dgm:pt>
    <dgm:pt modelId="{72590B8B-5271-49FD-9A8F-89D8595F1344}">
      <dgm:prSet phldrT="[Text]"/>
      <dgm:spPr/>
      <dgm:t>
        <a:bodyPr/>
        <a:lstStyle/>
        <a:p>
          <a:r>
            <a:rPr lang="en-GB" dirty="0">
              <a:solidFill>
                <a:srgbClr val="595959"/>
              </a:solidFill>
            </a:rPr>
            <a:t>Random Access Memory (RAM)</a:t>
          </a:r>
        </a:p>
      </dgm:t>
    </dgm:pt>
    <dgm:pt modelId="{37FBFE27-1382-48A8-8280-CF9D49A57152}" type="parTrans" cxnId="{F61BEC3C-3E45-438D-8684-E420A255614E}">
      <dgm:prSet/>
      <dgm:spPr/>
      <dgm:t>
        <a:bodyPr/>
        <a:lstStyle/>
        <a:p>
          <a:endParaRPr lang="en-GB"/>
        </a:p>
      </dgm:t>
    </dgm:pt>
    <dgm:pt modelId="{401018C1-EA32-49DA-8526-BAE820C03AE9}" type="sibTrans" cxnId="{F61BEC3C-3E45-438D-8684-E420A255614E}">
      <dgm:prSet/>
      <dgm:spPr/>
      <dgm:t>
        <a:bodyPr/>
        <a:lstStyle/>
        <a:p>
          <a:endParaRPr lang="en-GB"/>
        </a:p>
      </dgm:t>
    </dgm:pt>
    <dgm:pt modelId="{D83585E3-B690-4E19-95B0-3247BB0F237A}">
      <dgm:prSet phldrT="[Text]"/>
      <dgm:spPr/>
      <dgm:t>
        <a:bodyPr/>
        <a:lstStyle/>
        <a:p>
          <a:r>
            <a:rPr lang="en-GB" dirty="0"/>
            <a:t>A form of primary storage used to store instructions and data which need to be used by the CPU while a computer is in operation.</a:t>
          </a:r>
        </a:p>
      </dgm:t>
    </dgm:pt>
    <dgm:pt modelId="{84555EBE-2D59-4834-BE21-86A80F16705F}" type="parTrans" cxnId="{B23D5E4A-CFA3-4BAB-A0E7-01F99943AEC4}">
      <dgm:prSet/>
      <dgm:spPr/>
      <dgm:t>
        <a:bodyPr/>
        <a:lstStyle/>
        <a:p>
          <a:endParaRPr lang="en-GB"/>
        </a:p>
      </dgm:t>
    </dgm:pt>
    <dgm:pt modelId="{53A23586-75C5-4808-A276-6F3BD35A9AAB}" type="sibTrans" cxnId="{B23D5E4A-CFA3-4BAB-A0E7-01F99943AEC4}">
      <dgm:prSet/>
      <dgm:spPr/>
      <dgm:t>
        <a:bodyPr/>
        <a:lstStyle/>
        <a:p>
          <a:endParaRPr lang="en-GB"/>
        </a:p>
      </dgm:t>
    </dgm:pt>
    <dgm:pt modelId="{473F7D59-2B5E-4928-9651-11E8EC8C5F9B}">
      <dgm:prSet phldrT="[Text]"/>
      <dgm:spPr/>
      <dgm:t>
        <a:bodyPr/>
        <a:lstStyle/>
        <a:p>
          <a:r>
            <a:rPr lang="en-GB" dirty="0">
              <a:solidFill>
                <a:srgbClr val="595959"/>
              </a:solidFill>
            </a:rPr>
            <a:t>Read Only Memory (ROM)</a:t>
          </a:r>
        </a:p>
      </dgm:t>
    </dgm:pt>
    <dgm:pt modelId="{56B09E19-78A2-45B1-818C-67241DAFE396}" type="parTrans" cxnId="{92ABD910-34B9-49DC-9CE5-FF8E5501B841}">
      <dgm:prSet/>
      <dgm:spPr/>
      <dgm:t>
        <a:bodyPr/>
        <a:lstStyle/>
        <a:p>
          <a:endParaRPr lang="en-GB"/>
        </a:p>
      </dgm:t>
    </dgm:pt>
    <dgm:pt modelId="{E57084AA-59D2-49FB-BFED-28FF7EE1B5DA}" type="sibTrans" cxnId="{92ABD910-34B9-49DC-9CE5-FF8E5501B841}">
      <dgm:prSet/>
      <dgm:spPr/>
      <dgm:t>
        <a:bodyPr/>
        <a:lstStyle/>
        <a:p>
          <a:endParaRPr lang="en-GB"/>
        </a:p>
      </dgm:t>
    </dgm:pt>
    <dgm:pt modelId="{6861D251-4DFB-44DA-9DFB-A61763A2FB71}">
      <dgm:prSet phldrT="[Text]"/>
      <dgm:spPr/>
      <dgm:t>
        <a:bodyPr/>
        <a:lstStyle/>
        <a:p>
          <a:r>
            <a:rPr lang="en-GB" dirty="0"/>
            <a:t>A form of primary storage which contains essential instructions on who to start up a computer, often written at manufacturing time.</a:t>
          </a:r>
        </a:p>
      </dgm:t>
    </dgm:pt>
    <dgm:pt modelId="{7A0A5F84-B079-4095-8627-308C25E015F0}" type="parTrans" cxnId="{86F39615-66A7-4704-9D91-15EB692085F6}">
      <dgm:prSet/>
      <dgm:spPr/>
      <dgm:t>
        <a:bodyPr/>
        <a:lstStyle/>
        <a:p>
          <a:endParaRPr lang="en-GB"/>
        </a:p>
      </dgm:t>
    </dgm:pt>
    <dgm:pt modelId="{8B940ED1-B43D-4D8E-B2A9-93ED0A575FD9}" type="sibTrans" cxnId="{86F39615-66A7-4704-9D91-15EB692085F6}">
      <dgm:prSet/>
      <dgm:spPr/>
      <dgm:t>
        <a:bodyPr/>
        <a:lstStyle/>
        <a:p>
          <a:endParaRPr lang="en-GB"/>
        </a:p>
      </dgm:t>
    </dgm:pt>
    <dgm:pt modelId="{F4206F49-BDCD-4B76-BFDB-EDD7A98A2E8F}">
      <dgm:prSet phldrT="[Text]"/>
      <dgm:spPr/>
      <dgm:t>
        <a:bodyPr/>
        <a:lstStyle/>
        <a:p>
          <a:r>
            <a:rPr lang="en-GB" dirty="0">
              <a:solidFill>
                <a:srgbClr val="595959"/>
              </a:solidFill>
            </a:rPr>
            <a:t>Virtual Memory</a:t>
          </a:r>
        </a:p>
      </dgm:t>
    </dgm:pt>
    <dgm:pt modelId="{F76E616C-7EF0-461C-B32F-287B1B3CF466}" type="parTrans" cxnId="{81BA600B-1317-4424-A391-FC11B1ED422F}">
      <dgm:prSet/>
      <dgm:spPr/>
      <dgm:t>
        <a:bodyPr/>
        <a:lstStyle/>
        <a:p>
          <a:endParaRPr lang="en-GB"/>
        </a:p>
      </dgm:t>
    </dgm:pt>
    <dgm:pt modelId="{3318A831-36FE-4302-9B07-727E2884EC72}" type="sibTrans" cxnId="{81BA600B-1317-4424-A391-FC11B1ED422F}">
      <dgm:prSet/>
      <dgm:spPr/>
      <dgm:t>
        <a:bodyPr/>
        <a:lstStyle/>
        <a:p>
          <a:endParaRPr lang="en-GB"/>
        </a:p>
      </dgm:t>
    </dgm:pt>
    <dgm:pt modelId="{B8DD7F51-9AB0-400A-89B7-65907790419E}">
      <dgm:prSet phldrT="[Text]"/>
      <dgm:spPr/>
      <dgm:t>
        <a:bodyPr/>
        <a:lstStyle/>
        <a:p>
          <a:r>
            <a:rPr lang="en-GB" dirty="0"/>
            <a:t>Using part of the hard disk or other secondary storage device as if it where main memory (RAM).</a:t>
          </a:r>
        </a:p>
      </dgm:t>
    </dgm:pt>
    <dgm:pt modelId="{79D512EA-4E95-4D0B-85ED-1D280C36F6CD}" type="parTrans" cxnId="{F1A9CD66-7035-4918-9246-CD2787611FAD}">
      <dgm:prSet/>
      <dgm:spPr/>
      <dgm:t>
        <a:bodyPr/>
        <a:lstStyle/>
        <a:p>
          <a:endParaRPr lang="en-GB"/>
        </a:p>
      </dgm:t>
    </dgm:pt>
    <dgm:pt modelId="{97E82F45-B73A-44E2-96F2-8A1C6567AC70}" type="sibTrans" cxnId="{F1A9CD66-7035-4918-9246-CD2787611FAD}">
      <dgm:prSet/>
      <dgm:spPr/>
      <dgm:t>
        <a:bodyPr/>
        <a:lstStyle/>
        <a:p>
          <a:endParaRPr lang="en-GB"/>
        </a:p>
      </dgm:t>
    </dgm:pt>
    <dgm:pt modelId="{7D74BD57-829B-425C-8B96-D854584A5053}">
      <dgm:prSet phldrT="[Text]"/>
      <dgm:spPr/>
      <dgm:t>
        <a:bodyPr/>
        <a:lstStyle/>
        <a:p>
          <a:r>
            <a:rPr lang="en-GB" dirty="0"/>
            <a:t>This allows for more applications to be open and running than physical main memory could normally hold.</a:t>
          </a:r>
        </a:p>
      </dgm:t>
    </dgm:pt>
    <dgm:pt modelId="{0523337C-9DCF-4262-A3C7-F177402F8218}" type="parTrans" cxnId="{B6AFAF94-9017-410E-A6BF-63293CA36D3A}">
      <dgm:prSet/>
      <dgm:spPr/>
      <dgm:t>
        <a:bodyPr/>
        <a:lstStyle/>
        <a:p>
          <a:endParaRPr lang="en-GB"/>
        </a:p>
      </dgm:t>
    </dgm:pt>
    <dgm:pt modelId="{A7B396E4-A6DC-4C60-8EC1-9E4C35D282A0}" type="sibTrans" cxnId="{B6AFAF94-9017-410E-A6BF-63293CA36D3A}">
      <dgm:prSet/>
      <dgm:spPr/>
      <dgm:t>
        <a:bodyPr/>
        <a:lstStyle/>
        <a:p>
          <a:endParaRPr lang="en-GB"/>
        </a:p>
      </dgm:t>
    </dgm:pt>
    <dgm:pt modelId="{93BC5889-7AB7-4562-8A73-C1BEF79DD82B}">
      <dgm:prSet phldrT="[Text]"/>
      <dgm:spPr/>
      <dgm:t>
        <a:bodyPr/>
        <a:lstStyle/>
        <a:p>
          <a:r>
            <a:rPr lang="en-GB" dirty="0"/>
            <a:t>Readable and writable</a:t>
          </a:r>
        </a:p>
      </dgm:t>
    </dgm:pt>
    <dgm:pt modelId="{7E2F7D6D-4807-4E8B-B636-1D818B540FA8}" type="parTrans" cxnId="{3BEDA87C-C8FC-4B5E-A329-72CCE19123C5}">
      <dgm:prSet/>
      <dgm:spPr/>
      <dgm:t>
        <a:bodyPr/>
        <a:lstStyle/>
        <a:p>
          <a:endParaRPr lang="en-GB"/>
        </a:p>
      </dgm:t>
    </dgm:pt>
    <dgm:pt modelId="{0ACA3A78-07D0-4AE0-94E3-4748238E4961}" type="sibTrans" cxnId="{3BEDA87C-C8FC-4B5E-A329-72CCE19123C5}">
      <dgm:prSet/>
      <dgm:spPr/>
      <dgm:t>
        <a:bodyPr/>
        <a:lstStyle/>
        <a:p>
          <a:endParaRPr lang="en-GB"/>
        </a:p>
      </dgm:t>
    </dgm:pt>
    <dgm:pt modelId="{308CE55C-322B-41F2-91FC-7683727B6C77}">
      <dgm:prSet phldrT="[Text]"/>
      <dgm:spPr/>
      <dgm:t>
        <a:bodyPr/>
        <a:lstStyle/>
        <a:p>
          <a:r>
            <a:rPr lang="en-GB" dirty="0"/>
            <a:t>Typically holds the part of the operating system currently in use, applications being used, the data those applications are using.</a:t>
          </a:r>
        </a:p>
      </dgm:t>
    </dgm:pt>
    <dgm:pt modelId="{766C52E8-2A45-4417-AE86-2F124B536060}" type="parTrans" cxnId="{B3617749-4B32-4AB1-9B77-DC55D8C71CCC}">
      <dgm:prSet/>
      <dgm:spPr/>
      <dgm:t>
        <a:bodyPr/>
        <a:lstStyle/>
        <a:p>
          <a:endParaRPr lang="en-GB"/>
        </a:p>
      </dgm:t>
    </dgm:pt>
    <dgm:pt modelId="{DB8025CA-1D74-4430-886A-D8FCC432D936}" type="sibTrans" cxnId="{B3617749-4B32-4AB1-9B77-DC55D8C71CCC}">
      <dgm:prSet/>
      <dgm:spPr/>
      <dgm:t>
        <a:bodyPr/>
        <a:lstStyle/>
        <a:p>
          <a:endParaRPr lang="en-GB"/>
        </a:p>
      </dgm:t>
    </dgm:pt>
    <dgm:pt modelId="{F4D6525F-7BB2-4331-984E-1D7F1FBEE57A}">
      <dgm:prSet phldrT="[Text]"/>
      <dgm:spPr/>
      <dgm:t>
        <a:bodyPr/>
        <a:lstStyle/>
        <a:p>
          <a:r>
            <a:rPr lang="en-GB" dirty="0"/>
            <a:t>Volatile</a:t>
          </a:r>
        </a:p>
      </dgm:t>
    </dgm:pt>
    <dgm:pt modelId="{857356B8-BE88-49CA-A803-87D972B4B474}" type="parTrans" cxnId="{C067367E-9608-446A-ABE7-92FF5BB5D8CF}">
      <dgm:prSet/>
      <dgm:spPr/>
      <dgm:t>
        <a:bodyPr/>
        <a:lstStyle/>
        <a:p>
          <a:endParaRPr lang="en-GB"/>
        </a:p>
      </dgm:t>
    </dgm:pt>
    <dgm:pt modelId="{6F14F299-FB8C-4EEF-9E7A-FB04EBC6F3C5}" type="sibTrans" cxnId="{C067367E-9608-446A-ABE7-92FF5BB5D8CF}">
      <dgm:prSet/>
      <dgm:spPr/>
      <dgm:t>
        <a:bodyPr/>
        <a:lstStyle/>
        <a:p>
          <a:endParaRPr lang="en-GB"/>
        </a:p>
      </dgm:t>
    </dgm:pt>
    <dgm:pt modelId="{D462636B-EFDE-4BC0-9DDF-25C34BF1B5B5}">
      <dgm:prSet/>
      <dgm:spPr/>
      <dgm:t>
        <a:bodyPr/>
        <a:lstStyle/>
        <a:p>
          <a:r>
            <a:rPr lang="en-GB" dirty="0"/>
            <a:t>Non-volatile</a:t>
          </a:r>
        </a:p>
      </dgm:t>
    </dgm:pt>
    <dgm:pt modelId="{A2EAC1E3-0251-46E3-958C-1BE175B4E2B6}" type="parTrans" cxnId="{4085449D-8B1A-4404-9B20-2D8269A3FF44}">
      <dgm:prSet/>
      <dgm:spPr/>
      <dgm:t>
        <a:bodyPr/>
        <a:lstStyle/>
        <a:p>
          <a:endParaRPr lang="en-GB"/>
        </a:p>
      </dgm:t>
    </dgm:pt>
    <dgm:pt modelId="{B0AE5AF4-8A3B-4C31-98BE-FDB35868414E}" type="sibTrans" cxnId="{4085449D-8B1A-4404-9B20-2D8269A3FF44}">
      <dgm:prSet/>
      <dgm:spPr/>
      <dgm:t>
        <a:bodyPr/>
        <a:lstStyle/>
        <a:p>
          <a:endParaRPr lang="en-GB"/>
        </a:p>
      </dgm:t>
    </dgm:pt>
    <dgm:pt modelId="{6834AF0C-68CA-49AD-971C-3E0976A06AFD}">
      <dgm:prSet/>
      <dgm:spPr/>
      <dgm:t>
        <a:bodyPr/>
        <a:lstStyle/>
        <a:p>
          <a:r>
            <a:rPr lang="en-GB" dirty="0"/>
            <a:t>Read only</a:t>
          </a:r>
        </a:p>
      </dgm:t>
    </dgm:pt>
    <dgm:pt modelId="{B1CDF058-11B8-42A4-AA72-C9B7AE38EFCC}" type="parTrans" cxnId="{7341E05D-5876-4A55-B476-A931C01BACE0}">
      <dgm:prSet/>
      <dgm:spPr/>
      <dgm:t>
        <a:bodyPr/>
        <a:lstStyle/>
        <a:p>
          <a:endParaRPr lang="en-GB"/>
        </a:p>
      </dgm:t>
    </dgm:pt>
    <dgm:pt modelId="{41EA774A-66FB-47BA-B395-6CFF9A921659}" type="sibTrans" cxnId="{7341E05D-5876-4A55-B476-A931C01BACE0}">
      <dgm:prSet/>
      <dgm:spPr/>
      <dgm:t>
        <a:bodyPr/>
        <a:lstStyle/>
        <a:p>
          <a:endParaRPr lang="en-GB"/>
        </a:p>
      </dgm:t>
    </dgm:pt>
    <dgm:pt modelId="{99ABC93E-0487-4CF0-BA63-FDCE268E4FA0}">
      <dgm:prSet/>
      <dgm:spPr/>
      <dgm:t>
        <a:bodyPr/>
        <a:lstStyle/>
        <a:p>
          <a:r>
            <a:rPr lang="en-GB" dirty="0"/>
            <a:t>Initial instructions your computing first needs when booting up, known as the Bootstrap.</a:t>
          </a:r>
        </a:p>
      </dgm:t>
    </dgm:pt>
    <dgm:pt modelId="{B314E8D3-73D6-4C14-9A93-B4F21EF8027F}" type="parTrans" cxnId="{7596FF6E-BA31-44A5-BAA6-305578E31944}">
      <dgm:prSet/>
      <dgm:spPr/>
      <dgm:t>
        <a:bodyPr/>
        <a:lstStyle/>
        <a:p>
          <a:endParaRPr lang="en-GB"/>
        </a:p>
      </dgm:t>
    </dgm:pt>
    <dgm:pt modelId="{01EC7D2F-5B0A-4A94-88F6-FEC40FC0435A}" type="sibTrans" cxnId="{7596FF6E-BA31-44A5-BAA6-305578E31944}">
      <dgm:prSet/>
      <dgm:spPr/>
      <dgm:t>
        <a:bodyPr/>
        <a:lstStyle/>
        <a:p>
          <a:endParaRPr lang="en-GB"/>
        </a:p>
      </dgm:t>
    </dgm:pt>
    <dgm:pt modelId="{3C9EFB79-8030-4942-87A0-7CE3724B60AD}" type="pres">
      <dgm:prSet presAssocID="{81ED5095-01BB-4318-BCA4-4F6D254AA1D8}" presName="linearFlow" presStyleCnt="0">
        <dgm:presLayoutVars>
          <dgm:dir/>
          <dgm:animLvl val="lvl"/>
          <dgm:resizeHandles/>
        </dgm:presLayoutVars>
      </dgm:prSet>
      <dgm:spPr/>
    </dgm:pt>
    <dgm:pt modelId="{7BD9B9DF-D214-40FA-9925-D2983CE03C68}" type="pres">
      <dgm:prSet presAssocID="{72590B8B-5271-49FD-9A8F-89D8595F1344}" presName="compositeNode" presStyleCnt="0">
        <dgm:presLayoutVars>
          <dgm:bulletEnabled val="1"/>
        </dgm:presLayoutVars>
      </dgm:prSet>
      <dgm:spPr/>
    </dgm:pt>
    <dgm:pt modelId="{CAAA2CD0-12F6-42EF-8622-42D1AB980DAA}" type="pres">
      <dgm:prSet presAssocID="{72590B8B-5271-49FD-9A8F-89D8595F1344}" presName="imag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a:ln>
          <a:solidFill>
            <a:schemeClr val="accent1"/>
          </a:solidFill>
        </a:ln>
      </dgm:spPr>
    </dgm:pt>
    <dgm:pt modelId="{D1AF36FB-D8D4-4AC1-962C-897202B5EEE7}" type="pres">
      <dgm:prSet presAssocID="{72590B8B-5271-49FD-9A8F-89D8595F1344}" presName="childNode" presStyleLbl="node1" presStyleIdx="0" presStyleCnt="3">
        <dgm:presLayoutVars>
          <dgm:bulletEnabled val="1"/>
        </dgm:presLayoutVars>
      </dgm:prSet>
      <dgm:spPr/>
    </dgm:pt>
    <dgm:pt modelId="{0D94FD57-7675-483E-9209-D30DF28A278D}" type="pres">
      <dgm:prSet presAssocID="{72590B8B-5271-49FD-9A8F-89D8595F1344}" presName="parentNode" presStyleLbl="revTx" presStyleIdx="0" presStyleCnt="3">
        <dgm:presLayoutVars>
          <dgm:chMax val="0"/>
          <dgm:bulletEnabled val="1"/>
        </dgm:presLayoutVars>
      </dgm:prSet>
      <dgm:spPr/>
    </dgm:pt>
    <dgm:pt modelId="{5CA4F779-515B-48C3-A0DB-84AAB6B88496}" type="pres">
      <dgm:prSet presAssocID="{401018C1-EA32-49DA-8526-BAE820C03AE9}" presName="sibTrans" presStyleCnt="0"/>
      <dgm:spPr/>
    </dgm:pt>
    <dgm:pt modelId="{26198115-C5FD-4C3E-840C-E6DACFD6CFF9}" type="pres">
      <dgm:prSet presAssocID="{473F7D59-2B5E-4928-9651-11E8EC8C5F9B}" presName="compositeNode" presStyleCnt="0">
        <dgm:presLayoutVars>
          <dgm:bulletEnabled val="1"/>
        </dgm:presLayoutVars>
      </dgm:prSet>
      <dgm:spPr/>
    </dgm:pt>
    <dgm:pt modelId="{91B82FA8-BC80-4BCF-99E0-ED51ADF110D6}" type="pres">
      <dgm:prSet presAssocID="{473F7D59-2B5E-4928-9651-11E8EC8C5F9B}" presName="imag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52000" r="-52000"/>
          </a:stretch>
        </a:blipFill>
        <a:ln>
          <a:solidFill>
            <a:schemeClr val="accent1"/>
          </a:solidFill>
        </a:ln>
      </dgm:spPr>
    </dgm:pt>
    <dgm:pt modelId="{A49986A9-84C3-4D45-A933-0712F70E9EDE}" type="pres">
      <dgm:prSet presAssocID="{473F7D59-2B5E-4928-9651-11E8EC8C5F9B}" presName="childNode" presStyleLbl="node1" presStyleIdx="1" presStyleCnt="3">
        <dgm:presLayoutVars>
          <dgm:bulletEnabled val="1"/>
        </dgm:presLayoutVars>
      </dgm:prSet>
      <dgm:spPr/>
    </dgm:pt>
    <dgm:pt modelId="{A29985A3-5C42-489E-B317-FF00AB6C00B4}" type="pres">
      <dgm:prSet presAssocID="{473F7D59-2B5E-4928-9651-11E8EC8C5F9B}" presName="parentNode" presStyleLbl="revTx" presStyleIdx="1" presStyleCnt="3">
        <dgm:presLayoutVars>
          <dgm:chMax val="0"/>
          <dgm:bulletEnabled val="1"/>
        </dgm:presLayoutVars>
      </dgm:prSet>
      <dgm:spPr/>
    </dgm:pt>
    <dgm:pt modelId="{71B2252F-11EF-4C42-B41B-F00BE0C7F0F5}" type="pres">
      <dgm:prSet presAssocID="{E57084AA-59D2-49FB-BFED-28FF7EE1B5DA}" presName="sibTrans" presStyleCnt="0"/>
      <dgm:spPr/>
    </dgm:pt>
    <dgm:pt modelId="{ED2D03C9-7080-49B3-B1A7-D41455D6CA81}" type="pres">
      <dgm:prSet presAssocID="{F4206F49-BDCD-4B76-BFDB-EDD7A98A2E8F}" presName="compositeNode" presStyleCnt="0">
        <dgm:presLayoutVars>
          <dgm:bulletEnabled val="1"/>
        </dgm:presLayoutVars>
      </dgm:prSet>
      <dgm:spPr/>
    </dgm:pt>
    <dgm:pt modelId="{E6C54EDE-B877-4209-A4AB-1A816018FE5A}" type="pres">
      <dgm:prSet presAssocID="{F4206F49-BDCD-4B76-BFDB-EDD7A98A2E8F}" presName="imag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7000" r="-17000"/>
          </a:stretch>
        </a:blipFill>
        <a:ln>
          <a:solidFill>
            <a:schemeClr val="accent1"/>
          </a:solidFill>
        </a:ln>
      </dgm:spPr>
    </dgm:pt>
    <dgm:pt modelId="{168E6FC3-69EF-4DD2-8704-2E8F36A4671A}" type="pres">
      <dgm:prSet presAssocID="{F4206F49-BDCD-4B76-BFDB-EDD7A98A2E8F}" presName="childNode" presStyleLbl="node1" presStyleIdx="2" presStyleCnt="3">
        <dgm:presLayoutVars>
          <dgm:bulletEnabled val="1"/>
        </dgm:presLayoutVars>
      </dgm:prSet>
      <dgm:spPr/>
    </dgm:pt>
    <dgm:pt modelId="{6A79AFB2-75BB-4658-88B3-1D29EC4F762B}" type="pres">
      <dgm:prSet presAssocID="{F4206F49-BDCD-4B76-BFDB-EDD7A98A2E8F}" presName="parentNode" presStyleLbl="revTx" presStyleIdx="2" presStyleCnt="3">
        <dgm:presLayoutVars>
          <dgm:chMax val="0"/>
          <dgm:bulletEnabled val="1"/>
        </dgm:presLayoutVars>
      </dgm:prSet>
      <dgm:spPr/>
    </dgm:pt>
  </dgm:ptLst>
  <dgm:cxnLst>
    <dgm:cxn modelId="{81BA600B-1317-4424-A391-FC11B1ED422F}" srcId="{81ED5095-01BB-4318-BCA4-4F6D254AA1D8}" destId="{F4206F49-BDCD-4B76-BFDB-EDD7A98A2E8F}" srcOrd="2" destOrd="0" parTransId="{F76E616C-7EF0-461C-B32F-287B1B3CF466}" sibTransId="{3318A831-36FE-4302-9B07-727E2884EC72}"/>
    <dgm:cxn modelId="{92ABD910-34B9-49DC-9CE5-FF8E5501B841}" srcId="{81ED5095-01BB-4318-BCA4-4F6D254AA1D8}" destId="{473F7D59-2B5E-4928-9651-11E8EC8C5F9B}" srcOrd="1" destOrd="0" parTransId="{56B09E19-78A2-45B1-818C-67241DAFE396}" sibTransId="{E57084AA-59D2-49FB-BFED-28FF7EE1B5DA}"/>
    <dgm:cxn modelId="{86F39615-66A7-4704-9D91-15EB692085F6}" srcId="{473F7D59-2B5E-4928-9651-11E8EC8C5F9B}" destId="{6861D251-4DFB-44DA-9DFB-A61763A2FB71}" srcOrd="0" destOrd="0" parTransId="{7A0A5F84-B079-4095-8627-308C25E015F0}" sibTransId="{8B940ED1-B43D-4D8E-B2A9-93ED0A575FD9}"/>
    <dgm:cxn modelId="{76160627-E730-448C-9195-C1A999887436}" type="presOf" srcId="{6834AF0C-68CA-49AD-971C-3E0976A06AFD}" destId="{A49986A9-84C3-4D45-A933-0712F70E9EDE}" srcOrd="0" destOrd="2" presId="urn:microsoft.com/office/officeart/2005/8/layout/hList2"/>
    <dgm:cxn modelId="{8741B736-22C5-453D-A1ED-707F3764F202}" type="presOf" srcId="{81ED5095-01BB-4318-BCA4-4F6D254AA1D8}" destId="{3C9EFB79-8030-4942-87A0-7CE3724B60AD}" srcOrd="0" destOrd="0" presId="urn:microsoft.com/office/officeart/2005/8/layout/hList2"/>
    <dgm:cxn modelId="{F61BEC3C-3E45-438D-8684-E420A255614E}" srcId="{81ED5095-01BB-4318-BCA4-4F6D254AA1D8}" destId="{72590B8B-5271-49FD-9A8F-89D8595F1344}" srcOrd="0" destOrd="0" parTransId="{37FBFE27-1382-48A8-8280-CF9D49A57152}" sibTransId="{401018C1-EA32-49DA-8526-BAE820C03AE9}"/>
    <dgm:cxn modelId="{7341E05D-5876-4A55-B476-A931C01BACE0}" srcId="{473F7D59-2B5E-4928-9651-11E8EC8C5F9B}" destId="{6834AF0C-68CA-49AD-971C-3E0976A06AFD}" srcOrd="2" destOrd="0" parTransId="{B1CDF058-11B8-42A4-AA72-C9B7AE38EFCC}" sibTransId="{41EA774A-66FB-47BA-B395-6CFF9A921659}"/>
    <dgm:cxn modelId="{98282343-7FA2-4B45-B73B-90CA10B7D573}" type="presOf" srcId="{308CE55C-322B-41F2-91FC-7683727B6C77}" destId="{D1AF36FB-D8D4-4AC1-962C-897202B5EEE7}" srcOrd="0" destOrd="3" presId="urn:microsoft.com/office/officeart/2005/8/layout/hList2"/>
    <dgm:cxn modelId="{F1A9CD66-7035-4918-9246-CD2787611FAD}" srcId="{F4206F49-BDCD-4B76-BFDB-EDD7A98A2E8F}" destId="{B8DD7F51-9AB0-400A-89B7-65907790419E}" srcOrd="0" destOrd="0" parTransId="{79D512EA-4E95-4D0B-85ED-1D280C36F6CD}" sibTransId="{97E82F45-B73A-44E2-96F2-8A1C6567AC70}"/>
    <dgm:cxn modelId="{FD824168-511B-4F57-98DF-FF233C5287CA}" type="presOf" srcId="{6861D251-4DFB-44DA-9DFB-A61763A2FB71}" destId="{A49986A9-84C3-4D45-A933-0712F70E9EDE}" srcOrd="0" destOrd="0" presId="urn:microsoft.com/office/officeart/2005/8/layout/hList2"/>
    <dgm:cxn modelId="{B3617749-4B32-4AB1-9B77-DC55D8C71CCC}" srcId="{72590B8B-5271-49FD-9A8F-89D8595F1344}" destId="{308CE55C-322B-41F2-91FC-7683727B6C77}" srcOrd="3" destOrd="0" parTransId="{766C52E8-2A45-4417-AE86-2F124B536060}" sibTransId="{DB8025CA-1D74-4430-886A-D8FCC432D936}"/>
    <dgm:cxn modelId="{B23D5E4A-CFA3-4BAB-A0E7-01F99943AEC4}" srcId="{72590B8B-5271-49FD-9A8F-89D8595F1344}" destId="{D83585E3-B690-4E19-95B0-3247BB0F237A}" srcOrd="0" destOrd="0" parTransId="{84555EBE-2D59-4834-BE21-86A80F16705F}" sibTransId="{53A23586-75C5-4808-A276-6F3BD35A9AAB}"/>
    <dgm:cxn modelId="{7596FF6E-BA31-44A5-BAA6-305578E31944}" srcId="{473F7D59-2B5E-4928-9651-11E8EC8C5F9B}" destId="{99ABC93E-0487-4CF0-BA63-FDCE268E4FA0}" srcOrd="3" destOrd="0" parTransId="{B314E8D3-73D6-4C14-9A93-B4F21EF8027F}" sibTransId="{01EC7D2F-5B0A-4A94-88F6-FEC40FC0435A}"/>
    <dgm:cxn modelId="{3BEDA87C-C8FC-4B5E-A329-72CCE19123C5}" srcId="{72590B8B-5271-49FD-9A8F-89D8595F1344}" destId="{93BC5889-7AB7-4562-8A73-C1BEF79DD82B}" srcOrd="2" destOrd="0" parTransId="{7E2F7D6D-4807-4E8B-B636-1D818B540FA8}" sibTransId="{0ACA3A78-07D0-4AE0-94E3-4748238E4961}"/>
    <dgm:cxn modelId="{C067367E-9608-446A-ABE7-92FF5BB5D8CF}" srcId="{72590B8B-5271-49FD-9A8F-89D8595F1344}" destId="{F4D6525F-7BB2-4331-984E-1D7F1FBEE57A}" srcOrd="1" destOrd="0" parTransId="{857356B8-BE88-49CA-A803-87D972B4B474}" sibTransId="{6F14F299-FB8C-4EEF-9E7A-FB04EBC6F3C5}"/>
    <dgm:cxn modelId="{E8B1DF83-D936-4A78-ACA2-F814B41F3710}" type="presOf" srcId="{B8DD7F51-9AB0-400A-89B7-65907790419E}" destId="{168E6FC3-69EF-4DD2-8704-2E8F36A4671A}" srcOrd="0" destOrd="0" presId="urn:microsoft.com/office/officeart/2005/8/layout/hList2"/>
    <dgm:cxn modelId="{B6AFAF94-9017-410E-A6BF-63293CA36D3A}" srcId="{F4206F49-BDCD-4B76-BFDB-EDD7A98A2E8F}" destId="{7D74BD57-829B-425C-8B96-D854584A5053}" srcOrd="1" destOrd="0" parTransId="{0523337C-9DCF-4262-A3C7-F177402F8218}" sibTransId="{A7B396E4-A6DC-4C60-8EC1-9E4C35D282A0}"/>
    <dgm:cxn modelId="{8F8AD598-0CDC-4E33-B404-52AF677CB72F}" type="presOf" srcId="{F4D6525F-7BB2-4331-984E-1D7F1FBEE57A}" destId="{D1AF36FB-D8D4-4AC1-962C-897202B5EEE7}" srcOrd="0" destOrd="1" presId="urn:microsoft.com/office/officeart/2005/8/layout/hList2"/>
    <dgm:cxn modelId="{4085449D-8B1A-4404-9B20-2D8269A3FF44}" srcId="{473F7D59-2B5E-4928-9651-11E8EC8C5F9B}" destId="{D462636B-EFDE-4BC0-9DDF-25C34BF1B5B5}" srcOrd="1" destOrd="0" parTransId="{A2EAC1E3-0251-46E3-958C-1BE175B4E2B6}" sibTransId="{B0AE5AF4-8A3B-4C31-98BE-FDB35868414E}"/>
    <dgm:cxn modelId="{C9F839B6-D7CB-472C-AA36-B818539AA4E6}" type="presOf" srcId="{F4206F49-BDCD-4B76-BFDB-EDD7A98A2E8F}" destId="{6A79AFB2-75BB-4658-88B3-1D29EC4F762B}" srcOrd="0" destOrd="0" presId="urn:microsoft.com/office/officeart/2005/8/layout/hList2"/>
    <dgm:cxn modelId="{1DC406C3-F119-44C7-BABC-E230A810BAEB}" type="presOf" srcId="{D83585E3-B690-4E19-95B0-3247BB0F237A}" destId="{D1AF36FB-D8D4-4AC1-962C-897202B5EEE7}" srcOrd="0" destOrd="0" presId="urn:microsoft.com/office/officeart/2005/8/layout/hList2"/>
    <dgm:cxn modelId="{0261EBC7-E4C2-400A-BD9D-061EE57675DE}" type="presOf" srcId="{93BC5889-7AB7-4562-8A73-C1BEF79DD82B}" destId="{D1AF36FB-D8D4-4AC1-962C-897202B5EEE7}" srcOrd="0" destOrd="2" presId="urn:microsoft.com/office/officeart/2005/8/layout/hList2"/>
    <dgm:cxn modelId="{D9915ECC-6C82-4ABA-9CD2-421F7FEF32C7}" type="presOf" srcId="{7D74BD57-829B-425C-8B96-D854584A5053}" destId="{168E6FC3-69EF-4DD2-8704-2E8F36A4671A}" srcOrd="0" destOrd="1" presId="urn:microsoft.com/office/officeart/2005/8/layout/hList2"/>
    <dgm:cxn modelId="{E34544D4-A771-44E6-A9F8-D9917E4EB925}" type="presOf" srcId="{D462636B-EFDE-4BC0-9DDF-25C34BF1B5B5}" destId="{A49986A9-84C3-4D45-A933-0712F70E9EDE}" srcOrd="0" destOrd="1" presId="urn:microsoft.com/office/officeart/2005/8/layout/hList2"/>
    <dgm:cxn modelId="{7BA64FD9-9796-4AE5-B858-CEF94E4472C1}" type="presOf" srcId="{99ABC93E-0487-4CF0-BA63-FDCE268E4FA0}" destId="{A49986A9-84C3-4D45-A933-0712F70E9EDE}" srcOrd="0" destOrd="3" presId="urn:microsoft.com/office/officeart/2005/8/layout/hList2"/>
    <dgm:cxn modelId="{9FBBA1E2-ECA6-4BCF-90DF-BD1B08E8CFFD}" type="presOf" srcId="{72590B8B-5271-49FD-9A8F-89D8595F1344}" destId="{0D94FD57-7675-483E-9209-D30DF28A278D}" srcOrd="0" destOrd="0" presId="urn:microsoft.com/office/officeart/2005/8/layout/hList2"/>
    <dgm:cxn modelId="{7868D2F5-CA22-43DC-A43B-AB57A6282ACC}" type="presOf" srcId="{473F7D59-2B5E-4928-9651-11E8EC8C5F9B}" destId="{A29985A3-5C42-489E-B317-FF00AB6C00B4}" srcOrd="0" destOrd="0" presId="urn:microsoft.com/office/officeart/2005/8/layout/hList2"/>
    <dgm:cxn modelId="{6C14DE22-A98D-4776-A895-28A5857F7D0E}" type="presParOf" srcId="{3C9EFB79-8030-4942-87A0-7CE3724B60AD}" destId="{7BD9B9DF-D214-40FA-9925-D2983CE03C68}" srcOrd="0" destOrd="0" presId="urn:microsoft.com/office/officeart/2005/8/layout/hList2"/>
    <dgm:cxn modelId="{FC244DAB-3F8D-48A0-B918-A0D38577D106}" type="presParOf" srcId="{7BD9B9DF-D214-40FA-9925-D2983CE03C68}" destId="{CAAA2CD0-12F6-42EF-8622-42D1AB980DAA}" srcOrd="0" destOrd="0" presId="urn:microsoft.com/office/officeart/2005/8/layout/hList2"/>
    <dgm:cxn modelId="{68750C98-D52E-426D-9EB9-ADD0CEDF4CAE}" type="presParOf" srcId="{7BD9B9DF-D214-40FA-9925-D2983CE03C68}" destId="{D1AF36FB-D8D4-4AC1-962C-897202B5EEE7}" srcOrd="1" destOrd="0" presId="urn:microsoft.com/office/officeart/2005/8/layout/hList2"/>
    <dgm:cxn modelId="{13DB5374-120C-4CA4-93CA-A920D2E0AC9F}" type="presParOf" srcId="{7BD9B9DF-D214-40FA-9925-D2983CE03C68}" destId="{0D94FD57-7675-483E-9209-D30DF28A278D}" srcOrd="2" destOrd="0" presId="urn:microsoft.com/office/officeart/2005/8/layout/hList2"/>
    <dgm:cxn modelId="{71330B5D-AD71-422F-A75F-D39CC4AD3A85}" type="presParOf" srcId="{3C9EFB79-8030-4942-87A0-7CE3724B60AD}" destId="{5CA4F779-515B-48C3-A0DB-84AAB6B88496}" srcOrd="1" destOrd="0" presId="urn:microsoft.com/office/officeart/2005/8/layout/hList2"/>
    <dgm:cxn modelId="{10A3388D-566C-4063-8133-FFDFB8DD805E}" type="presParOf" srcId="{3C9EFB79-8030-4942-87A0-7CE3724B60AD}" destId="{26198115-C5FD-4C3E-840C-E6DACFD6CFF9}" srcOrd="2" destOrd="0" presId="urn:microsoft.com/office/officeart/2005/8/layout/hList2"/>
    <dgm:cxn modelId="{734FF7CF-DFEE-4E83-B78E-EB8CDE4D145D}" type="presParOf" srcId="{26198115-C5FD-4C3E-840C-E6DACFD6CFF9}" destId="{91B82FA8-BC80-4BCF-99E0-ED51ADF110D6}" srcOrd="0" destOrd="0" presId="urn:microsoft.com/office/officeart/2005/8/layout/hList2"/>
    <dgm:cxn modelId="{379577F6-087B-4EE8-AD27-61679D5DA286}" type="presParOf" srcId="{26198115-C5FD-4C3E-840C-E6DACFD6CFF9}" destId="{A49986A9-84C3-4D45-A933-0712F70E9EDE}" srcOrd="1" destOrd="0" presId="urn:microsoft.com/office/officeart/2005/8/layout/hList2"/>
    <dgm:cxn modelId="{E77DDC0B-5A4D-41A4-BC59-40F9B26198A2}" type="presParOf" srcId="{26198115-C5FD-4C3E-840C-E6DACFD6CFF9}" destId="{A29985A3-5C42-489E-B317-FF00AB6C00B4}" srcOrd="2" destOrd="0" presId="urn:microsoft.com/office/officeart/2005/8/layout/hList2"/>
    <dgm:cxn modelId="{917C8BAB-BD3F-457A-A9BF-249A612A1660}" type="presParOf" srcId="{3C9EFB79-8030-4942-87A0-7CE3724B60AD}" destId="{71B2252F-11EF-4C42-B41B-F00BE0C7F0F5}" srcOrd="3" destOrd="0" presId="urn:microsoft.com/office/officeart/2005/8/layout/hList2"/>
    <dgm:cxn modelId="{D0A65621-83F6-40E1-B70A-FD86B241813A}" type="presParOf" srcId="{3C9EFB79-8030-4942-87A0-7CE3724B60AD}" destId="{ED2D03C9-7080-49B3-B1A7-D41455D6CA81}" srcOrd="4" destOrd="0" presId="urn:microsoft.com/office/officeart/2005/8/layout/hList2"/>
    <dgm:cxn modelId="{430B9293-D1D5-4A1A-8385-E820520CD5C1}" type="presParOf" srcId="{ED2D03C9-7080-49B3-B1A7-D41455D6CA81}" destId="{E6C54EDE-B877-4209-A4AB-1A816018FE5A}" srcOrd="0" destOrd="0" presId="urn:microsoft.com/office/officeart/2005/8/layout/hList2"/>
    <dgm:cxn modelId="{D4B79932-6EE6-438F-9C68-5957055CE07E}" type="presParOf" srcId="{ED2D03C9-7080-49B3-B1A7-D41455D6CA81}" destId="{168E6FC3-69EF-4DD2-8704-2E8F36A4671A}" srcOrd="1" destOrd="0" presId="urn:microsoft.com/office/officeart/2005/8/layout/hList2"/>
    <dgm:cxn modelId="{A39F5896-22AD-43C1-A87E-5F4A99CFC959}" type="presParOf" srcId="{ED2D03C9-7080-49B3-B1A7-D41455D6CA81}" destId="{6A79AFB2-75BB-4658-88B3-1D29EC4F762B}"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AE419F-4FAA-446B-842A-246566562304}" type="doc">
      <dgm:prSet loTypeId="urn:microsoft.com/office/officeart/2005/8/layout/hierarchy4" loCatId="hierarchy" qsTypeId="urn:microsoft.com/office/officeart/2005/8/quickstyle/simple1" qsCatId="simple" csTypeId="urn:microsoft.com/office/officeart/2005/8/colors/accent1_1" csCatId="accent1" phldr="1"/>
      <dgm:spPr/>
      <dgm:t>
        <a:bodyPr/>
        <a:lstStyle/>
        <a:p>
          <a:endParaRPr lang="en-US"/>
        </a:p>
      </dgm:t>
    </dgm:pt>
    <dgm:pt modelId="{4C3E6CFE-3E2C-447D-95BE-6BC569D47DD3}">
      <dgm:prSet phldrT="[Text]"/>
      <dgm:spPr/>
      <dgm:t>
        <a:bodyPr/>
        <a:lstStyle/>
        <a:p>
          <a:r>
            <a:rPr lang="en-US" dirty="0">
              <a:solidFill>
                <a:srgbClr val="595959"/>
              </a:solidFill>
            </a:rPr>
            <a:t>The purpose and roles of an Operating System</a:t>
          </a:r>
        </a:p>
      </dgm:t>
    </dgm:pt>
    <dgm:pt modelId="{5BB76D5B-38CC-4298-ABD9-0788BDAB0071}" type="parTrans" cxnId="{85B747F3-3368-4055-9319-5A0309BBBE79}">
      <dgm:prSet/>
      <dgm:spPr/>
      <dgm:t>
        <a:bodyPr/>
        <a:lstStyle/>
        <a:p>
          <a:endParaRPr lang="en-US">
            <a:solidFill>
              <a:srgbClr val="595959"/>
            </a:solidFill>
          </a:endParaRPr>
        </a:p>
      </dgm:t>
    </dgm:pt>
    <dgm:pt modelId="{1E984020-FF1E-4ABD-9C82-468774831174}" type="sibTrans" cxnId="{85B747F3-3368-4055-9319-5A0309BBBE79}">
      <dgm:prSet/>
      <dgm:spPr/>
      <dgm:t>
        <a:bodyPr/>
        <a:lstStyle/>
        <a:p>
          <a:endParaRPr lang="en-US">
            <a:solidFill>
              <a:srgbClr val="595959"/>
            </a:solidFill>
          </a:endParaRPr>
        </a:p>
      </dgm:t>
    </dgm:pt>
    <dgm:pt modelId="{976B73D8-AFC3-476C-976E-337354BE99ED}">
      <dgm:prSet phldrT="[Text]"/>
      <dgm:spPr/>
      <dgm:t>
        <a:bodyPr/>
        <a:lstStyle/>
        <a:p>
          <a:r>
            <a:rPr lang="en-US" dirty="0">
              <a:solidFill>
                <a:srgbClr val="595959"/>
              </a:solidFill>
            </a:rPr>
            <a:t>Managing hardware</a:t>
          </a:r>
        </a:p>
      </dgm:t>
    </dgm:pt>
    <dgm:pt modelId="{5D1E0A00-3EEC-41B2-A4A6-665F971780CB}" type="parTrans" cxnId="{69F04DCC-D365-498C-8BB1-A5C7B6DC9012}">
      <dgm:prSet/>
      <dgm:spPr/>
      <dgm:t>
        <a:bodyPr/>
        <a:lstStyle/>
        <a:p>
          <a:endParaRPr lang="en-US">
            <a:solidFill>
              <a:srgbClr val="595959"/>
            </a:solidFill>
          </a:endParaRPr>
        </a:p>
      </dgm:t>
    </dgm:pt>
    <dgm:pt modelId="{872AF10E-BF2E-4FD5-B160-31041B617C74}" type="sibTrans" cxnId="{69F04DCC-D365-498C-8BB1-A5C7B6DC9012}">
      <dgm:prSet/>
      <dgm:spPr/>
      <dgm:t>
        <a:bodyPr/>
        <a:lstStyle/>
        <a:p>
          <a:endParaRPr lang="en-US">
            <a:solidFill>
              <a:srgbClr val="595959"/>
            </a:solidFill>
          </a:endParaRPr>
        </a:p>
      </dgm:t>
    </dgm:pt>
    <dgm:pt modelId="{3008B037-174E-4A80-A1A8-6A507BA33825}">
      <dgm:prSet phldrT="[Text]"/>
      <dgm:spPr/>
      <dgm:t>
        <a:bodyPr/>
        <a:lstStyle/>
        <a:p>
          <a:r>
            <a:rPr lang="en-US" dirty="0">
              <a:solidFill>
                <a:srgbClr val="595959"/>
              </a:solidFill>
            </a:rPr>
            <a:t>Managing memory</a:t>
          </a:r>
        </a:p>
      </dgm:t>
    </dgm:pt>
    <dgm:pt modelId="{CE846DCD-D871-4AB9-A50C-C00ED6DC49B8}" type="parTrans" cxnId="{81781776-2381-4EE4-9681-AE7A736D2367}">
      <dgm:prSet/>
      <dgm:spPr/>
      <dgm:t>
        <a:bodyPr/>
        <a:lstStyle/>
        <a:p>
          <a:endParaRPr lang="en-US">
            <a:solidFill>
              <a:srgbClr val="595959"/>
            </a:solidFill>
          </a:endParaRPr>
        </a:p>
      </dgm:t>
    </dgm:pt>
    <dgm:pt modelId="{FCF8D45F-4B66-4D5E-AD61-A498536DA8E1}" type="sibTrans" cxnId="{81781776-2381-4EE4-9681-AE7A736D2367}">
      <dgm:prSet/>
      <dgm:spPr/>
      <dgm:t>
        <a:bodyPr/>
        <a:lstStyle/>
        <a:p>
          <a:endParaRPr lang="en-US">
            <a:solidFill>
              <a:srgbClr val="595959"/>
            </a:solidFill>
          </a:endParaRPr>
        </a:p>
      </dgm:t>
    </dgm:pt>
    <dgm:pt modelId="{267680B3-A488-469B-9AC8-EE2F764B3796}">
      <dgm:prSet phldrT="[Text]"/>
      <dgm:spPr/>
      <dgm:t>
        <a:bodyPr/>
        <a:lstStyle/>
        <a:p>
          <a:r>
            <a:rPr lang="en-US" dirty="0">
              <a:solidFill>
                <a:srgbClr val="595959"/>
              </a:solidFill>
            </a:rPr>
            <a:t>Managing installed programs and those being run</a:t>
          </a:r>
        </a:p>
      </dgm:t>
    </dgm:pt>
    <dgm:pt modelId="{E5816852-96BD-40BD-9F97-B594D0300500}" type="parTrans" cxnId="{E1821A8B-1AAF-42AF-8535-1E804B07AD18}">
      <dgm:prSet/>
      <dgm:spPr/>
      <dgm:t>
        <a:bodyPr/>
        <a:lstStyle/>
        <a:p>
          <a:endParaRPr lang="en-US">
            <a:solidFill>
              <a:srgbClr val="595959"/>
            </a:solidFill>
          </a:endParaRPr>
        </a:p>
      </dgm:t>
    </dgm:pt>
    <dgm:pt modelId="{93C64596-B0AF-4155-8622-B82D6DE7F9B6}" type="sibTrans" cxnId="{E1821A8B-1AAF-42AF-8535-1E804B07AD18}">
      <dgm:prSet/>
      <dgm:spPr/>
      <dgm:t>
        <a:bodyPr/>
        <a:lstStyle/>
        <a:p>
          <a:endParaRPr lang="en-US">
            <a:solidFill>
              <a:srgbClr val="595959"/>
            </a:solidFill>
          </a:endParaRPr>
        </a:p>
      </dgm:t>
    </dgm:pt>
    <dgm:pt modelId="{B6122924-9377-4A8F-B1CF-5D70B0BDEC17}">
      <dgm:prSet phldrT="[Text]"/>
      <dgm:spPr/>
      <dgm:t>
        <a:bodyPr/>
        <a:lstStyle/>
        <a:p>
          <a:r>
            <a:rPr lang="en-US" dirty="0">
              <a:solidFill>
                <a:srgbClr val="595959"/>
              </a:solidFill>
            </a:rPr>
            <a:t>Managing systems security</a:t>
          </a:r>
        </a:p>
      </dgm:t>
    </dgm:pt>
    <dgm:pt modelId="{C9F80AA0-FD99-479A-A252-308D69839438}" type="parTrans" cxnId="{A22E217B-89A2-4746-B2DE-3D81DBA794DE}">
      <dgm:prSet/>
      <dgm:spPr/>
      <dgm:t>
        <a:bodyPr/>
        <a:lstStyle/>
        <a:p>
          <a:endParaRPr lang="en-US">
            <a:solidFill>
              <a:srgbClr val="595959"/>
            </a:solidFill>
          </a:endParaRPr>
        </a:p>
      </dgm:t>
    </dgm:pt>
    <dgm:pt modelId="{0263CBED-DDA4-4B4B-A1E6-F07BF1559934}" type="sibTrans" cxnId="{A22E217B-89A2-4746-B2DE-3D81DBA794DE}">
      <dgm:prSet/>
      <dgm:spPr/>
      <dgm:t>
        <a:bodyPr/>
        <a:lstStyle/>
        <a:p>
          <a:endParaRPr lang="en-US">
            <a:solidFill>
              <a:srgbClr val="595959"/>
            </a:solidFill>
          </a:endParaRPr>
        </a:p>
      </dgm:t>
    </dgm:pt>
    <dgm:pt modelId="{5B941ED6-6120-440F-BEA9-B72D8C7D37E8}">
      <dgm:prSet phldrT="[Text]"/>
      <dgm:spPr/>
      <dgm:t>
        <a:bodyPr/>
        <a:lstStyle/>
        <a:p>
          <a:r>
            <a:rPr lang="en-US" dirty="0">
              <a:solidFill>
                <a:srgbClr val="595959"/>
              </a:solidFill>
            </a:rPr>
            <a:t>Providing an interface between the user and the computer</a:t>
          </a:r>
        </a:p>
      </dgm:t>
    </dgm:pt>
    <dgm:pt modelId="{6486F7BA-30F3-4575-9E86-DA47A6B7297E}" type="parTrans" cxnId="{B8EB492C-D4A6-40F9-B76D-388E3EC8F777}">
      <dgm:prSet/>
      <dgm:spPr/>
      <dgm:t>
        <a:bodyPr/>
        <a:lstStyle/>
        <a:p>
          <a:endParaRPr lang="en-US">
            <a:solidFill>
              <a:srgbClr val="595959"/>
            </a:solidFill>
          </a:endParaRPr>
        </a:p>
      </dgm:t>
    </dgm:pt>
    <dgm:pt modelId="{91687B9E-5D14-4887-AFA8-3DEE61DCC255}" type="sibTrans" cxnId="{B8EB492C-D4A6-40F9-B76D-388E3EC8F777}">
      <dgm:prSet/>
      <dgm:spPr/>
      <dgm:t>
        <a:bodyPr/>
        <a:lstStyle/>
        <a:p>
          <a:endParaRPr lang="en-US">
            <a:solidFill>
              <a:srgbClr val="595959"/>
            </a:solidFill>
          </a:endParaRPr>
        </a:p>
      </dgm:t>
    </dgm:pt>
    <dgm:pt modelId="{AD1464F6-3DE3-4511-AF3F-C8E88899965E}">
      <dgm:prSet phldrT="[Text]"/>
      <dgm:spPr/>
      <dgm:t>
        <a:bodyPr/>
        <a:lstStyle/>
        <a:p>
          <a:r>
            <a:rPr lang="en-US" dirty="0">
              <a:solidFill>
                <a:srgbClr val="595959"/>
              </a:solidFill>
            </a:rPr>
            <a:t>Managing the processor</a:t>
          </a:r>
        </a:p>
      </dgm:t>
    </dgm:pt>
    <dgm:pt modelId="{8E173E12-05C0-4947-B04E-E891C498DB76}" type="parTrans" cxnId="{E8F985EF-BB69-4EEF-9C29-4D00054E54A9}">
      <dgm:prSet/>
      <dgm:spPr/>
      <dgm:t>
        <a:bodyPr/>
        <a:lstStyle/>
        <a:p>
          <a:endParaRPr lang="en-US">
            <a:solidFill>
              <a:srgbClr val="595959"/>
            </a:solidFill>
          </a:endParaRPr>
        </a:p>
      </dgm:t>
    </dgm:pt>
    <dgm:pt modelId="{17C8E89A-66C4-447C-8135-84CB8D2DE043}" type="sibTrans" cxnId="{E8F985EF-BB69-4EEF-9C29-4D00054E54A9}">
      <dgm:prSet/>
      <dgm:spPr/>
      <dgm:t>
        <a:bodyPr/>
        <a:lstStyle/>
        <a:p>
          <a:endParaRPr lang="en-US">
            <a:solidFill>
              <a:srgbClr val="595959"/>
            </a:solidFill>
          </a:endParaRPr>
        </a:p>
      </dgm:t>
    </dgm:pt>
    <dgm:pt modelId="{17520055-B51A-48DD-980E-FC09FCAB443B}">
      <dgm:prSet phldrT="[Text]"/>
      <dgm:spPr/>
      <dgm:t>
        <a:bodyPr/>
        <a:lstStyle/>
        <a:p>
          <a:r>
            <a:rPr lang="en-US" dirty="0">
              <a:solidFill>
                <a:srgbClr val="595959"/>
              </a:solidFill>
            </a:rPr>
            <a:t>Handling input / output from external peripherals</a:t>
          </a:r>
        </a:p>
      </dgm:t>
    </dgm:pt>
    <dgm:pt modelId="{C1862131-18D9-4E30-A133-71AE25ECF172}" type="parTrans" cxnId="{8A30EE9E-496B-421D-9A11-179762FC4666}">
      <dgm:prSet/>
      <dgm:spPr/>
      <dgm:t>
        <a:bodyPr/>
        <a:lstStyle/>
        <a:p>
          <a:endParaRPr lang="en-US">
            <a:solidFill>
              <a:srgbClr val="595959"/>
            </a:solidFill>
          </a:endParaRPr>
        </a:p>
      </dgm:t>
    </dgm:pt>
    <dgm:pt modelId="{CE308576-355A-466D-A273-D7969ED1FF69}" type="sibTrans" cxnId="{8A30EE9E-496B-421D-9A11-179762FC4666}">
      <dgm:prSet/>
      <dgm:spPr/>
      <dgm:t>
        <a:bodyPr/>
        <a:lstStyle/>
        <a:p>
          <a:endParaRPr lang="en-US">
            <a:solidFill>
              <a:srgbClr val="595959"/>
            </a:solidFill>
          </a:endParaRPr>
        </a:p>
      </dgm:t>
    </dgm:pt>
    <dgm:pt modelId="{95E04C90-FEF7-4578-94A3-58FAB5DB3F73}">
      <dgm:prSet phldrT="[Text]"/>
      <dgm:spPr/>
      <dgm:t>
        <a:bodyPr/>
        <a:lstStyle/>
        <a:p>
          <a:r>
            <a:rPr lang="en-US" dirty="0">
              <a:solidFill>
                <a:srgbClr val="595959"/>
              </a:solidFill>
            </a:rPr>
            <a:t>Managing networking</a:t>
          </a:r>
        </a:p>
      </dgm:t>
    </dgm:pt>
    <dgm:pt modelId="{92DA254C-A91C-44C5-9106-51A8BECFA747}" type="parTrans" cxnId="{F0AD9F56-FF42-4BCA-A44A-739CA7311AEE}">
      <dgm:prSet/>
      <dgm:spPr/>
      <dgm:t>
        <a:bodyPr/>
        <a:lstStyle/>
        <a:p>
          <a:endParaRPr lang="en-US">
            <a:solidFill>
              <a:srgbClr val="595959"/>
            </a:solidFill>
          </a:endParaRPr>
        </a:p>
      </dgm:t>
    </dgm:pt>
    <dgm:pt modelId="{DB4904AD-7FA3-4411-9AC6-03FBD17A56FF}" type="sibTrans" cxnId="{F0AD9F56-FF42-4BCA-A44A-739CA7311AEE}">
      <dgm:prSet/>
      <dgm:spPr/>
      <dgm:t>
        <a:bodyPr/>
        <a:lstStyle/>
        <a:p>
          <a:endParaRPr lang="en-US">
            <a:solidFill>
              <a:srgbClr val="595959"/>
            </a:solidFill>
          </a:endParaRPr>
        </a:p>
      </dgm:t>
    </dgm:pt>
    <dgm:pt modelId="{3E5FAE17-AD3E-44C4-8146-2C474409FEC0}" type="pres">
      <dgm:prSet presAssocID="{7BAE419F-4FAA-446B-842A-246566562304}" presName="Name0" presStyleCnt="0">
        <dgm:presLayoutVars>
          <dgm:chPref val="1"/>
          <dgm:dir/>
          <dgm:animOne val="branch"/>
          <dgm:animLvl val="lvl"/>
          <dgm:resizeHandles/>
        </dgm:presLayoutVars>
      </dgm:prSet>
      <dgm:spPr/>
    </dgm:pt>
    <dgm:pt modelId="{99056C59-51AB-472A-99E1-5145F187C2B0}" type="pres">
      <dgm:prSet presAssocID="{4C3E6CFE-3E2C-447D-95BE-6BC569D47DD3}" presName="vertOne" presStyleCnt="0"/>
      <dgm:spPr/>
    </dgm:pt>
    <dgm:pt modelId="{1A3031AC-9136-4208-B530-50230797E9F8}" type="pres">
      <dgm:prSet presAssocID="{4C3E6CFE-3E2C-447D-95BE-6BC569D47DD3}" presName="txOne" presStyleLbl="node0" presStyleIdx="0" presStyleCnt="1">
        <dgm:presLayoutVars>
          <dgm:chPref val="3"/>
        </dgm:presLayoutVars>
      </dgm:prSet>
      <dgm:spPr/>
    </dgm:pt>
    <dgm:pt modelId="{95B4903C-72B1-462B-9A80-40645C5EF09A}" type="pres">
      <dgm:prSet presAssocID="{4C3E6CFE-3E2C-447D-95BE-6BC569D47DD3}" presName="parTransOne" presStyleCnt="0"/>
      <dgm:spPr/>
    </dgm:pt>
    <dgm:pt modelId="{E04D28B5-4919-4C4A-8FE3-21A834524397}" type="pres">
      <dgm:prSet presAssocID="{4C3E6CFE-3E2C-447D-95BE-6BC569D47DD3}" presName="horzOne" presStyleCnt="0"/>
      <dgm:spPr/>
    </dgm:pt>
    <dgm:pt modelId="{44D75D8D-63A0-4952-ACEA-F9D2F2A3B0E5}" type="pres">
      <dgm:prSet presAssocID="{976B73D8-AFC3-476C-976E-337354BE99ED}" presName="vertTwo" presStyleCnt="0"/>
      <dgm:spPr/>
    </dgm:pt>
    <dgm:pt modelId="{39A30C68-077D-41E7-8B9C-AFB9FD63FC8D}" type="pres">
      <dgm:prSet presAssocID="{976B73D8-AFC3-476C-976E-337354BE99ED}" presName="txTwo" presStyleLbl="node2" presStyleIdx="0" presStyleCnt="8">
        <dgm:presLayoutVars>
          <dgm:chPref val="3"/>
        </dgm:presLayoutVars>
      </dgm:prSet>
      <dgm:spPr/>
    </dgm:pt>
    <dgm:pt modelId="{B0EFE90B-0ADC-44B7-B28D-C91AD05D8759}" type="pres">
      <dgm:prSet presAssocID="{976B73D8-AFC3-476C-976E-337354BE99ED}" presName="horzTwo" presStyleCnt="0"/>
      <dgm:spPr/>
    </dgm:pt>
    <dgm:pt modelId="{CE0F7299-43C1-43E0-8011-81ADB5F64BEB}" type="pres">
      <dgm:prSet presAssocID="{872AF10E-BF2E-4FD5-B160-31041B617C74}" presName="sibSpaceTwo" presStyleCnt="0"/>
      <dgm:spPr/>
    </dgm:pt>
    <dgm:pt modelId="{A71135D2-74BC-4778-9F98-7FC98F8589AB}" type="pres">
      <dgm:prSet presAssocID="{267680B3-A488-469B-9AC8-EE2F764B3796}" presName="vertTwo" presStyleCnt="0"/>
      <dgm:spPr/>
    </dgm:pt>
    <dgm:pt modelId="{2D4B595D-5258-4C46-A7A9-7FFE5D4411C7}" type="pres">
      <dgm:prSet presAssocID="{267680B3-A488-469B-9AC8-EE2F764B3796}" presName="txTwo" presStyleLbl="node2" presStyleIdx="1" presStyleCnt="8">
        <dgm:presLayoutVars>
          <dgm:chPref val="3"/>
        </dgm:presLayoutVars>
      </dgm:prSet>
      <dgm:spPr/>
    </dgm:pt>
    <dgm:pt modelId="{FD26F376-0813-4FDD-8F42-D59EB6373FB0}" type="pres">
      <dgm:prSet presAssocID="{267680B3-A488-469B-9AC8-EE2F764B3796}" presName="horzTwo" presStyleCnt="0"/>
      <dgm:spPr/>
    </dgm:pt>
    <dgm:pt modelId="{8ED06D2B-ECB8-4287-8E33-909951E0B482}" type="pres">
      <dgm:prSet presAssocID="{93C64596-B0AF-4155-8622-B82D6DE7F9B6}" presName="sibSpaceTwo" presStyleCnt="0"/>
      <dgm:spPr/>
    </dgm:pt>
    <dgm:pt modelId="{67A52087-8A0C-4093-8D04-870FF29E3E80}" type="pres">
      <dgm:prSet presAssocID="{B6122924-9377-4A8F-B1CF-5D70B0BDEC17}" presName="vertTwo" presStyleCnt="0"/>
      <dgm:spPr/>
    </dgm:pt>
    <dgm:pt modelId="{18B3125F-F082-4B9D-9731-E9B98C76B0DF}" type="pres">
      <dgm:prSet presAssocID="{B6122924-9377-4A8F-B1CF-5D70B0BDEC17}" presName="txTwo" presStyleLbl="node2" presStyleIdx="2" presStyleCnt="8">
        <dgm:presLayoutVars>
          <dgm:chPref val="3"/>
        </dgm:presLayoutVars>
      </dgm:prSet>
      <dgm:spPr/>
    </dgm:pt>
    <dgm:pt modelId="{7DF33699-274D-4D17-B0D7-F89616B731E7}" type="pres">
      <dgm:prSet presAssocID="{B6122924-9377-4A8F-B1CF-5D70B0BDEC17}" presName="horzTwo" presStyleCnt="0"/>
      <dgm:spPr/>
    </dgm:pt>
    <dgm:pt modelId="{F1034DA3-F77C-4FAE-AE2B-39696AAB7046}" type="pres">
      <dgm:prSet presAssocID="{0263CBED-DDA4-4B4B-A1E6-F07BF1559934}" presName="sibSpaceTwo" presStyleCnt="0"/>
      <dgm:spPr/>
    </dgm:pt>
    <dgm:pt modelId="{0CAE908C-6D01-4968-AD71-7F5D530BD3D1}" type="pres">
      <dgm:prSet presAssocID="{5B941ED6-6120-440F-BEA9-B72D8C7D37E8}" presName="vertTwo" presStyleCnt="0"/>
      <dgm:spPr/>
    </dgm:pt>
    <dgm:pt modelId="{3C677A25-C0F6-4170-9617-328FD5E3F045}" type="pres">
      <dgm:prSet presAssocID="{5B941ED6-6120-440F-BEA9-B72D8C7D37E8}" presName="txTwo" presStyleLbl="node2" presStyleIdx="3" presStyleCnt="8">
        <dgm:presLayoutVars>
          <dgm:chPref val="3"/>
        </dgm:presLayoutVars>
      </dgm:prSet>
      <dgm:spPr/>
    </dgm:pt>
    <dgm:pt modelId="{E3CC988D-1F56-4909-A97E-756EBD15D46E}" type="pres">
      <dgm:prSet presAssocID="{5B941ED6-6120-440F-BEA9-B72D8C7D37E8}" presName="horzTwo" presStyleCnt="0"/>
      <dgm:spPr/>
    </dgm:pt>
    <dgm:pt modelId="{17622FB1-CB2E-417B-BB17-866C4E1CA3B8}" type="pres">
      <dgm:prSet presAssocID="{91687B9E-5D14-4887-AFA8-3DEE61DCC255}" presName="sibSpaceTwo" presStyleCnt="0"/>
      <dgm:spPr/>
    </dgm:pt>
    <dgm:pt modelId="{18FD97AA-6943-4B35-81AD-BBF7E661B82B}" type="pres">
      <dgm:prSet presAssocID="{AD1464F6-3DE3-4511-AF3F-C8E88899965E}" presName="vertTwo" presStyleCnt="0"/>
      <dgm:spPr/>
    </dgm:pt>
    <dgm:pt modelId="{1E42D9C9-8705-4FBA-A20B-601E00689B0D}" type="pres">
      <dgm:prSet presAssocID="{AD1464F6-3DE3-4511-AF3F-C8E88899965E}" presName="txTwo" presStyleLbl="node2" presStyleIdx="4" presStyleCnt="8">
        <dgm:presLayoutVars>
          <dgm:chPref val="3"/>
        </dgm:presLayoutVars>
      </dgm:prSet>
      <dgm:spPr/>
    </dgm:pt>
    <dgm:pt modelId="{4D97AF03-EDAC-449F-BF46-B80E87064609}" type="pres">
      <dgm:prSet presAssocID="{AD1464F6-3DE3-4511-AF3F-C8E88899965E}" presName="horzTwo" presStyleCnt="0"/>
      <dgm:spPr/>
    </dgm:pt>
    <dgm:pt modelId="{552B7024-0323-4581-A8E3-BF55ED7C5B93}" type="pres">
      <dgm:prSet presAssocID="{17C8E89A-66C4-447C-8135-84CB8D2DE043}" presName="sibSpaceTwo" presStyleCnt="0"/>
      <dgm:spPr/>
    </dgm:pt>
    <dgm:pt modelId="{2D7434C3-DFAC-4A7F-BAF5-AC4597B3A649}" type="pres">
      <dgm:prSet presAssocID="{3008B037-174E-4A80-A1A8-6A507BA33825}" presName="vertTwo" presStyleCnt="0"/>
      <dgm:spPr/>
    </dgm:pt>
    <dgm:pt modelId="{4A23C035-2D54-49F9-869D-403BD566D40D}" type="pres">
      <dgm:prSet presAssocID="{3008B037-174E-4A80-A1A8-6A507BA33825}" presName="txTwo" presStyleLbl="node2" presStyleIdx="5" presStyleCnt="8">
        <dgm:presLayoutVars>
          <dgm:chPref val="3"/>
        </dgm:presLayoutVars>
      </dgm:prSet>
      <dgm:spPr/>
    </dgm:pt>
    <dgm:pt modelId="{0C7DAE3E-2E00-4210-B5A8-58397295397B}" type="pres">
      <dgm:prSet presAssocID="{3008B037-174E-4A80-A1A8-6A507BA33825}" presName="horzTwo" presStyleCnt="0"/>
      <dgm:spPr/>
    </dgm:pt>
    <dgm:pt modelId="{945BC3E5-3769-489E-A4B2-B133A0FE1439}" type="pres">
      <dgm:prSet presAssocID="{FCF8D45F-4B66-4D5E-AD61-A498536DA8E1}" presName="sibSpaceTwo" presStyleCnt="0"/>
      <dgm:spPr/>
    </dgm:pt>
    <dgm:pt modelId="{6B481E7A-D22B-41A1-AC4A-B7271CB0E921}" type="pres">
      <dgm:prSet presAssocID="{17520055-B51A-48DD-980E-FC09FCAB443B}" presName="vertTwo" presStyleCnt="0"/>
      <dgm:spPr/>
    </dgm:pt>
    <dgm:pt modelId="{B011CDFD-C1A7-4EB8-8C34-3581429023F3}" type="pres">
      <dgm:prSet presAssocID="{17520055-B51A-48DD-980E-FC09FCAB443B}" presName="txTwo" presStyleLbl="node2" presStyleIdx="6" presStyleCnt="8">
        <dgm:presLayoutVars>
          <dgm:chPref val="3"/>
        </dgm:presLayoutVars>
      </dgm:prSet>
      <dgm:spPr/>
    </dgm:pt>
    <dgm:pt modelId="{220BE892-F0FA-452E-AA44-C006B1409FAB}" type="pres">
      <dgm:prSet presAssocID="{17520055-B51A-48DD-980E-FC09FCAB443B}" presName="horzTwo" presStyleCnt="0"/>
      <dgm:spPr/>
    </dgm:pt>
    <dgm:pt modelId="{B33C9213-D2F0-4CFD-95F3-86995F22BAE2}" type="pres">
      <dgm:prSet presAssocID="{CE308576-355A-466D-A273-D7969ED1FF69}" presName="sibSpaceTwo" presStyleCnt="0"/>
      <dgm:spPr/>
    </dgm:pt>
    <dgm:pt modelId="{ADAF901A-222D-4F27-9712-6AA95322C9FB}" type="pres">
      <dgm:prSet presAssocID="{95E04C90-FEF7-4578-94A3-58FAB5DB3F73}" presName="vertTwo" presStyleCnt="0"/>
      <dgm:spPr/>
    </dgm:pt>
    <dgm:pt modelId="{22598330-71AF-400E-BC2A-123D9D6ECB22}" type="pres">
      <dgm:prSet presAssocID="{95E04C90-FEF7-4578-94A3-58FAB5DB3F73}" presName="txTwo" presStyleLbl="node2" presStyleIdx="7" presStyleCnt="8">
        <dgm:presLayoutVars>
          <dgm:chPref val="3"/>
        </dgm:presLayoutVars>
      </dgm:prSet>
      <dgm:spPr/>
    </dgm:pt>
    <dgm:pt modelId="{1F18B29F-A7EE-40BC-9482-CC07A6D0F1B4}" type="pres">
      <dgm:prSet presAssocID="{95E04C90-FEF7-4578-94A3-58FAB5DB3F73}" presName="horzTwo" presStyleCnt="0"/>
      <dgm:spPr/>
    </dgm:pt>
  </dgm:ptLst>
  <dgm:cxnLst>
    <dgm:cxn modelId="{EF695F02-05E8-4C9B-BD13-7F9B6C523CE4}" type="presOf" srcId="{267680B3-A488-469B-9AC8-EE2F764B3796}" destId="{2D4B595D-5258-4C46-A7A9-7FFE5D4411C7}" srcOrd="0" destOrd="0" presId="urn:microsoft.com/office/officeart/2005/8/layout/hierarchy4"/>
    <dgm:cxn modelId="{B8EB492C-D4A6-40F9-B76D-388E3EC8F777}" srcId="{4C3E6CFE-3E2C-447D-95BE-6BC569D47DD3}" destId="{5B941ED6-6120-440F-BEA9-B72D8C7D37E8}" srcOrd="3" destOrd="0" parTransId="{6486F7BA-30F3-4575-9E86-DA47A6B7297E}" sibTransId="{91687B9E-5D14-4887-AFA8-3DEE61DCC255}"/>
    <dgm:cxn modelId="{43F87C41-7D61-4E83-816F-87904CEAE089}" type="presOf" srcId="{17520055-B51A-48DD-980E-FC09FCAB443B}" destId="{B011CDFD-C1A7-4EB8-8C34-3581429023F3}" srcOrd="0" destOrd="0" presId="urn:microsoft.com/office/officeart/2005/8/layout/hierarchy4"/>
    <dgm:cxn modelId="{0020FB61-D575-4110-88F1-20A1C06F5F85}" type="presOf" srcId="{5B941ED6-6120-440F-BEA9-B72D8C7D37E8}" destId="{3C677A25-C0F6-4170-9617-328FD5E3F045}" srcOrd="0" destOrd="0" presId="urn:microsoft.com/office/officeart/2005/8/layout/hierarchy4"/>
    <dgm:cxn modelId="{45749147-62DA-446A-879D-ED485AC88486}" type="presOf" srcId="{4C3E6CFE-3E2C-447D-95BE-6BC569D47DD3}" destId="{1A3031AC-9136-4208-B530-50230797E9F8}" srcOrd="0" destOrd="0" presId="urn:microsoft.com/office/officeart/2005/8/layout/hierarchy4"/>
    <dgm:cxn modelId="{5594B64B-BC9F-4AF4-A16F-DBEBC483C3E5}" type="presOf" srcId="{976B73D8-AFC3-476C-976E-337354BE99ED}" destId="{39A30C68-077D-41E7-8B9C-AFB9FD63FC8D}" srcOrd="0" destOrd="0" presId="urn:microsoft.com/office/officeart/2005/8/layout/hierarchy4"/>
    <dgm:cxn modelId="{F8D9D154-A373-4030-9BE3-F4EE84D8CF43}" type="presOf" srcId="{95E04C90-FEF7-4578-94A3-58FAB5DB3F73}" destId="{22598330-71AF-400E-BC2A-123D9D6ECB22}" srcOrd="0" destOrd="0" presId="urn:microsoft.com/office/officeart/2005/8/layout/hierarchy4"/>
    <dgm:cxn modelId="{81781776-2381-4EE4-9681-AE7A736D2367}" srcId="{4C3E6CFE-3E2C-447D-95BE-6BC569D47DD3}" destId="{3008B037-174E-4A80-A1A8-6A507BA33825}" srcOrd="5" destOrd="0" parTransId="{CE846DCD-D871-4AB9-A50C-C00ED6DC49B8}" sibTransId="{FCF8D45F-4B66-4D5E-AD61-A498536DA8E1}"/>
    <dgm:cxn modelId="{F0AD9F56-FF42-4BCA-A44A-739CA7311AEE}" srcId="{4C3E6CFE-3E2C-447D-95BE-6BC569D47DD3}" destId="{95E04C90-FEF7-4578-94A3-58FAB5DB3F73}" srcOrd="7" destOrd="0" parTransId="{92DA254C-A91C-44C5-9106-51A8BECFA747}" sibTransId="{DB4904AD-7FA3-4411-9AC6-03FBD17A56FF}"/>
    <dgm:cxn modelId="{A22E217B-89A2-4746-B2DE-3D81DBA794DE}" srcId="{4C3E6CFE-3E2C-447D-95BE-6BC569D47DD3}" destId="{B6122924-9377-4A8F-B1CF-5D70B0BDEC17}" srcOrd="2" destOrd="0" parTransId="{C9F80AA0-FD99-479A-A252-308D69839438}" sibTransId="{0263CBED-DDA4-4B4B-A1E6-F07BF1559934}"/>
    <dgm:cxn modelId="{E1821A8B-1AAF-42AF-8535-1E804B07AD18}" srcId="{4C3E6CFE-3E2C-447D-95BE-6BC569D47DD3}" destId="{267680B3-A488-469B-9AC8-EE2F764B3796}" srcOrd="1" destOrd="0" parTransId="{E5816852-96BD-40BD-9F97-B594D0300500}" sibTransId="{93C64596-B0AF-4155-8622-B82D6DE7F9B6}"/>
    <dgm:cxn modelId="{22783E98-D5BB-4C6F-9196-7CA559066633}" type="presOf" srcId="{3008B037-174E-4A80-A1A8-6A507BA33825}" destId="{4A23C035-2D54-49F9-869D-403BD566D40D}" srcOrd="0" destOrd="0" presId="urn:microsoft.com/office/officeart/2005/8/layout/hierarchy4"/>
    <dgm:cxn modelId="{8A30EE9E-496B-421D-9A11-179762FC4666}" srcId="{4C3E6CFE-3E2C-447D-95BE-6BC569D47DD3}" destId="{17520055-B51A-48DD-980E-FC09FCAB443B}" srcOrd="6" destOrd="0" parTransId="{C1862131-18D9-4E30-A133-71AE25ECF172}" sibTransId="{CE308576-355A-466D-A273-D7969ED1FF69}"/>
    <dgm:cxn modelId="{869552BE-4137-4323-B7DE-E7818816130F}" type="presOf" srcId="{B6122924-9377-4A8F-B1CF-5D70B0BDEC17}" destId="{18B3125F-F082-4B9D-9731-E9B98C76B0DF}" srcOrd="0" destOrd="0" presId="urn:microsoft.com/office/officeart/2005/8/layout/hierarchy4"/>
    <dgm:cxn modelId="{EC0786C5-CBF2-4B58-976B-859C566E09C2}" type="presOf" srcId="{AD1464F6-3DE3-4511-AF3F-C8E88899965E}" destId="{1E42D9C9-8705-4FBA-A20B-601E00689B0D}" srcOrd="0" destOrd="0" presId="urn:microsoft.com/office/officeart/2005/8/layout/hierarchy4"/>
    <dgm:cxn modelId="{69F04DCC-D365-498C-8BB1-A5C7B6DC9012}" srcId="{4C3E6CFE-3E2C-447D-95BE-6BC569D47DD3}" destId="{976B73D8-AFC3-476C-976E-337354BE99ED}" srcOrd="0" destOrd="0" parTransId="{5D1E0A00-3EEC-41B2-A4A6-665F971780CB}" sibTransId="{872AF10E-BF2E-4FD5-B160-31041B617C74}"/>
    <dgm:cxn modelId="{BE778CD2-9835-45EC-BB25-7402C055C6C1}" type="presOf" srcId="{7BAE419F-4FAA-446B-842A-246566562304}" destId="{3E5FAE17-AD3E-44C4-8146-2C474409FEC0}" srcOrd="0" destOrd="0" presId="urn:microsoft.com/office/officeart/2005/8/layout/hierarchy4"/>
    <dgm:cxn modelId="{E8F985EF-BB69-4EEF-9C29-4D00054E54A9}" srcId="{4C3E6CFE-3E2C-447D-95BE-6BC569D47DD3}" destId="{AD1464F6-3DE3-4511-AF3F-C8E88899965E}" srcOrd="4" destOrd="0" parTransId="{8E173E12-05C0-4947-B04E-E891C498DB76}" sibTransId="{17C8E89A-66C4-447C-8135-84CB8D2DE043}"/>
    <dgm:cxn modelId="{85B747F3-3368-4055-9319-5A0309BBBE79}" srcId="{7BAE419F-4FAA-446B-842A-246566562304}" destId="{4C3E6CFE-3E2C-447D-95BE-6BC569D47DD3}" srcOrd="0" destOrd="0" parTransId="{5BB76D5B-38CC-4298-ABD9-0788BDAB0071}" sibTransId="{1E984020-FF1E-4ABD-9C82-468774831174}"/>
    <dgm:cxn modelId="{DCB95DA2-4D1F-48E0-9E94-8B32FD258841}" type="presParOf" srcId="{3E5FAE17-AD3E-44C4-8146-2C474409FEC0}" destId="{99056C59-51AB-472A-99E1-5145F187C2B0}" srcOrd="0" destOrd="0" presId="urn:microsoft.com/office/officeart/2005/8/layout/hierarchy4"/>
    <dgm:cxn modelId="{6CF26D23-9A21-41CD-A592-C926B08E962A}" type="presParOf" srcId="{99056C59-51AB-472A-99E1-5145F187C2B0}" destId="{1A3031AC-9136-4208-B530-50230797E9F8}" srcOrd="0" destOrd="0" presId="urn:microsoft.com/office/officeart/2005/8/layout/hierarchy4"/>
    <dgm:cxn modelId="{603BACA8-5129-46D7-8B44-B4A79A75DFAE}" type="presParOf" srcId="{99056C59-51AB-472A-99E1-5145F187C2B0}" destId="{95B4903C-72B1-462B-9A80-40645C5EF09A}" srcOrd="1" destOrd="0" presId="urn:microsoft.com/office/officeart/2005/8/layout/hierarchy4"/>
    <dgm:cxn modelId="{174E2A4B-E5A3-4B2B-B8A2-2BDBE3CDEA84}" type="presParOf" srcId="{99056C59-51AB-472A-99E1-5145F187C2B0}" destId="{E04D28B5-4919-4C4A-8FE3-21A834524397}" srcOrd="2" destOrd="0" presId="urn:microsoft.com/office/officeart/2005/8/layout/hierarchy4"/>
    <dgm:cxn modelId="{07D91BA7-CE4D-4ECA-99ED-3360C759F95F}" type="presParOf" srcId="{E04D28B5-4919-4C4A-8FE3-21A834524397}" destId="{44D75D8D-63A0-4952-ACEA-F9D2F2A3B0E5}" srcOrd="0" destOrd="0" presId="urn:microsoft.com/office/officeart/2005/8/layout/hierarchy4"/>
    <dgm:cxn modelId="{931E5DA6-175B-4113-97D5-0DA197B4B6DB}" type="presParOf" srcId="{44D75D8D-63A0-4952-ACEA-F9D2F2A3B0E5}" destId="{39A30C68-077D-41E7-8B9C-AFB9FD63FC8D}" srcOrd="0" destOrd="0" presId="urn:microsoft.com/office/officeart/2005/8/layout/hierarchy4"/>
    <dgm:cxn modelId="{4064A8F1-7F51-46DE-ABBF-1AA4EB46BD44}" type="presParOf" srcId="{44D75D8D-63A0-4952-ACEA-F9D2F2A3B0E5}" destId="{B0EFE90B-0ADC-44B7-B28D-C91AD05D8759}" srcOrd="1" destOrd="0" presId="urn:microsoft.com/office/officeart/2005/8/layout/hierarchy4"/>
    <dgm:cxn modelId="{D9D5DF80-CBCD-4BE1-8C80-ACD05E090564}" type="presParOf" srcId="{E04D28B5-4919-4C4A-8FE3-21A834524397}" destId="{CE0F7299-43C1-43E0-8011-81ADB5F64BEB}" srcOrd="1" destOrd="0" presId="urn:microsoft.com/office/officeart/2005/8/layout/hierarchy4"/>
    <dgm:cxn modelId="{599AEB4B-EEE5-42B1-8D13-E0F95B2FBC36}" type="presParOf" srcId="{E04D28B5-4919-4C4A-8FE3-21A834524397}" destId="{A71135D2-74BC-4778-9F98-7FC98F8589AB}" srcOrd="2" destOrd="0" presId="urn:microsoft.com/office/officeart/2005/8/layout/hierarchy4"/>
    <dgm:cxn modelId="{04C3592F-4461-4338-8180-9D5DA3FF25C6}" type="presParOf" srcId="{A71135D2-74BC-4778-9F98-7FC98F8589AB}" destId="{2D4B595D-5258-4C46-A7A9-7FFE5D4411C7}" srcOrd="0" destOrd="0" presId="urn:microsoft.com/office/officeart/2005/8/layout/hierarchy4"/>
    <dgm:cxn modelId="{565987A4-13C7-45F7-8494-7FCF50552F23}" type="presParOf" srcId="{A71135D2-74BC-4778-9F98-7FC98F8589AB}" destId="{FD26F376-0813-4FDD-8F42-D59EB6373FB0}" srcOrd="1" destOrd="0" presId="urn:microsoft.com/office/officeart/2005/8/layout/hierarchy4"/>
    <dgm:cxn modelId="{93C97CEF-5D39-4D47-8C4E-B43909019E82}" type="presParOf" srcId="{E04D28B5-4919-4C4A-8FE3-21A834524397}" destId="{8ED06D2B-ECB8-4287-8E33-909951E0B482}" srcOrd="3" destOrd="0" presId="urn:microsoft.com/office/officeart/2005/8/layout/hierarchy4"/>
    <dgm:cxn modelId="{CB305A3A-0EDC-4563-98E8-6F2F222A9B85}" type="presParOf" srcId="{E04D28B5-4919-4C4A-8FE3-21A834524397}" destId="{67A52087-8A0C-4093-8D04-870FF29E3E80}" srcOrd="4" destOrd="0" presId="urn:microsoft.com/office/officeart/2005/8/layout/hierarchy4"/>
    <dgm:cxn modelId="{B2C498EF-3F48-47EE-8F6C-D4B033DC15FD}" type="presParOf" srcId="{67A52087-8A0C-4093-8D04-870FF29E3E80}" destId="{18B3125F-F082-4B9D-9731-E9B98C76B0DF}" srcOrd="0" destOrd="0" presId="urn:microsoft.com/office/officeart/2005/8/layout/hierarchy4"/>
    <dgm:cxn modelId="{F4B7FCFE-53EE-4F6E-9106-5D7042A48C66}" type="presParOf" srcId="{67A52087-8A0C-4093-8D04-870FF29E3E80}" destId="{7DF33699-274D-4D17-B0D7-F89616B731E7}" srcOrd="1" destOrd="0" presId="urn:microsoft.com/office/officeart/2005/8/layout/hierarchy4"/>
    <dgm:cxn modelId="{3F2A523E-E30A-4F5B-9DFD-48F04435413F}" type="presParOf" srcId="{E04D28B5-4919-4C4A-8FE3-21A834524397}" destId="{F1034DA3-F77C-4FAE-AE2B-39696AAB7046}" srcOrd="5" destOrd="0" presId="urn:microsoft.com/office/officeart/2005/8/layout/hierarchy4"/>
    <dgm:cxn modelId="{E187091F-607C-43B0-8371-607C057A06C6}" type="presParOf" srcId="{E04D28B5-4919-4C4A-8FE3-21A834524397}" destId="{0CAE908C-6D01-4968-AD71-7F5D530BD3D1}" srcOrd="6" destOrd="0" presId="urn:microsoft.com/office/officeart/2005/8/layout/hierarchy4"/>
    <dgm:cxn modelId="{AF5D4714-78F0-40E4-A128-636D815A0700}" type="presParOf" srcId="{0CAE908C-6D01-4968-AD71-7F5D530BD3D1}" destId="{3C677A25-C0F6-4170-9617-328FD5E3F045}" srcOrd="0" destOrd="0" presId="urn:microsoft.com/office/officeart/2005/8/layout/hierarchy4"/>
    <dgm:cxn modelId="{A9F9CB9F-A8C9-4F15-B573-8EE79C8E263C}" type="presParOf" srcId="{0CAE908C-6D01-4968-AD71-7F5D530BD3D1}" destId="{E3CC988D-1F56-4909-A97E-756EBD15D46E}" srcOrd="1" destOrd="0" presId="urn:microsoft.com/office/officeart/2005/8/layout/hierarchy4"/>
    <dgm:cxn modelId="{C8687F21-1E2D-49FF-8426-EDB172A51D63}" type="presParOf" srcId="{E04D28B5-4919-4C4A-8FE3-21A834524397}" destId="{17622FB1-CB2E-417B-BB17-866C4E1CA3B8}" srcOrd="7" destOrd="0" presId="urn:microsoft.com/office/officeart/2005/8/layout/hierarchy4"/>
    <dgm:cxn modelId="{0472C20E-DF17-4B7A-972D-83F9A648D04D}" type="presParOf" srcId="{E04D28B5-4919-4C4A-8FE3-21A834524397}" destId="{18FD97AA-6943-4B35-81AD-BBF7E661B82B}" srcOrd="8" destOrd="0" presId="urn:microsoft.com/office/officeart/2005/8/layout/hierarchy4"/>
    <dgm:cxn modelId="{A4947994-A560-48B4-AFC2-8A3463B2BF4D}" type="presParOf" srcId="{18FD97AA-6943-4B35-81AD-BBF7E661B82B}" destId="{1E42D9C9-8705-4FBA-A20B-601E00689B0D}" srcOrd="0" destOrd="0" presId="urn:microsoft.com/office/officeart/2005/8/layout/hierarchy4"/>
    <dgm:cxn modelId="{10E0B7FE-40E2-4338-A820-9C51ACBAE952}" type="presParOf" srcId="{18FD97AA-6943-4B35-81AD-BBF7E661B82B}" destId="{4D97AF03-EDAC-449F-BF46-B80E87064609}" srcOrd="1" destOrd="0" presId="urn:microsoft.com/office/officeart/2005/8/layout/hierarchy4"/>
    <dgm:cxn modelId="{B5267628-96E6-492C-BC0F-1BF6EE3F6541}" type="presParOf" srcId="{E04D28B5-4919-4C4A-8FE3-21A834524397}" destId="{552B7024-0323-4581-A8E3-BF55ED7C5B93}" srcOrd="9" destOrd="0" presId="urn:microsoft.com/office/officeart/2005/8/layout/hierarchy4"/>
    <dgm:cxn modelId="{C3ECC930-A153-439A-9ABC-ABFC40FA3D98}" type="presParOf" srcId="{E04D28B5-4919-4C4A-8FE3-21A834524397}" destId="{2D7434C3-DFAC-4A7F-BAF5-AC4597B3A649}" srcOrd="10" destOrd="0" presId="urn:microsoft.com/office/officeart/2005/8/layout/hierarchy4"/>
    <dgm:cxn modelId="{C090EEDD-0CE9-4B24-8D38-516E4F1529F7}" type="presParOf" srcId="{2D7434C3-DFAC-4A7F-BAF5-AC4597B3A649}" destId="{4A23C035-2D54-49F9-869D-403BD566D40D}" srcOrd="0" destOrd="0" presId="urn:microsoft.com/office/officeart/2005/8/layout/hierarchy4"/>
    <dgm:cxn modelId="{7F3B41B4-5929-4E94-ABB3-1A76C69A64C7}" type="presParOf" srcId="{2D7434C3-DFAC-4A7F-BAF5-AC4597B3A649}" destId="{0C7DAE3E-2E00-4210-B5A8-58397295397B}" srcOrd="1" destOrd="0" presId="urn:microsoft.com/office/officeart/2005/8/layout/hierarchy4"/>
    <dgm:cxn modelId="{6AEAF51D-002C-4EF9-904D-A65F3D0EDBED}" type="presParOf" srcId="{E04D28B5-4919-4C4A-8FE3-21A834524397}" destId="{945BC3E5-3769-489E-A4B2-B133A0FE1439}" srcOrd="11" destOrd="0" presId="urn:microsoft.com/office/officeart/2005/8/layout/hierarchy4"/>
    <dgm:cxn modelId="{9728591E-4578-44DD-9F74-CE03AB4764E9}" type="presParOf" srcId="{E04D28B5-4919-4C4A-8FE3-21A834524397}" destId="{6B481E7A-D22B-41A1-AC4A-B7271CB0E921}" srcOrd="12" destOrd="0" presId="urn:microsoft.com/office/officeart/2005/8/layout/hierarchy4"/>
    <dgm:cxn modelId="{E6D710FF-BFEC-4866-AB9D-E8597D0F6D3E}" type="presParOf" srcId="{6B481E7A-D22B-41A1-AC4A-B7271CB0E921}" destId="{B011CDFD-C1A7-4EB8-8C34-3581429023F3}" srcOrd="0" destOrd="0" presId="urn:microsoft.com/office/officeart/2005/8/layout/hierarchy4"/>
    <dgm:cxn modelId="{1999DE92-6A1D-408E-9599-A299C3D19BE8}" type="presParOf" srcId="{6B481E7A-D22B-41A1-AC4A-B7271CB0E921}" destId="{220BE892-F0FA-452E-AA44-C006B1409FAB}" srcOrd="1" destOrd="0" presId="urn:microsoft.com/office/officeart/2005/8/layout/hierarchy4"/>
    <dgm:cxn modelId="{A28E40F0-7F27-4D3F-9210-7A675B3B654A}" type="presParOf" srcId="{E04D28B5-4919-4C4A-8FE3-21A834524397}" destId="{B33C9213-D2F0-4CFD-95F3-86995F22BAE2}" srcOrd="13" destOrd="0" presId="urn:microsoft.com/office/officeart/2005/8/layout/hierarchy4"/>
    <dgm:cxn modelId="{A610A4C2-1A8D-49C0-A272-0FE0E23DE984}" type="presParOf" srcId="{E04D28B5-4919-4C4A-8FE3-21A834524397}" destId="{ADAF901A-222D-4F27-9712-6AA95322C9FB}" srcOrd="14" destOrd="0" presId="urn:microsoft.com/office/officeart/2005/8/layout/hierarchy4"/>
    <dgm:cxn modelId="{9E8E27B1-7AC3-465F-8765-D5120F5F7F52}" type="presParOf" srcId="{ADAF901A-222D-4F27-9712-6AA95322C9FB}" destId="{22598330-71AF-400E-BC2A-123D9D6ECB22}" srcOrd="0" destOrd="0" presId="urn:microsoft.com/office/officeart/2005/8/layout/hierarchy4"/>
    <dgm:cxn modelId="{A9181F6C-355D-4184-9644-7EBE44EA1991}" type="presParOf" srcId="{ADAF901A-222D-4F27-9712-6AA95322C9FB}" destId="{1F18B29F-A7EE-40BC-9482-CC07A6D0F1B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75AEB3-F992-47BA-9722-0A4399FD1B72}" type="doc">
      <dgm:prSet loTypeId="urn:microsoft.com/office/officeart/2005/8/layout/process4" loCatId="list" qsTypeId="urn:microsoft.com/office/officeart/2005/8/quickstyle/simple1" qsCatId="simple" csTypeId="urn:microsoft.com/office/officeart/2005/8/colors/accent1_1" csCatId="accent1" phldr="1"/>
      <dgm:spPr/>
      <dgm:t>
        <a:bodyPr/>
        <a:lstStyle/>
        <a:p>
          <a:endParaRPr lang="en-GB"/>
        </a:p>
      </dgm:t>
    </dgm:pt>
    <dgm:pt modelId="{CC2FC37C-373F-4800-981A-C0BDB8077913}">
      <dgm:prSet phldrT="[Text]"/>
      <dgm:spPr/>
      <dgm:t>
        <a:bodyPr/>
        <a:lstStyle/>
        <a:p>
          <a:r>
            <a:rPr lang="en-GB" dirty="0">
              <a:solidFill>
                <a:srgbClr val="595959"/>
              </a:solidFill>
            </a:rPr>
            <a:t>User</a:t>
          </a:r>
        </a:p>
      </dgm:t>
    </dgm:pt>
    <dgm:pt modelId="{0ED3FCB6-AE35-4656-AE37-105AB12A600E}" type="parTrans" cxnId="{68475BD6-85D0-4E26-B7D5-69C3F14ACE4B}">
      <dgm:prSet/>
      <dgm:spPr/>
      <dgm:t>
        <a:bodyPr/>
        <a:lstStyle/>
        <a:p>
          <a:endParaRPr lang="en-GB"/>
        </a:p>
      </dgm:t>
    </dgm:pt>
    <dgm:pt modelId="{484E820F-A016-463B-837F-597F0598EC86}" type="sibTrans" cxnId="{68475BD6-85D0-4E26-B7D5-69C3F14ACE4B}">
      <dgm:prSet/>
      <dgm:spPr/>
      <dgm:t>
        <a:bodyPr/>
        <a:lstStyle/>
        <a:p>
          <a:endParaRPr lang="en-GB"/>
        </a:p>
      </dgm:t>
    </dgm:pt>
    <dgm:pt modelId="{8C64ABC6-935A-48F5-AF9F-C24521E583A0}">
      <dgm:prSet phldrT="[Text]"/>
      <dgm:spPr/>
      <dgm:t>
        <a:bodyPr/>
        <a:lstStyle/>
        <a:p>
          <a:r>
            <a:rPr lang="en-GB" dirty="0">
              <a:solidFill>
                <a:srgbClr val="595959"/>
              </a:solidFill>
            </a:rPr>
            <a:t>Applications</a:t>
          </a:r>
        </a:p>
      </dgm:t>
    </dgm:pt>
    <dgm:pt modelId="{03092E3C-FB82-4157-8865-7965EC07A4B2}" type="parTrans" cxnId="{C6B5E315-6214-48BD-AB9E-3E239908FACF}">
      <dgm:prSet/>
      <dgm:spPr/>
      <dgm:t>
        <a:bodyPr/>
        <a:lstStyle/>
        <a:p>
          <a:endParaRPr lang="en-GB"/>
        </a:p>
      </dgm:t>
    </dgm:pt>
    <dgm:pt modelId="{DF603287-EC86-466F-B101-7538ED3F9B83}" type="sibTrans" cxnId="{C6B5E315-6214-48BD-AB9E-3E239908FACF}">
      <dgm:prSet/>
      <dgm:spPr/>
      <dgm:t>
        <a:bodyPr/>
        <a:lstStyle/>
        <a:p>
          <a:endParaRPr lang="en-GB"/>
        </a:p>
      </dgm:t>
    </dgm:pt>
    <dgm:pt modelId="{33D03A35-BE60-4A99-B867-2DA2CBFC0C70}">
      <dgm:prSet phldrT="[Text]"/>
      <dgm:spPr/>
      <dgm:t>
        <a:bodyPr/>
        <a:lstStyle/>
        <a:p>
          <a:r>
            <a:rPr lang="en-GB" dirty="0">
              <a:solidFill>
                <a:srgbClr val="595959"/>
              </a:solidFill>
            </a:rPr>
            <a:t>Operating System</a:t>
          </a:r>
        </a:p>
      </dgm:t>
    </dgm:pt>
    <dgm:pt modelId="{F4035571-F19F-43B1-8775-68F0CA0EB671}" type="parTrans" cxnId="{A906B2DB-2865-4FF5-856D-CD090D80B8B5}">
      <dgm:prSet/>
      <dgm:spPr/>
      <dgm:t>
        <a:bodyPr/>
        <a:lstStyle/>
        <a:p>
          <a:endParaRPr lang="en-GB"/>
        </a:p>
      </dgm:t>
    </dgm:pt>
    <dgm:pt modelId="{05C8725E-A9D3-41ED-9883-3025FEF18C5A}" type="sibTrans" cxnId="{A906B2DB-2865-4FF5-856D-CD090D80B8B5}">
      <dgm:prSet/>
      <dgm:spPr/>
      <dgm:t>
        <a:bodyPr/>
        <a:lstStyle/>
        <a:p>
          <a:endParaRPr lang="en-GB"/>
        </a:p>
      </dgm:t>
    </dgm:pt>
    <dgm:pt modelId="{919EC2C8-428B-4807-BE56-969285C99B90}">
      <dgm:prSet phldrT="[Text]"/>
      <dgm:spPr/>
      <dgm:t>
        <a:bodyPr/>
        <a:lstStyle/>
        <a:p>
          <a:r>
            <a:rPr lang="en-GB" dirty="0">
              <a:solidFill>
                <a:srgbClr val="595959"/>
              </a:solidFill>
            </a:rPr>
            <a:t>Hardware</a:t>
          </a:r>
        </a:p>
      </dgm:t>
    </dgm:pt>
    <dgm:pt modelId="{F9C71661-8805-4C86-826C-2DEB060BE482}" type="parTrans" cxnId="{25CCC923-C83E-487A-B94B-9B397041471C}">
      <dgm:prSet/>
      <dgm:spPr/>
      <dgm:t>
        <a:bodyPr/>
        <a:lstStyle/>
        <a:p>
          <a:endParaRPr lang="en-GB"/>
        </a:p>
      </dgm:t>
    </dgm:pt>
    <dgm:pt modelId="{A5CAC3AF-6F6B-403E-ADAA-43D460B4C71A}" type="sibTrans" cxnId="{25CCC923-C83E-487A-B94B-9B397041471C}">
      <dgm:prSet/>
      <dgm:spPr/>
      <dgm:t>
        <a:bodyPr/>
        <a:lstStyle/>
        <a:p>
          <a:endParaRPr lang="en-GB"/>
        </a:p>
      </dgm:t>
    </dgm:pt>
    <dgm:pt modelId="{AE4F0B15-9752-46F3-8B4B-E4AD6A6116AA}" type="pres">
      <dgm:prSet presAssocID="{9E75AEB3-F992-47BA-9722-0A4399FD1B72}" presName="Name0" presStyleCnt="0">
        <dgm:presLayoutVars>
          <dgm:dir/>
          <dgm:animLvl val="lvl"/>
          <dgm:resizeHandles val="exact"/>
        </dgm:presLayoutVars>
      </dgm:prSet>
      <dgm:spPr/>
    </dgm:pt>
    <dgm:pt modelId="{66989385-2BA4-41BF-8A8A-147687D90C42}" type="pres">
      <dgm:prSet presAssocID="{919EC2C8-428B-4807-BE56-969285C99B90}" presName="boxAndChildren" presStyleCnt="0"/>
      <dgm:spPr/>
    </dgm:pt>
    <dgm:pt modelId="{9F2D8293-3AF3-4BC1-A967-125A431D01D7}" type="pres">
      <dgm:prSet presAssocID="{919EC2C8-428B-4807-BE56-969285C99B90}" presName="parentTextBox" presStyleLbl="node1" presStyleIdx="0" presStyleCnt="4"/>
      <dgm:spPr/>
    </dgm:pt>
    <dgm:pt modelId="{AE3C9093-E207-432B-871F-A8534C57E6F2}" type="pres">
      <dgm:prSet presAssocID="{05C8725E-A9D3-41ED-9883-3025FEF18C5A}" presName="sp" presStyleCnt="0"/>
      <dgm:spPr/>
    </dgm:pt>
    <dgm:pt modelId="{A438154C-7F14-4B44-B8B9-D680AAE882CB}" type="pres">
      <dgm:prSet presAssocID="{33D03A35-BE60-4A99-B867-2DA2CBFC0C70}" presName="arrowAndChildren" presStyleCnt="0"/>
      <dgm:spPr/>
    </dgm:pt>
    <dgm:pt modelId="{8D6D1CC1-9CD4-4727-ABA6-D9EE4E93D682}" type="pres">
      <dgm:prSet presAssocID="{33D03A35-BE60-4A99-B867-2DA2CBFC0C70}" presName="parentTextArrow" presStyleLbl="node1" presStyleIdx="1" presStyleCnt="4"/>
      <dgm:spPr/>
    </dgm:pt>
    <dgm:pt modelId="{79D305CD-EAB7-4C14-A405-1A810CDE0798}" type="pres">
      <dgm:prSet presAssocID="{DF603287-EC86-466F-B101-7538ED3F9B83}" presName="sp" presStyleCnt="0"/>
      <dgm:spPr/>
    </dgm:pt>
    <dgm:pt modelId="{1A24AC4D-E719-48C6-A563-B98BD17A933A}" type="pres">
      <dgm:prSet presAssocID="{8C64ABC6-935A-48F5-AF9F-C24521E583A0}" presName="arrowAndChildren" presStyleCnt="0"/>
      <dgm:spPr/>
    </dgm:pt>
    <dgm:pt modelId="{C0EFB24C-F17C-41DC-AB6F-CC7F9A3E3854}" type="pres">
      <dgm:prSet presAssocID="{8C64ABC6-935A-48F5-AF9F-C24521E583A0}" presName="parentTextArrow" presStyleLbl="node1" presStyleIdx="2" presStyleCnt="4"/>
      <dgm:spPr/>
    </dgm:pt>
    <dgm:pt modelId="{9A60600E-15E2-4B70-911A-231B0DEA82CA}" type="pres">
      <dgm:prSet presAssocID="{484E820F-A016-463B-837F-597F0598EC86}" presName="sp" presStyleCnt="0"/>
      <dgm:spPr/>
    </dgm:pt>
    <dgm:pt modelId="{106DFC56-78D8-4D38-9BED-DA1065F88859}" type="pres">
      <dgm:prSet presAssocID="{CC2FC37C-373F-4800-981A-C0BDB8077913}" presName="arrowAndChildren" presStyleCnt="0"/>
      <dgm:spPr/>
    </dgm:pt>
    <dgm:pt modelId="{CBB37EE4-8636-4915-9C3F-A94658E4F1D6}" type="pres">
      <dgm:prSet presAssocID="{CC2FC37C-373F-4800-981A-C0BDB8077913}" presName="parentTextArrow" presStyleLbl="node1" presStyleIdx="3" presStyleCnt="4"/>
      <dgm:spPr/>
    </dgm:pt>
  </dgm:ptLst>
  <dgm:cxnLst>
    <dgm:cxn modelId="{C6B5E315-6214-48BD-AB9E-3E239908FACF}" srcId="{9E75AEB3-F992-47BA-9722-0A4399FD1B72}" destId="{8C64ABC6-935A-48F5-AF9F-C24521E583A0}" srcOrd="1" destOrd="0" parTransId="{03092E3C-FB82-4157-8865-7965EC07A4B2}" sibTransId="{DF603287-EC86-466F-B101-7538ED3F9B83}"/>
    <dgm:cxn modelId="{14B9FA19-F1EA-4496-A9F4-8D786CDF5411}" type="presOf" srcId="{CC2FC37C-373F-4800-981A-C0BDB8077913}" destId="{CBB37EE4-8636-4915-9C3F-A94658E4F1D6}" srcOrd="0" destOrd="0" presId="urn:microsoft.com/office/officeart/2005/8/layout/process4"/>
    <dgm:cxn modelId="{2F0D551A-E877-47AD-AEF1-7BED80A2932E}" type="presOf" srcId="{9E75AEB3-F992-47BA-9722-0A4399FD1B72}" destId="{AE4F0B15-9752-46F3-8B4B-E4AD6A6116AA}" srcOrd="0" destOrd="0" presId="urn:microsoft.com/office/officeart/2005/8/layout/process4"/>
    <dgm:cxn modelId="{25CCC923-C83E-487A-B94B-9B397041471C}" srcId="{9E75AEB3-F992-47BA-9722-0A4399FD1B72}" destId="{919EC2C8-428B-4807-BE56-969285C99B90}" srcOrd="3" destOrd="0" parTransId="{F9C71661-8805-4C86-826C-2DEB060BE482}" sibTransId="{A5CAC3AF-6F6B-403E-ADAA-43D460B4C71A}"/>
    <dgm:cxn modelId="{6656E032-EFED-4EA3-B83B-98085329A377}" type="presOf" srcId="{8C64ABC6-935A-48F5-AF9F-C24521E583A0}" destId="{C0EFB24C-F17C-41DC-AB6F-CC7F9A3E3854}" srcOrd="0" destOrd="0" presId="urn:microsoft.com/office/officeart/2005/8/layout/process4"/>
    <dgm:cxn modelId="{C8FDB04E-6034-46A1-8C28-7A7FAF58D622}" type="presOf" srcId="{33D03A35-BE60-4A99-B867-2DA2CBFC0C70}" destId="{8D6D1CC1-9CD4-4727-ABA6-D9EE4E93D682}" srcOrd="0" destOrd="0" presId="urn:microsoft.com/office/officeart/2005/8/layout/process4"/>
    <dgm:cxn modelId="{53D4F284-BB2A-4546-9321-FCF7BE1C2E43}" type="presOf" srcId="{919EC2C8-428B-4807-BE56-969285C99B90}" destId="{9F2D8293-3AF3-4BC1-A967-125A431D01D7}" srcOrd="0" destOrd="0" presId="urn:microsoft.com/office/officeart/2005/8/layout/process4"/>
    <dgm:cxn modelId="{68475BD6-85D0-4E26-B7D5-69C3F14ACE4B}" srcId="{9E75AEB3-F992-47BA-9722-0A4399FD1B72}" destId="{CC2FC37C-373F-4800-981A-C0BDB8077913}" srcOrd="0" destOrd="0" parTransId="{0ED3FCB6-AE35-4656-AE37-105AB12A600E}" sibTransId="{484E820F-A016-463B-837F-597F0598EC86}"/>
    <dgm:cxn modelId="{A906B2DB-2865-4FF5-856D-CD090D80B8B5}" srcId="{9E75AEB3-F992-47BA-9722-0A4399FD1B72}" destId="{33D03A35-BE60-4A99-B867-2DA2CBFC0C70}" srcOrd="2" destOrd="0" parTransId="{F4035571-F19F-43B1-8775-68F0CA0EB671}" sibTransId="{05C8725E-A9D3-41ED-9883-3025FEF18C5A}"/>
    <dgm:cxn modelId="{50CE08E4-84CD-4209-AA8F-8C5300EEFA77}" type="presParOf" srcId="{AE4F0B15-9752-46F3-8B4B-E4AD6A6116AA}" destId="{66989385-2BA4-41BF-8A8A-147687D90C42}" srcOrd="0" destOrd="0" presId="urn:microsoft.com/office/officeart/2005/8/layout/process4"/>
    <dgm:cxn modelId="{6C2BC86C-D153-42A2-B3BA-5CAE53570E43}" type="presParOf" srcId="{66989385-2BA4-41BF-8A8A-147687D90C42}" destId="{9F2D8293-3AF3-4BC1-A967-125A431D01D7}" srcOrd="0" destOrd="0" presId="urn:microsoft.com/office/officeart/2005/8/layout/process4"/>
    <dgm:cxn modelId="{BB4A79AE-550A-4F92-8DC7-215BD76F8CF5}" type="presParOf" srcId="{AE4F0B15-9752-46F3-8B4B-E4AD6A6116AA}" destId="{AE3C9093-E207-432B-871F-A8534C57E6F2}" srcOrd="1" destOrd="0" presId="urn:microsoft.com/office/officeart/2005/8/layout/process4"/>
    <dgm:cxn modelId="{F198B0C2-E6D7-4BB1-83E2-5FCEFF60D8BD}" type="presParOf" srcId="{AE4F0B15-9752-46F3-8B4B-E4AD6A6116AA}" destId="{A438154C-7F14-4B44-B8B9-D680AAE882CB}" srcOrd="2" destOrd="0" presId="urn:microsoft.com/office/officeart/2005/8/layout/process4"/>
    <dgm:cxn modelId="{E897A629-958E-4130-BA5F-B2800A3B3CC1}" type="presParOf" srcId="{A438154C-7F14-4B44-B8B9-D680AAE882CB}" destId="{8D6D1CC1-9CD4-4727-ABA6-D9EE4E93D682}" srcOrd="0" destOrd="0" presId="urn:microsoft.com/office/officeart/2005/8/layout/process4"/>
    <dgm:cxn modelId="{82FD91D1-BD4D-457F-99C0-41AFE7283475}" type="presParOf" srcId="{AE4F0B15-9752-46F3-8B4B-E4AD6A6116AA}" destId="{79D305CD-EAB7-4C14-A405-1A810CDE0798}" srcOrd="3" destOrd="0" presId="urn:microsoft.com/office/officeart/2005/8/layout/process4"/>
    <dgm:cxn modelId="{AD01AB13-1BE7-4EB2-BC83-FB2B9C69C1E7}" type="presParOf" srcId="{AE4F0B15-9752-46F3-8B4B-E4AD6A6116AA}" destId="{1A24AC4D-E719-48C6-A563-B98BD17A933A}" srcOrd="4" destOrd="0" presId="urn:microsoft.com/office/officeart/2005/8/layout/process4"/>
    <dgm:cxn modelId="{332855C1-1063-4A6D-8F9D-805820508722}" type="presParOf" srcId="{1A24AC4D-E719-48C6-A563-B98BD17A933A}" destId="{C0EFB24C-F17C-41DC-AB6F-CC7F9A3E3854}" srcOrd="0" destOrd="0" presId="urn:microsoft.com/office/officeart/2005/8/layout/process4"/>
    <dgm:cxn modelId="{EEF7A3EC-7116-40ED-8B39-EEE62EC8862D}" type="presParOf" srcId="{AE4F0B15-9752-46F3-8B4B-E4AD6A6116AA}" destId="{9A60600E-15E2-4B70-911A-231B0DEA82CA}" srcOrd="5" destOrd="0" presId="urn:microsoft.com/office/officeart/2005/8/layout/process4"/>
    <dgm:cxn modelId="{8D94BFEF-CF82-4991-B8B5-749793DE1FE8}" type="presParOf" srcId="{AE4F0B15-9752-46F3-8B4B-E4AD6A6116AA}" destId="{106DFC56-78D8-4D38-9BED-DA1065F88859}" srcOrd="6" destOrd="0" presId="urn:microsoft.com/office/officeart/2005/8/layout/process4"/>
    <dgm:cxn modelId="{BB8C1FF3-54A7-4728-B025-FD53A7B6DDE1}" type="presParOf" srcId="{106DFC56-78D8-4D38-9BED-DA1065F88859}" destId="{CBB37EE4-8636-4915-9C3F-A94658E4F1D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CD2A9F-DCB8-4549-AB96-190E6D4BD2E3}">
      <dsp:nvSpPr>
        <dsp:cNvPr id="0" name=""/>
        <dsp:cNvSpPr/>
      </dsp:nvSpPr>
      <dsp:spPr>
        <a:xfrm rot="5400000">
          <a:off x="-219257" y="221911"/>
          <a:ext cx="1461717" cy="102320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Font typeface="Arial" panose="020B0604020202020204" pitchFamily="34" charset="0"/>
            <a:buNone/>
          </a:pPr>
          <a:r>
            <a:rPr lang="en-GB" sz="900" b="1" kern="1200" dirty="0"/>
            <a:t>What is Computer Science?</a:t>
          </a:r>
        </a:p>
      </dsp:txBody>
      <dsp:txXfrm rot="-5400000">
        <a:off x="2" y="514254"/>
        <a:ext cx="1023201" cy="438516"/>
      </dsp:txXfrm>
    </dsp:sp>
    <dsp:sp modelId="{DC09C502-1074-4502-A228-DB9A53D3E80C}">
      <dsp:nvSpPr>
        <dsp:cNvPr id="0" name=""/>
        <dsp:cNvSpPr/>
      </dsp:nvSpPr>
      <dsp:spPr>
        <a:xfrm rot="5400000">
          <a:off x="5828579" y="-4802723"/>
          <a:ext cx="950116" cy="1056087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GB" sz="1300" kern="1200" dirty="0">
              <a:solidFill>
                <a:srgbClr val="595959"/>
              </a:solidFill>
            </a:rPr>
            <a:t>Enter your answer here</a:t>
          </a:r>
        </a:p>
      </dsp:txBody>
      <dsp:txXfrm rot="-5400000">
        <a:off x="1023202" y="49035"/>
        <a:ext cx="10514490" cy="857354"/>
      </dsp:txXfrm>
    </dsp:sp>
    <dsp:sp modelId="{BC9CC326-8B5F-49EA-ACE3-F120D43C5CD6}">
      <dsp:nvSpPr>
        <dsp:cNvPr id="0" name=""/>
        <dsp:cNvSpPr/>
      </dsp:nvSpPr>
      <dsp:spPr>
        <a:xfrm rot="5400000">
          <a:off x="-219257" y="1539125"/>
          <a:ext cx="1461717" cy="102320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kern="1200" dirty="0"/>
            <a:t>What are the benefits and risks of Computer Science at a local level </a:t>
          </a:r>
        </a:p>
      </dsp:txBody>
      <dsp:txXfrm rot="-5400000">
        <a:off x="2" y="1831468"/>
        <a:ext cx="1023201" cy="438516"/>
      </dsp:txXfrm>
    </dsp:sp>
    <dsp:sp modelId="{1BA41900-A111-41F6-8056-155A0FCE8CD7}">
      <dsp:nvSpPr>
        <dsp:cNvPr id="0" name=""/>
        <dsp:cNvSpPr/>
      </dsp:nvSpPr>
      <dsp:spPr>
        <a:xfrm rot="5400000">
          <a:off x="5828329" y="-3485259"/>
          <a:ext cx="950615" cy="1056087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GB" sz="1300" kern="1200" dirty="0">
              <a:solidFill>
                <a:srgbClr val="595959"/>
              </a:solidFill>
            </a:rPr>
            <a:t>Enter your answer here</a:t>
          </a:r>
        </a:p>
        <a:p>
          <a:pPr marL="114300" lvl="1" indent="-114300" algn="l" defTabSz="577850">
            <a:lnSpc>
              <a:spcPct val="90000"/>
            </a:lnSpc>
            <a:spcBef>
              <a:spcPct val="0"/>
            </a:spcBef>
            <a:spcAft>
              <a:spcPct val="15000"/>
            </a:spcAft>
            <a:buChar char="•"/>
          </a:pPr>
          <a:r>
            <a:rPr lang="en-GB" sz="1300" kern="1200" dirty="0">
              <a:solidFill>
                <a:srgbClr val="595959"/>
              </a:solidFill>
            </a:rPr>
            <a:t>Try to make at least 4 valid points</a:t>
          </a:r>
        </a:p>
        <a:p>
          <a:pPr marL="114300" lvl="1" indent="-114300" algn="l" defTabSz="577850">
            <a:lnSpc>
              <a:spcPct val="90000"/>
            </a:lnSpc>
            <a:spcBef>
              <a:spcPct val="0"/>
            </a:spcBef>
            <a:spcAft>
              <a:spcPct val="15000"/>
            </a:spcAft>
            <a:buChar char="•"/>
          </a:pPr>
          <a:r>
            <a:rPr lang="en-GB" sz="1300" kern="1200" dirty="0">
              <a:solidFill>
                <a:srgbClr val="595959"/>
              </a:solidFill>
            </a:rPr>
            <a:t>At least 2 of your points should be about the potential risks of Computer Science</a:t>
          </a:r>
        </a:p>
        <a:p>
          <a:pPr marL="114300" lvl="1" indent="-114300" algn="l" defTabSz="577850">
            <a:lnSpc>
              <a:spcPct val="90000"/>
            </a:lnSpc>
            <a:spcBef>
              <a:spcPct val="0"/>
            </a:spcBef>
            <a:spcAft>
              <a:spcPct val="15000"/>
            </a:spcAft>
            <a:buChar char="•"/>
          </a:pPr>
          <a:r>
            <a:rPr lang="en-GB" sz="1300" kern="1200" dirty="0">
              <a:solidFill>
                <a:srgbClr val="595959"/>
              </a:solidFill>
            </a:rPr>
            <a:t>At least 2 of your points should be about the potential benefits of Computer Science</a:t>
          </a:r>
        </a:p>
      </dsp:txBody>
      <dsp:txXfrm rot="-5400000">
        <a:off x="1023202" y="1366273"/>
        <a:ext cx="10514466" cy="857805"/>
      </dsp:txXfrm>
    </dsp:sp>
    <dsp:sp modelId="{85645FA0-4EB6-4B91-B208-4848458187CE}">
      <dsp:nvSpPr>
        <dsp:cNvPr id="0" name=""/>
        <dsp:cNvSpPr/>
      </dsp:nvSpPr>
      <dsp:spPr>
        <a:xfrm rot="5400000">
          <a:off x="-219257" y="2856339"/>
          <a:ext cx="1461717" cy="102320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Font typeface="Arial" panose="020B0604020202020204" pitchFamily="34" charset="0"/>
            <a:buNone/>
          </a:pPr>
          <a:r>
            <a:rPr lang="en-GB" sz="900" b="1" kern="1200" dirty="0"/>
            <a:t>What are the benefits and risks of Computer Science at a national level </a:t>
          </a:r>
        </a:p>
      </dsp:txBody>
      <dsp:txXfrm rot="-5400000">
        <a:off x="2" y="3148682"/>
        <a:ext cx="1023201" cy="438516"/>
      </dsp:txXfrm>
    </dsp:sp>
    <dsp:sp modelId="{257C588F-9A78-4ACE-BCB7-030E5144CCEE}">
      <dsp:nvSpPr>
        <dsp:cNvPr id="0" name=""/>
        <dsp:cNvSpPr/>
      </dsp:nvSpPr>
      <dsp:spPr>
        <a:xfrm rot="5400000">
          <a:off x="5828579" y="-2168295"/>
          <a:ext cx="950116" cy="1056087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GB" sz="1300" kern="1200" dirty="0">
              <a:solidFill>
                <a:srgbClr val="595959"/>
              </a:solidFill>
            </a:rPr>
            <a:t>Enter your answer here</a:t>
          </a:r>
        </a:p>
        <a:p>
          <a:pPr marL="114300" lvl="1" indent="-114300" algn="l" defTabSz="577850">
            <a:lnSpc>
              <a:spcPct val="90000"/>
            </a:lnSpc>
            <a:spcBef>
              <a:spcPct val="0"/>
            </a:spcBef>
            <a:spcAft>
              <a:spcPct val="15000"/>
            </a:spcAft>
            <a:buChar char="•"/>
          </a:pPr>
          <a:r>
            <a:rPr lang="en-GB" sz="1300" kern="1200" dirty="0">
              <a:solidFill>
                <a:srgbClr val="595959"/>
              </a:solidFill>
            </a:rPr>
            <a:t>Try to make at least 4 valid points</a:t>
          </a:r>
        </a:p>
        <a:p>
          <a:pPr marL="114300" lvl="1" indent="-114300" algn="l" defTabSz="577850">
            <a:lnSpc>
              <a:spcPct val="90000"/>
            </a:lnSpc>
            <a:spcBef>
              <a:spcPct val="0"/>
            </a:spcBef>
            <a:spcAft>
              <a:spcPct val="15000"/>
            </a:spcAft>
            <a:buChar char="•"/>
          </a:pPr>
          <a:r>
            <a:rPr lang="en-GB" sz="1300" kern="1200" dirty="0">
              <a:solidFill>
                <a:srgbClr val="595959"/>
              </a:solidFill>
            </a:rPr>
            <a:t>At least 2 of your points should be about the potential risks of Computer Science</a:t>
          </a:r>
        </a:p>
        <a:p>
          <a:pPr marL="114300" lvl="1" indent="-114300" algn="l" defTabSz="577850">
            <a:lnSpc>
              <a:spcPct val="90000"/>
            </a:lnSpc>
            <a:spcBef>
              <a:spcPct val="0"/>
            </a:spcBef>
            <a:spcAft>
              <a:spcPct val="15000"/>
            </a:spcAft>
            <a:buChar char="•"/>
          </a:pPr>
          <a:r>
            <a:rPr lang="en-GB" sz="1300" kern="1200" dirty="0">
              <a:solidFill>
                <a:srgbClr val="595959"/>
              </a:solidFill>
            </a:rPr>
            <a:t>At least 2 of your points should be about the potential benefits of Computer Science</a:t>
          </a:r>
        </a:p>
      </dsp:txBody>
      <dsp:txXfrm rot="-5400000">
        <a:off x="1023202" y="2683463"/>
        <a:ext cx="10514490" cy="857354"/>
      </dsp:txXfrm>
    </dsp:sp>
    <dsp:sp modelId="{2F73ADA9-CA21-4ACC-8080-20EFD752F704}">
      <dsp:nvSpPr>
        <dsp:cNvPr id="0" name=""/>
        <dsp:cNvSpPr/>
      </dsp:nvSpPr>
      <dsp:spPr>
        <a:xfrm rot="5400000">
          <a:off x="-219257" y="4173553"/>
          <a:ext cx="1461717" cy="102320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Font typeface="Arial" panose="020B0604020202020204" pitchFamily="34" charset="0"/>
            <a:buNone/>
          </a:pPr>
          <a:r>
            <a:rPr lang="en-GB" sz="900" b="1" kern="1200" dirty="0"/>
            <a:t>What are the benefits and risks of Computer Science at a global level</a:t>
          </a:r>
        </a:p>
      </dsp:txBody>
      <dsp:txXfrm rot="-5400000">
        <a:off x="2" y="4465896"/>
        <a:ext cx="1023201" cy="438516"/>
      </dsp:txXfrm>
    </dsp:sp>
    <dsp:sp modelId="{3617B7A4-A2D7-4C51-8A09-CD019DB2E9AD}">
      <dsp:nvSpPr>
        <dsp:cNvPr id="0" name=""/>
        <dsp:cNvSpPr/>
      </dsp:nvSpPr>
      <dsp:spPr>
        <a:xfrm rot="5400000">
          <a:off x="5828579" y="-851081"/>
          <a:ext cx="950116" cy="1056087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GB" sz="1300" kern="1200" dirty="0">
              <a:solidFill>
                <a:srgbClr val="595959"/>
              </a:solidFill>
            </a:rPr>
            <a:t>Enter your answer here</a:t>
          </a:r>
        </a:p>
        <a:p>
          <a:pPr marL="114300" lvl="1" indent="-114300" algn="l" defTabSz="577850">
            <a:lnSpc>
              <a:spcPct val="90000"/>
            </a:lnSpc>
            <a:spcBef>
              <a:spcPct val="0"/>
            </a:spcBef>
            <a:spcAft>
              <a:spcPct val="15000"/>
            </a:spcAft>
            <a:buFont typeface="Arial" panose="020B0604020202020204" pitchFamily="34" charset="0"/>
            <a:buChar char="•"/>
          </a:pPr>
          <a:r>
            <a:rPr lang="en-GB" sz="1300" kern="1200" dirty="0">
              <a:solidFill>
                <a:srgbClr val="595959"/>
              </a:solidFill>
            </a:rPr>
            <a:t>Try to make at least 4 valid points</a:t>
          </a:r>
        </a:p>
        <a:p>
          <a:pPr marL="114300" lvl="1" indent="-114300" algn="l" defTabSz="577850">
            <a:lnSpc>
              <a:spcPct val="90000"/>
            </a:lnSpc>
            <a:spcBef>
              <a:spcPct val="0"/>
            </a:spcBef>
            <a:spcAft>
              <a:spcPct val="15000"/>
            </a:spcAft>
            <a:buFont typeface="Arial" panose="020B0604020202020204" pitchFamily="34" charset="0"/>
            <a:buChar char="•"/>
          </a:pPr>
          <a:r>
            <a:rPr lang="en-GB" sz="1300" kern="1200" dirty="0">
              <a:solidFill>
                <a:srgbClr val="595959"/>
              </a:solidFill>
            </a:rPr>
            <a:t>At least 2 of your points should be about the potential risks of Computer Science</a:t>
          </a:r>
        </a:p>
        <a:p>
          <a:pPr marL="114300" lvl="1" indent="-114300" algn="l" defTabSz="577850">
            <a:lnSpc>
              <a:spcPct val="90000"/>
            </a:lnSpc>
            <a:spcBef>
              <a:spcPct val="0"/>
            </a:spcBef>
            <a:spcAft>
              <a:spcPct val="15000"/>
            </a:spcAft>
            <a:buFont typeface="Arial" panose="020B0604020202020204" pitchFamily="34" charset="0"/>
            <a:buChar char="•"/>
          </a:pPr>
          <a:r>
            <a:rPr lang="en-GB" sz="1300" kern="1200" dirty="0">
              <a:solidFill>
                <a:srgbClr val="595959"/>
              </a:solidFill>
            </a:rPr>
            <a:t>At least 2 of your points should be about the potential benefits of Computer Science</a:t>
          </a:r>
        </a:p>
      </dsp:txBody>
      <dsp:txXfrm rot="-5400000">
        <a:off x="1023202" y="4000677"/>
        <a:ext cx="10514490" cy="8573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0347A-6BE5-434E-AE6A-3F37D6EA03FE}">
      <dsp:nvSpPr>
        <dsp:cNvPr id="0" name=""/>
        <dsp:cNvSpPr/>
      </dsp:nvSpPr>
      <dsp:spPr>
        <a:xfrm>
          <a:off x="0" y="4823817"/>
          <a:ext cx="115663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4B7C05-7858-4EFA-8EDB-200509177488}">
      <dsp:nvSpPr>
        <dsp:cNvPr id="0" name=""/>
        <dsp:cNvSpPr/>
      </dsp:nvSpPr>
      <dsp:spPr>
        <a:xfrm>
          <a:off x="0" y="3918656"/>
          <a:ext cx="115663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C1A423-43F8-4EE3-B9E0-6DCE963D5F49}">
      <dsp:nvSpPr>
        <dsp:cNvPr id="0" name=""/>
        <dsp:cNvSpPr/>
      </dsp:nvSpPr>
      <dsp:spPr>
        <a:xfrm>
          <a:off x="0" y="3013496"/>
          <a:ext cx="115663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6BF785-C42C-4C46-ACE4-33C7A7EADC28}">
      <dsp:nvSpPr>
        <dsp:cNvPr id="0" name=""/>
        <dsp:cNvSpPr/>
      </dsp:nvSpPr>
      <dsp:spPr>
        <a:xfrm>
          <a:off x="0" y="2108336"/>
          <a:ext cx="115663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5B5421-F07B-4CF0-952A-E9514E30A521}">
      <dsp:nvSpPr>
        <dsp:cNvPr id="0" name=""/>
        <dsp:cNvSpPr/>
      </dsp:nvSpPr>
      <dsp:spPr>
        <a:xfrm>
          <a:off x="0" y="1203176"/>
          <a:ext cx="115663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A20917-AAD9-4317-87D9-56B02DBA7BF3}">
      <dsp:nvSpPr>
        <dsp:cNvPr id="0" name=""/>
        <dsp:cNvSpPr/>
      </dsp:nvSpPr>
      <dsp:spPr>
        <a:xfrm>
          <a:off x="0" y="298016"/>
          <a:ext cx="115663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E701FA-27E5-4E24-99B6-16A37B534A93}">
      <dsp:nvSpPr>
        <dsp:cNvPr id="0" name=""/>
        <dsp:cNvSpPr/>
      </dsp:nvSpPr>
      <dsp:spPr>
        <a:xfrm>
          <a:off x="3007260" y="1271"/>
          <a:ext cx="8559127" cy="29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marL="0" lvl="0" indent="0" algn="l" defTabSz="666750">
            <a:lnSpc>
              <a:spcPct val="90000"/>
            </a:lnSpc>
            <a:spcBef>
              <a:spcPct val="0"/>
            </a:spcBef>
            <a:spcAft>
              <a:spcPct val="35000"/>
            </a:spcAft>
            <a:buNone/>
          </a:pPr>
          <a:r>
            <a:rPr lang="en-GB" sz="1500" kern="1200" dirty="0">
              <a:solidFill>
                <a:srgbClr val="595959"/>
              </a:solidFill>
            </a:rPr>
            <a:t>Discuss the </a:t>
          </a:r>
          <a:r>
            <a:rPr lang="en-GB" sz="1500" b="1" kern="1200" dirty="0">
              <a:solidFill>
                <a:srgbClr val="595959"/>
              </a:solidFill>
            </a:rPr>
            <a:t>benefits</a:t>
          </a:r>
          <a:r>
            <a:rPr lang="en-GB" sz="1500" kern="1200" dirty="0">
              <a:solidFill>
                <a:srgbClr val="595959"/>
              </a:solidFill>
            </a:rPr>
            <a:t>, </a:t>
          </a:r>
          <a:r>
            <a:rPr lang="en-GB" sz="1500" b="1" kern="1200" dirty="0">
              <a:solidFill>
                <a:srgbClr val="595959"/>
              </a:solidFill>
            </a:rPr>
            <a:t>limitations</a:t>
          </a:r>
          <a:r>
            <a:rPr lang="en-GB" sz="1500" kern="1200" dirty="0">
              <a:solidFill>
                <a:srgbClr val="595959"/>
              </a:solidFill>
            </a:rPr>
            <a:t> and </a:t>
          </a:r>
          <a:r>
            <a:rPr lang="en-GB" sz="1500" b="1" kern="1200" dirty="0">
              <a:solidFill>
                <a:srgbClr val="595959"/>
              </a:solidFill>
            </a:rPr>
            <a:t>risks</a:t>
          </a:r>
          <a:r>
            <a:rPr lang="en-GB" sz="1500" kern="1200" dirty="0">
              <a:solidFill>
                <a:srgbClr val="595959"/>
              </a:solidFill>
            </a:rPr>
            <a:t> of augmented reality in this context: </a:t>
          </a:r>
        </a:p>
      </dsp:txBody>
      <dsp:txXfrm>
        <a:off x="3007260" y="1271"/>
        <a:ext cx="8559127" cy="296744"/>
      </dsp:txXfrm>
    </dsp:sp>
    <dsp:sp modelId="{DAD54D21-7237-4F95-90E9-C1839ED4CA2F}">
      <dsp:nvSpPr>
        <dsp:cNvPr id="0" name=""/>
        <dsp:cNvSpPr/>
      </dsp:nvSpPr>
      <dsp:spPr>
        <a:xfrm>
          <a:off x="0" y="1271"/>
          <a:ext cx="3007260" cy="29674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GB" sz="1500" kern="1200" dirty="0"/>
            <a:t>Medicine &amp; health care</a:t>
          </a:r>
        </a:p>
      </dsp:txBody>
      <dsp:txXfrm>
        <a:off x="14488" y="15759"/>
        <a:ext cx="2978284" cy="282256"/>
      </dsp:txXfrm>
    </dsp:sp>
    <dsp:sp modelId="{11C91439-5A11-4611-96FE-02F90D6DF59F}">
      <dsp:nvSpPr>
        <dsp:cNvPr id="0" name=""/>
        <dsp:cNvSpPr/>
      </dsp:nvSpPr>
      <dsp:spPr>
        <a:xfrm>
          <a:off x="0" y="298016"/>
          <a:ext cx="1156638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Char char="•"/>
          </a:pPr>
          <a:r>
            <a:rPr lang="en-GB" sz="1200" kern="1200" dirty="0">
              <a:solidFill>
                <a:srgbClr val="595959"/>
              </a:solidFill>
            </a:rPr>
            <a:t>Enter your answer here</a:t>
          </a:r>
        </a:p>
      </dsp:txBody>
      <dsp:txXfrm>
        <a:off x="0" y="298016"/>
        <a:ext cx="11566388" cy="593578"/>
      </dsp:txXfrm>
    </dsp:sp>
    <dsp:sp modelId="{D3736D36-CE75-48C1-9A1E-29504EFC6D85}">
      <dsp:nvSpPr>
        <dsp:cNvPr id="0" name=""/>
        <dsp:cNvSpPr/>
      </dsp:nvSpPr>
      <dsp:spPr>
        <a:xfrm>
          <a:off x="3007260" y="906431"/>
          <a:ext cx="8559127" cy="29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marL="0" lvl="0" indent="0" algn="l" defTabSz="666750">
            <a:lnSpc>
              <a:spcPct val="90000"/>
            </a:lnSpc>
            <a:spcBef>
              <a:spcPct val="0"/>
            </a:spcBef>
            <a:spcAft>
              <a:spcPct val="35000"/>
            </a:spcAft>
            <a:buNone/>
          </a:pPr>
          <a:r>
            <a:rPr lang="en-GB" sz="1500" kern="1200" dirty="0">
              <a:solidFill>
                <a:srgbClr val="595959"/>
              </a:solidFill>
            </a:rPr>
            <a:t>Discuss the </a:t>
          </a:r>
          <a:r>
            <a:rPr lang="en-GB" sz="1500" b="1" kern="1200" dirty="0">
              <a:solidFill>
                <a:srgbClr val="595959"/>
              </a:solidFill>
            </a:rPr>
            <a:t>benefits</a:t>
          </a:r>
          <a:r>
            <a:rPr lang="en-GB" sz="1500" kern="1200" dirty="0">
              <a:solidFill>
                <a:srgbClr val="595959"/>
              </a:solidFill>
            </a:rPr>
            <a:t>, </a:t>
          </a:r>
          <a:r>
            <a:rPr lang="en-GB" sz="1500" b="1" kern="1200" dirty="0">
              <a:solidFill>
                <a:srgbClr val="595959"/>
              </a:solidFill>
            </a:rPr>
            <a:t>limitations</a:t>
          </a:r>
          <a:r>
            <a:rPr lang="en-GB" sz="1500" kern="1200" dirty="0">
              <a:solidFill>
                <a:srgbClr val="595959"/>
              </a:solidFill>
            </a:rPr>
            <a:t> and </a:t>
          </a:r>
          <a:r>
            <a:rPr lang="en-GB" sz="1500" b="1" kern="1200" dirty="0">
              <a:solidFill>
                <a:srgbClr val="595959"/>
              </a:solidFill>
            </a:rPr>
            <a:t>risks</a:t>
          </a:r>
          <a:r>
            <a:rPr lang="en-GB" sz="1500" kern="1200" dirty="0">
              <a:solidFill>
                <a:srgbClr val="595959"/>
              </a:solidFill>
            </a:rPr>
            <a:t> of augmented reality in this context: </a:t>
          </a:r>
        </a:p>
      </dsp:txBody>
      <dsp:txXfrm>
        <a:off x="3007260" y="906431"/>
        <a:ext cx="8559127" cy="296744"/>
      </dsp:txXfrm>
    </dsp:sp>
    <dsp:sp modelId="{BE9D450A-DDBC-4CC8-9CFF-799CF6300AFF}">
      <dsp:nvSpPr>
        <dsp:cNvPr id="0" name=""/>
        <dsp:cNvSpPr/>
      </dsp:nvSpPr>
      <dsp:spPr>
        <a:xfrm>
          <a:off x="0" y="906431"/>
          <a:ext cx="3007260" cy="29674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GB" sz="1500" kern="1200" dirty="0"/>
            <a:t>Gaming &amp; entertainment</a:t>
          </a:r>
        </a:p>
      </dsp:txBody>
      <dsp:txXfrm>
        <a:off x="14488" y="920919"/>
        <a:ext cx="2978284" cy="282256"/>
      </dsp:txXfrm>
    </dsp:sp>
    <dsp:sp modelId="{E9104B11-00A6-4847-8A66-A8EBD693B840}">
      <dsp:nvSpPr>
        <dsp:cNvPr id="0" name=""/>
        <dsp:cNvSpPr/>
      </dsp:nvSpPr>
      <dsp:spPr>
        <a:xfrm>
          <a:off x="0" y="1203176"/>
          <a:ext cx="1156638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Char char="•"/>
          </a:pPr>
          <a:r>
            <a:rPr lang="en-GB" sz="1200" kern="1200" dirty="0">
              <a:solidFill>
                <a:srgbClr val="595959"/>
              </a:solidFill>
            </a:rPr>
            <a:t>Enter your answer here</a:t>
          </a:r>
        </a:p>
      </dsp:txBody>
      <dsp:txXfrm>
        <a:off x="0" y="1203176"/>
        <a:ext cx="11566388" cy="593578"/>
      </dsp:txXfrm>
    </dsp:sp>
    <dsp:sp modelId="{DC8B444C-148F-4EAF-AD80-1F8CD9C242B0}">
      <dsp:nvSpPr>
        <dsp:cNvPr id="0" name=""/>
        <dsp:cNvSpPr/>
      </dsp:nvSpPr>
      <dsp:spPr>
        <a:xfrm>
          <a:off x="3007260" y="1811591"/>
          <a:ext cx="8559127" cy="29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marL="0" lvl="0" indent="0" algn="l" defTabSz="666750">
            <a:lnSpc>
              <a:spcPct val="90000"/>
            </a:lnSpc>
            <a:spcBef>
              <a:spcPct val="0"/>
            </a:spcBef>
            <a:spcAft>
              <a:spcPct val="35000"/>
            </a:spcAft>
            <a:buNone/>
          </a:pPr>
          <a:r>
            <a:rPr lang="en-GB" sz="1500" kern="1200" dirty="0">
              <a:solidFill>
                <a:srgbClr val="595959"/>
              </a:solidFill>
            </a:rPr>
            <a:t>Discuss the </a:t>
          </a:r>
          <a:r>
            <a:rPr lang="en-GB" sz="1500" b="1" kern="1200" dirty="0">
              <a:solidFill>
                <a:srgbClr val="595959"/>
              </a:solidFill>
            </a:rPr>
            <a:t>benefits</a:t>
          </a:r>
          <a:r>
            <a:rPr lang="en-GB" sz="1500" kern="1200" dirty="0">
              <a:solidFill>
                <a:srgbClr val="595959"/>
              </a:solidFill>
            </a:rPr>
            <a:t>, </a:t>
          </a:r>
          <a:r>
            <a:rPr lang="en-GB" sz="1500" b="1" kern="1200" dirty="0">
              <a:solidFill>
                <a:srgbClr val="595959"/>
              </a:solidFill>
            </a:rPr>
            <a:t>limitations</a:t>
          </a:r>
          <a:r>
            <a:rPr lang="en-GB" sz="1500" kern="1200" dirty="0">
              <a:solidFill>
                <a:srgbClr val="595959"/>
              </a:solidFill>
            </a:rPr>
            <a:t> and </a:t>
          </a:r>
          <a:r>
            <a:rPr lang="en-GB" sz="1500" b="1" kern="1200" dirty="0">
              <a:solidFill>
                <a:srgbClr val="595959"/>
              </a:solidFill>
            </a:rPr>
            <a:t>risks</a:t>
          </a:r>
          <a:r>
            <a:rPr lang="en-GB" sz="1500" kern="1200" dirty="0">
              <a:solidFill>
                <a:srgbClr val="595959"/>
              </a:solidFill>
            </a:rPr>
            <a:t> of augmented reality in this context: </a:t>
          </a:r>
        </a:p>
      </dsp:txBody>
      <dsp:txXfrm>
        <a:off x="3007260" y="1811591"/>
        <a:ext cx="8559127" cy="296744"/>
      </dsp:txXfrm>
    </dsp:sp>
    <dsp:sp modelId="{069FB9F5-D672-400A-BB26-6FA4F2F52C41}">
      <dsp:nvSpPr>
        <dsp:cNvPr id="0" name=""/>
        <dsp:cNvSpPr/>
      </dsp:nvSpPr>
      <dsp:spPr>
        <a:xfrm>
          <a:off x="0" y="1811591"/>
          <a:ext cx="3007260" cy="29674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GB" sz="1500" kern="1200" dirty="0"/>
            <a:t>Schools &amp; learning</a:t>
          </a:r>
        </a:p>
      </dsp:txBody>
      <dsp:txXfrm>
        <a:off x="14488" y="1826079"/>
        <a:ext cx="2978284" cy="282256"/>
      </dsp:txXfrm>
    </dsp:sp>
    <dsp:sp modelId="{8D7A4BD3-10EB-44F2-9E0F-8BCE833DE1C5}">
      <dsp:nvSpPr>
        <dsp:cNvPr id="0" name=""/>
        <dsp:cNvSpPr/>
      </dsp:nvSpPr>
      <dsp:spPr>
        <a:xfrm>
          <a:off x="0" y="2108336"/>
          <a:ext cx="1156638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Char char="•"/>
          </a:pPr>
          <a:r>
            <a:rPr lang="en-GB" sz="1200" kern="1200" dirty="0">
              <a:solidFill>
                <a:srgbClr val="595959"/>
              </a:solidFill>
            </a:rPr>
            <a:t>Enter your answer here</a:t>
          </a:r>
        </a:p>
      </dsp:txBody>
      <dsp:txXfrm>
        <a:off x="0" y="2108336"/>
        <a:ext cx="11566388" cy="593578"/>
      </dsp:txXfrm>
    </dsp:sp>
    <dsp:sp modelId="{3DA94605-057C-46B3-A6D3-0B3EB94F17C6}">
      <dsp:nvSpPr>
        <dsp:cNvPr id="0" name=""/>
        <dsp:cNvSpPr/>
      </dsp:nvSpPr>
      <dsp:spPr>
        <a:xfrm>
          <a:off x="3007260" y="2716752"/>
          <a:ext cx="8559127" cy="29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GB" sz="1500" kern="1200" dirty="0">
              <a:solidFill>
                <a:srgbClr val="595959"/>
              </a:solidFill>
            </a:rPr>
            <a:t>Discuss the </a:t>
          </a:r>
          <a:r>
            <a:rPr lang="en-GB" sz="1500" b="1" kern="1200" dirty="0">
              <a:solidFill>
                <a:srgbClr val="595959"/>
              </a:solidFill>
            </a:rPr>
            <a:t>benefits</a:t>
          </a:r>
          <a:r>
            <a:rPr lang="en-GB" sz="1500" kern="1200" dirty="0">
              <a:solidFill>
                <a:srgbClr val="595959"/>
              </a:solidFill>
            </a:rPr>
            <a:t>, </a:t>
          </a:r>
          <a:r>
            <a:rPr lang="en-GB" sz="1500" b="1" kern="1200" dirty="0">
              <a:solidFill>
                <a:srgbClr val="595959"/>
              </a:solidFill>
            </a:rPr>
            <a:t>limitations</a:t>
          </a:r>
          <a:r>
            <a:rPr lang="en-GB" sz="1500" kern="1200" dirty="0">
              <a:solidFill>
                <a:srgbClr val="595959"/>
              </a:solidFill>
            </a:rPr>
            <a:t> and </a:t>
          </a:r>
          <a:r>
            <a:rPr lang="en-GB" sz="1500" b="1" kern="1200" dirty="0">
              <a:solidFill>
                <a:srgbClr val="595959"/>
              </a:solidFill>
            </a:rPr>
            <a:t>risks</a:t>
          </a:r>
          <a:r>
            <a:rPr lang="en-GB" sz="1500" kern="1200" dirty="0">
              <a:solidFill>
                <a:srgbClr val="595959"/>
              </a:solidFill>
            </a:rPr>
            <a:t> of augmented reality in this context: </a:t>
          </a:r>
        </a:p>
      </dsp:txBody>
      <dsp:txXfrm>
        <a:off x="3007260" y="2716752"/>
        <a:ext cx="8559127" cy="296744"/>
      </dsp:txXfrm>
    </dsp:sp>
    <dsp:sp modelId="{5DB78712-E7A1-40AB-9850-93C5101AB796}">
      <dsp:nvSpPr>
        <dsp:cNvPr id="0" name=""/>
        <dsp:cNvSpPr/>
      </dsp:nvSpPr>
      <dsp:spPr>
        <a:xfrm>
          <a:off x="0" y="2716752"/>
          <a:ext cx="3007260" cy="29674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GB" sz="1500" kern="1200" dirty="0"/>
            <a:t>Travel &amp; tourism</a:t>
          </a:r>
        </a:p>
      </dsp:txBody>
      <dsp:txXfrm>
        <a:off x="14488" y="2731240"/>
        <a:ext cx="2978284" cy="282256"/>
      </dsp:txXfrm>
    </dsp:sp>
    <dsp:sp modelId="{E6D6AED3-7A04-4700-B127-8F37E6B62816}">
      <dsp:nvSpPr>
        <dsp:cNvPr id="0" name=""/>
        <dsp:cNvSpPr/>
      </dsp:nvSpPr>
      <dsp:spPr>
        <a:xfrm>
          <a:off x="0" y="3013496"/>
          <a:ext cx="1156638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solidFill>
                <a:srgbClr val="595959"/>
              </a:solidFill>
            </a:rPr>
            <a:t>Enter your answer here</a:t>
          </a:r>
        </a:p>
      </dsp:txBody>
      <dsp:txXfrm>
        <a:off x="0" y="3013496"/>
        <a:ext cx="11566388" cy="593578"/>
      </dsp:txXfrm>
    </dsp:sp>
    <dsp:sp modelId="{D3C2DF78-F303-41AF-99D0-DF66806E26F7}">
      <dsp:nvSpPr>
        <dsp:cNvPr id="0" name=""/>
        <dsp:cNvSpPr/>
      </dsp:nvSpPr>
      <dsp:spPr>
        <a:xfrm>
          <a:off x="3007260" y="3621912"/>
          <a:ext cx="8559127" cy="29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GB" sz="1500" kern="1200" dirty="0">
              <a:solidFill>
                <a:srgbClr val="595959"/>
              </a:solidFill>
            </a:rPr>
            <a:t>Discuss the </a:t>
          </a:r>
          <a:r>
            <a:rPr lang="en-GB" sz="1500" b="1" kern="1200" dirty="0">
              <a:solidFill>
                <a:srgbClr val="595959"/>
              </a:solidFill>
            </a:rPr>
            <a:t>benefits</a:t>
          </a:r>
          <a:r>
            <a:rPr lang="en-GB" sz="1500" kern="1200" dirty="0">
              <a:solidFill>
                <a:srgbClr val="595959"/>
              </a:solidFill>
            </a:rPr>
            <a:t>, </a:t>
          </a:r>
          <a:r>
            <a:rPr lang="en-GB" sz="1500" b="1" kern="1200" dirty="0">
              <a:solidFill>
                <a:srgbClr val="595959"/>
              </a:solidFill>
            </a:rPr>
            <a:t>limitations</a:t>
          </a:r>
          <a:r>
            <a:rPr lang="en-GB" sz="1500" kern="1200" dirty="0">
              <a:solidFill>
                <a:srgbClr val="595959"/>
              </a:solidFill>
            </a:rPr>
            <a:t> and </a:t>
          </a:r>
          <a:r>
            <a:rPr lang="en-GB" sz="1500" b="1" kern="1200" dirty="0">
              <a:solidFill>
                <a:srgbClr val="595959"/>
              </a:solidFill>
            </a:rPr>
            <a:t>risks</a:t>
          </a:r>
          <a:r>
            <a:rPr lang="en-GB" sz="1500" kern="1200" dirty="0">
              <a:solidFill>
                <a:srgbClr val="595959"/>
              </a:solidFill>
            </a:rPr>
            <a:t> of augmented reality in this context: </a:t>
          </a:r>
        </a:p>
      </dsp:txBody>
      <dsp:txXfrm>
        <a:off x="3007260" y="3621912"/>
        <a:ext cx="8559127" cy="296744"/>
      </dsp:txXfrm>
    </dsp:sp>
    <dsp:sp modelId="{4C4361E2-CF17-41F6-9461-57CF53AF3714}">
      <dsp:nvSpPr>
        <dsp:cNvPr id="0" name=""/>
        <dsp:cNvSpPr/>
      </dsp:nvSpPr>
      <dsp:spPr>
        <a:xfrm>
          <a:off x="0" y="3621912"/>
          <a:ext cx="3007260" cy="29674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GB" sz="1500" kern="1200" dirty="0"/>
            <a:t>Social media</a:t>
          </a:r>
        </a:p>
      </dsp:txBody>
      <dsp:txXfrm>
        <a:off x="14488" y="3636400"/>
        <a:ext cx="2978284" cy="282256"/>
      </dsp:txXfrm>
    </dsp:sp>
    <dsp:sp modelId="{B777BD8A-BB8A-4426-8984-A8812BE68162}">
      <dsp:nvSpPr>
        <dsp:cNvPr id="0" name=""/>
        <dsp:cNvSpPr/>
      </dsp:nvSpPr>
      <dsp:spPr>
        <a:xfrm>
          <a:off x="0" y="3918656"/>
          <a:ext cx="1156638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solidFill>
                <a:srgbClr val="595959"/>
              </a:solidFill>
            </a:rPr>
            <a:t>Enter your answer here</a:t>
          </a:r>
        </a:p>
      </dsp:txBody>
      <dsp:txXfrm>
        <a:off x="0" y="3918656"/>
        <a:ext cx="11566388" cy="593578"/>
      </dsp:txXfrm>
    </dsp:sp>
    <dsp:sp modelId="{D7AA04C3-426A-4F26-AA38-A6D542F079E3}">
      <dsp:nvSpPr>
        <dsp:cNvPr id="0" name=""/>
        <dsp:cNvSpPr/>
      </dsp:nvSpPr>
      <dsp:spPr>
        <a:xfrm>
          <a:off x="3007260" y="4527072"/>
          <a:ext cx="8559127" cy="29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GB" sz="1500" kern="1200" dirty="0">
              <a:solidFill>
                <a:srgbClr val="595959"/>
              </a:solidFill>
            </a:rPr>
            <a:t>Discuss the </a:t>
          </a:r>
          <a:r>
            <a:rPr lang="en-GB" sz="1500" b="1" kern="1200" dirty="0">
              <a:solidFill>
                <a:srgbClr val="595959"/>
              </a:solidFill>
            </a:rPr>
            <a:t>benefits</a:t>
          </a:r>
          <a:r>
            <a:rPr lang="en-GB" sz="1500" kern="1200" dirty="0">
              <a:solidFill>
                <a:srgbClr val="595959"/>
              </a:solidFill>
            </a:rPr>
            <a:t>, </a:t>
          </a:r>
          <a:r>
            <a:rPr lang="en-GB" sz="1500" b="1" kern="1200" dirty="0">
              <a:solidFill>
                <a:srgbClr val="595959"/>
              </a:solidFill>
            </a:rPr>
            <a:t>limitations</a:t>
          </a:r>
          <a:r>
            <a:rPr lang="en-GB" sz="1500" kern="1200" dirty="0">
              <a:solidFill>
                <a:srgbClr val="595959"/>
              </a:solidFill>
            </a:rPr>
            <a:t> and </a:t>
          </a:r>
          <a:r>
            <a:rPr lang="en-GB" sz="1500" b="1" kern="1200" dirty="0">
              <a:solidFill>
                <a:srgbClr val="595959"/>
              </a:solidFill>
            </a:rPr>
            <a:t>risks</a:t>
          </a:r>
          <a:r>
            <a:rPr lang="en-GB" sz="1500" kern="1200" dirty="0">
              <a:solidFill>
                <a:srgbClr val="595959"/>
              </a:solidFill>
            </a:rPr>
            <a:t> of augmented reality in this context: </a:t>
          </a:r>
        </a:p>
      </dsp:txBody>
      <dsp:txXfrm>
        <a:off x="3007260" y="4527072"/>
        <a:ext cx="8559127" cy="296744"/>
      </dsp:txXfrm>
    </dsp:sp>
    <dsp:sp modelId="{E8A29A54-138C-4357-9D92-7812DF7152BD}">
      <dsp:nvSpPr>
        <dsp:cNvPr id="0" name=""/>
        <dsp:cNvSpPr/>
      </dsp:nvSpPr>
      <dsp:spPr>
        <a:xfrm>
          <a:off x="0" y="4527072"/>
          <a:ext cx="3007260" cy="29674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GB" sz="1500" kern="1200" dirty="0"/>
            <a:t>Transport &amp; navigation</a:t>
          </a:r>
        </a:p>
      </dsp:txBody>
      <dsp:txXfrm>
        <a:off x="14488" y="4541560"/>
        <a:ext cx="2978284" cy="282256"/>
      </dsp:txXfrm>
    </dsp:sp>
    <dsp:sp modelId="{65F1BC2B-6914-4E88-B715-1F4272E9A9AE}">
      <dsp:nvSpPr>
        <dsp:cNvPr id="0" name=""/>
        <dsp:cNvSpPr/>
      </dsp:nvSpPr>
      <dsp:spPr>
        <a:xfrm>
          <a:off x="0" y="4823817"/>
          <a:ext cx="1156638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solidFill>
                <a:srgbClr val="595959"/>
              </a:solidFill>
            </a:rPr>
            <a:t>Enter your answer here</a:t>
          </a:r>
        </a:p>
      </dsp:txBody>
      <dsp:txXfrm>
        <a:off x="0" y="4823817"/>
        <a:ext cx="11566388" cy="5935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94FD57-7675-483E-9209-D30DF28A278D}">
      <dsp:nvSpPr>
        <dsp:cNvPr id="0" name=""/>
        <dsp:cNvSpPr/>
      </dsp:nvSpPr>
      <dsp:spPr>
        <a:xfrm rot="16200000">
          <a:off x="-1872994" y="2920895"/>
          <a:ext cx="4421266" cy="542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78183" bIns="0" numCol="1" spcCol="1270" anchor="t" anchorCtr="0">
          <a:noAutofit/>
        </a:bodyPr>
        <a:lstStyle/>
        <a:p>
          <a:pPr marL="0" lvl="0" indent="0" algn="r" defTabSz="1066800">
            <a:lnSpc>
              <a:spcPct val="90000"/>
            </a:lnSpc>
            <a:spcBef>
              <a:spcPct val="0"/>
            </a:spcBef>
            <a:spcAft>
              <a:spcPct val="35000"/>
            </a:spcAft>
            <a:buNone/>
          </a:pPr>
          <a:r>
            <a:rPr lang="en-GB" sz="2400" kern="1200" dirty="0">
              <a:solidFill>
                <a:srgbClr val="595959"/>
              </a:solidFill>
            </a:rPr>
            <a:t>Random Access Memory (RAM)</a:t>
          </a:r>
        </a:p>
      </dsp:txBody>
      <dsp:txXfrm>
        <a:off x="-1872994" y="2920895"/>
        <a:ext cx="4421266" cy="542191"/>
      </dsp:txXfrm>
    </dsp:sp>
    <dsp:sp modelId="{D1AF36FB-D8D4-4AC1-962C-897202B5EEE7}">
      <dsp:nvSpPr>
        <dsp:cNvPr id="0" name=""/>
        <dsp:cNvSpPr/>
      </dsp:nvSpPr>
      <dsp:spPr>
        <a:xfrm>
          <a:off x="608734" y="981358"/>
          <a:ext cx="2700690" cy="44212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478183" rIns="156464" bIns="156464" numCol="1" spcCol="1270" anchor="t" anchorCtr="0">
          <a:noAutofit/>
        </a:bodyPr>
        <a:lstStyle/>
        <a:p>
          <a:pPr marL="171450" lvl="1" indent="-171450" algn="l" defTabSz="755650">
            <a:lnSpc>
              <a:spcPct val="90000"/>
            </a:lnSpc>
            <a:spcBef>
              <a:spcPct val="0"/>
            </a:spcBef>
            <a:spcAft>
              <a:spcPct val="15000"/>
            </a:spcAft>
            <a:buChar char="•"/>
          </a:pPr>
          <a:r>
            <a:rPr lang="en-GB" sz="1700" kern="1200" dirty="0"/>
            <a:t>A form of primary storage used to store instructions and data which need to be used by the CPU while a computer is in operation.</a:t>
          </a:r>
        </a:p>
        <a:p>
          <a:pPr marL="171450" lvl="1" indent="-171450" algn="l" defTabSz="755650">
            <a:lnSpc>
              <a:spcPct val="90000"/>
            </a:lnSpc>
            <a:spcBef>
              <a:spcPct val="0"/>
            </a:spcBef>
            <a:spcAft>
              <a:spcPct val="15000"/>
            </a:spcAft>
            <a:buChar char="•"/>
          </a:pPr>
          <a:r>
            <a:rPr lang="en-GB" sz="1700" kern="1200" dirty="0"/>
            <a:t>Volatile</a:t>
          </a:r>
        </a:p>
        <a:p>
          <a:pPr marL="171450" lvl="1" indent="-171450" algn="l" defTabSz="755650">
            <a:lnSpc>
              <a:spcPct val="90000"/>
            </a:lnSpc>
            <a:spcBef>
              <a:spcPct val="0"/>
            </a:spcBef>
            <a:spcAft>
              <a:spcPct val="15000"/>
            </a:spcAft>
            <a:buChar char="•"/>
          </a:pPr>
          <a:r>
            <a:rPr lang="en-GB" sz="1700" kern="1200" dirty="0"/>
            <a:t>Readable and writable</a:t>
          </a:r>
        </a:p>
        <a:p>
          <a:pPr marL="171450" lvl="1" indent="-171450" algn="l" defTabSz="755650">
            <a:lnSpc>
              <a:spcPct val="90000"/>
            </a:lnSpc>
            <a:spcBef>
              <a:spcPct val="0"/>
            </a:spcBef>
            <a:spcAft>
              <a:spcPct val="15000"/>
            </a:spcAft>
            <a:buChar char="•"/>
          </a:pPr>
          <a:r>
            <a:rPr lang="en-GB" sz="1700" kern="1200" dirty="0"/>
            <a:t>Typically holds the part of the operating system currently in use, applications being used, the data those applications are using.</a:t>
          </a:r>
        </a:p>
      </dsp:txBody>
      <dsp:txXfrm>
        <a:off x="608734" y="981358"/>
        <a:ext cx="2700690" cy="4421266"/>
      </dsp:txXfrm>
    </dsp:sp>
    <dsp:sp modelId="{CAAA2CD0-12F6-42EF-8622-42D1AB980DAA}">
      <dsp:nvSpPr>
        <dsp:cNvPr id="0" name=""/>
        <dsp:cNvSpPr/>
      </dsp:nvSpPr>
      <dsp:spPr>
        <a:xfrm>
          <a:off x="66542" y="265665"/>
          <a:ext cx="1084383" cy="10843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A29985A3-5C42-489E-B317-FF00AB6C00B4}">
      <dsp:nvSpPr>
        <dsp:cNvPr id="0" name=""/>
        <dsp:cNvSpPr/>
      </dsp:nvSpPr>
      <dsp:spPr>
        <a:xfrm rot="16200000">
          <a:off x="2074297" y="2920895"/>
          <a:ext cx="4421266" cy="542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78183" bIns="0" numCol="1" spcCol="1270" anchor="t" anchorCtr="0">
          <a:noAutofit/>
        </a:bodyPr>
        <a:lstStyle/>
        <a:p>
          <a:pPr marL="0" lvl="0" indent="0" algn="r" defTabSz="1066800">
            <a:lnSpc>
              <a:spcPct val="90000"/>
            </a:lnSpc>
            <a:spcBef>
              <a:spcPct val="0"/>
            </a:spcBef>
            <a:spcAft>
              <a:spcPct val="35000"/>
            </a:spcAft>
            <a:buNone/>
          </a:pPr>
          <a:r>
            <a:rPr lang="en-GB" sz="2400" kern="1200" dirty="0">
              <a:solidFill>
                <a:srgbClr val="595959"/>
              </a:solidFill>
            </a:rPr>
            <a:t>Read Only Memory (ROM)</a:t>
          </a:r>
        </a:p>
      </dsp:txBody>
      <dsp:txXfrm>
        <a:off x="2074297" y="2920895"/>
        <a:ext cx="4421266" cy="542191"/>
      </dsp:txXfrm>
    </dsp:sp>
    <dsp:sp modelId="{A49986A9-84C3-4D45-A933-0712F70E9EDE}">
      <dsp:nvSpPr>
        <dsp:cNvPr id="0" name=""/>
        <dsp:cNvSpPr/>
      </dsp:nvSpPr>
      <dsp:spPr>
        <a:xfrm>
          <a:off x="4556026" y="981358"/>
          <a:ext cx="2700690" cy="44212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478183" rIns="156464" bIns="156464" numCol="1" spcCol="1270" anchor="t" anchorCtr="0">
          <a:noAutofit/>
        </a:bodyPr>
        <a:lstStyle/>
        <a:p>
          <a:pPr marL="171450" lvl="1" indent="-171450" algn="l" defTabSz="755650">
            <a:lnSpc>
              <a:spcPct val="90000"/>
            </a:lnSpc>
            <a:spcBef>
              <a:spcPct val="0"/>
            </a:spcBef>
            <a:spcAft>
              <a:spcPct val="15000"/>
            </a:spcAft>
            <a:buChar char="•"/>
          </a:pPr>
          <a:r>
            <a:rPr lang="en-GB" sz="1700" kern="1200" dirty="0"/>
            <a:t>A form of primary storage which contains essential instructions on who to start up a computer, often written at manufacturing time.</a:t>
          </a:r>
        </a:p>
        <a:p>
          <a:pPr marL="171450" lvl="1" indent="-171450" algn="l" defTabSz="755650">
            <a:lnSpc>
              <a:spcPct val="90000"/>
            </a:lnSpc>
            <a:spcBef>
              <a:spcPct val="0"/>
            </a:spcBef>
            <a:spcAft>
              <a:spcPct val="15000"/>
            </a:spcAft>
            <a:buChar char="•"/>
          </a:pPr>
          <a:r>
            <a:rPr lang="en-GB" sz="1700" kern="1200" dirty="0"/>
            <a:t>Non-volatile</a:t>
          </a:r>
        </a:p>
        <a:p>
          <a:pPr marL="171450" lvl="1" indent="-171450" algn="l" defTabSz="755650">
            <a:lnSpc>
              <a:spcPct val="90000"/>
            </a:lnSpc>
            <a:spcBef>
              <a:spcPct val="0"/>
            </a:spcBef>
            <a:spcAft>
              <a:spcPct val="15000"/>
            </a:spcAft>
            <a:buChar char="•"/>
          </a:pPr>
          <a:r>
            <a:rPr lang="en-GB" sz="1700" kern="1200" dirty="0"/>
            <a:t>Read only</a:t>
          </a:r>
        </a:p>
        <a:p>
          <a:pPr marL="171450" lvl="1" indent="-171450" algn="l" defTabSz="755650">
            <a:lnSpc>
              <a:spcPct val="90000"/>
            </a:lnSpc>
            <a:spcBef>
              <a:spcPct val="0"/>
            </a:spcBef>
            <a:spcAft>
              <a:spcPct val="15000"/>
            </a:spcAft>
            <a:buChar char="•"/>
          </a:pPr>
          <a:r>
            <a:rPr lang="en-GB" sz="1700" kern="1200" dirty="0"/>
            <a:t>Initial instructions your computing first needs when booting up, known as the Bootstrap.</a:t>
          </a:r>
        </a:p>
      </dsp:txBody>
      <dsp:txXfrm>
        <a:off x="4556026" y="981358"/>
        <a:ext cx="2700690" cy="4421266"/>
      </dsp:txXfrm>
    </dsp:sp>
    <dsp:sp modelId="{91B82FA8-BC80-4BCF-99E0-ED51ADF110D6}">
      <dsp:nvSpPr>
        <dsp:cNvPr id="0" name=""/>
        <dsp:cNvSpPr/>
      </dsp:nvSpPr>
      <dsp:spPr>
        <a:xfrm>
          <a:off x="4013835" y="265665"/>
          <a:ext cx="1084383" cy="1084383"/>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52000" r="-52000"/>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6A79AFB2-75BB-4658-88B3-1D29EC4F762B}">
      <dsp:nvSpPr>
        <dsp:cNvPr id="0" name=""/>
        <dsp:cNvSpPr/>
      </dsp:nvSpPr>
      <dsp:spPr>
        <a:xfrm rot="16200000">
          <a:off x="6021590" y="2920895"/>
          <a:ext cx="4421266" cy="542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78183" bIns="0" numCol="1" spcCol="1270" anchor="t" anchorCtr="0">
          <a:noAutofit/>
        </a:bodyPr>
        <a:lstStyle/>
        <a:p>
          <a:pPr marL="0" lvl="0" indent="0" algn="r" defTabSz="1066800">
            <a:lnSpc>
              <a:spcPct val="90000"/>
            </a:lnSpc>
            <a:spcBef>
              <a:spcPct val="0"/>
            </a:spcBef>
            <a:spcAft>
              <a:spcPct val="35000"/>
            </a:spcAft>
            <a:buNone/>
          </a:pPr>
          <a:r>
            <a:rPr lang="en-GB" sz="2400" kern="1200" dirty="0">
              <a:solidFill>
                <a:srgbClr val="595959"/>
              </a:solidFill>
            </a:rPr>
            <a:t>Virtual Memory</a:t>
          </a:r>
        </a:p>
      </dsp:txBody>
      <dsp:txXfrm>
        <a:off x="6021590" y="2920895"/>
        <a:ext cx="4421266" cy="542191"/>
      </dsp:txXfrm>
    </dsp:sp>
    <dsp:sp modelId="{168E6FC3-69EF-4DD2-8704-2E8F36A4671A}">
      <dsp:nvSpPr>
        <dsp:cNvPr id="0" name=""/>
        <dsp:cNvSpPr/>
      </dsp:nvSpPr>
      <dsp:spPr>
        <a:xfrm>
          <a:off x="8503319" y="981358"/>
          <a:ext cx="2700690" cy="44212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478183" rIns="156464" bIns="156464" numCol="1" spcCol="1270" anchor="t" anchorCtr="0">
          <a:noAutofit/>
        </a:bodyPr>
        <a:lstStyle/>
        <a:p>
          <a:pPr marL="171450" lvl="1" indent="-171450" algn="l" defTabSz="755650">
            <a:lnSpc>
              <a:spcPct val="90000"/>
            </a:lnSpc>
            <a:spcBef>
              <a:spcPct val="0"/>
            </a:spcBef>
            <a:spcAft>
              <a:spcPct val="15000"/>
            </a:spcAft>
            <a:buChar char="•"/>
          </a:pPr>
          <a:r>
            <a:rPr lang="en-GB" sz="1700" kern="1200" dirty="0"/>
            <a:t>Using part of the hard disk or other secondary storage device as if it where main memory (RAM).</a:t>
          </a:r>
        </a:p>
        <a:p>
          <a:pPr marL="171450" lvl="1" indent="-171450" algn="l" defTabSz="755650">
            <a:lnSpc>
              <a:spcPct val="90000"/>
            </a:lnSpc>
            <a:spcBef>
              <a:spcPct val="0"/>
            </a:spcBef>
            <a:spcAft>
              <a:spcPct val="15000"/>
            </a:spcAft>
            <a:buChar char="•"/>
          </a:pPr>
          <a:r>
            <a:rPr lang="en-GB" sz="1700" kern="1200" dirty="0"/>
            <a:t>This allows for more applications to be open and running than physical main memory could normally hold.</a:t>
          </a:r>
        </a:p>
      </dsp:txBody>
      <dsp:txXfrm>
        <a:off x="8503319" y="981358"/>
        <a:ext cx="2700690" cy="4421266"/>
      </dsp:txXfrm>
    </dsp:sp>
    <dsp:sp modelId="{E6C54EDE-B877-4209-A4AB-1A816018FE5A}">
      <dsp:nvSpPr>
        <dsp:cNvPr id="0" name=""/>
        <dsp:cNvSpPr/>
      </dsp:nvSpPr>
      <dsp:spPr>
        <a:xfrm>
          <a:off x="7961127" y="265665"/>
          <a:ext cx="1084383" cy="1084383"/>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7000" r="-17000"/>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031AC-9136-4208-B530-50230797E9F8}">
      <dsp:nvSpPr>
        <dsp:cNvPr id="0" name=""/>
        <dsp:cNvSpPr/>
      </dsp:nvSpPr>
      <dsp:spPr>
        <a:xfrm>
          <a:off x="5210" y="63"/>
          <a:ext cx="11168325"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dirty="0">
              <a:solidFill>
                <a:srgbClr val="595959"/>
              </a:solidFill>
            </a:rPr>
            <a:t>The purpose and roles of an Operating System</a:t>
          </a:r>
        </a:p>
      </dsp:txBody>
      <dsp:txXfrm>
        <a:off x="59827" y="54680"/>
        <a:ext cx="11059091" cy="1755542"/>
      </dsp:txXfrm>
    </dsp:sp>
    <dsp:sp modelId="{39A30C68-077D-41E7-8B9C-AFB9FD63FC8D}">
      <dsp:nvSpPr>
        <dsp:cNvPr id="0" name=""/>
        <dsp:cNvSpPr/>
      </dsp:nvSpPr>
      <dsp:spPr>
        <a:xfrm>
          <a:off x="5210"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595959"/>
              </a:solidFill>
            </a:rPr>
            <a:t>Managing hardware</a:t>
          </a:r>
        </a:p>
      </dsp:txBody>
      <dsp:txXfrm>
        <a:off x="43299" y="2193314"/>
        <a:ext cx="1224279" cy="1788598"/>
      </dsp:txXfrm>
    </dsp:sp>
    <dsp:sp modelId="{2D4B595D-5258-4C46-A7A9-7FFE5D4411C7}">
      <dsp:nvSpPr>
        <dsp:cNvPr id="0" name=""/>
        <dsp:cNvSpPr/>
      </dsp:nvSpPr>
      <dsp:spPr>
        <a:xfrm>
          <a:off x="1414905"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595959"/>
              </a:solidFill>
            </a:rPr>
            <a:t>Managing installed programs and those being run</a:t>
          </a:r>
        </a:p>
      </dsp:txBody>
      <dsp:txXfrm>
        <a:off x="1452994" y="2193314"/>
        <a:ext cx="1224279" cy="1788598"/>
      </dsp:txXfrm>
    </dsp:sp>
    <dsp:sp modelId="{18B3125F-F082-4B9D-9731-E9B98C76B0DF}">
      <dsp:nvSpPr>
        <dsp:cNvPr id="0" name=""/>
        <dsp:cNvSpPr/>
      </dsp:nvSpPr>
      <dsp:spPr>
        <a:xfrm>
          <a:off x="2824601"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595959"/>
              </a:solidFill>
            </a:rPr>
            <a:t>Managing systems security</a:t>
          </a:r>
        </a:p>
      </dsp:txBody>
      <dsp:txXfrm>
        <a:off x="2862690" y="2193314"/>
        <a:ext cx="1224279" cy="1788598"/>
      </dsp:txXfrm>
    </dsp:sp>
    <dsp:sp modelId="{3C677A25-C0F6-4170-9617-328FD5E3F045}">
      <dsp:nvSpPr>
        <dsp:cNvPr id="0" name=""/>
        <dsp:cNvSpPr/>
      </dsp:nvSpPr>
      <dsp:spPr>
        <a:xfrm>
          <a:off x="4234296"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595959"/>
              </a:solidFill>
            </a:rPr>
            <a:t>Providing an interface between the user and the computer</a:t>
          </a:r>
        </a:p>
      </dsp:txBody>
      <dsp:txXfrm>
        <a:off x="4272385" y="2193314"/>
        <a:ext cx="1224279" cy="1788598"/>
      </dsp:txXfrm>
    </dsp:sp>
    <dsp:sp modelId="{1E42D9C9-8705-4FBA-A20B-601E00689B0D}">
      <dsp:nvSpPr>
        <dsp:cNvPr id="0" name=""/>
        <dsp:cNvSpPr/>
      </dsp:nvSpPr>
      <dsp:spPr>
        <a:xfrm>
          <a:off x="5643992"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595959"/>
              </a:solidFill>
            </a:rPr>
            <a:t>Managing the processor</a:t>
          </a:r>
        </a:p>
      </dsp:txBody>
      <dsp:txXfrm>
        <a:off x="5682081" y="2193314"/>
        <a:ext cx="1224279" cy="1788598"/>
      </dsp:txXfrm>
    </dsp:sp>
    <dsp:sp modelId="{4A23C035-2D54-49F9-869D-403BD566D40D}">
      <dsp:nvSpPr>
        <dsp:cNvPr id="0" name=""/>
        <dsp:cNvSpPr/>
      </dsp:nvSpPr>
      <dsp:spPr>
        <a:xfrm>
          <a:off x="7053687"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595959"/>
              </a:solidFill>
            </a:rPr>
            <a:t>Managing memory</a:t>
          </a:r>
        </a:p>
      </dsp:txBody>
      <dsp:txXfrm>
        <a:off x="7091776" y="2193314"/>
        <a:ext cx="1224279" cy="1788598"/>
      </dsp:txXfrm>
    </dsp:sp>
    <dsp:sp modelId="{B011CDFD-C1A7-4EB8-8C34-3581429023F3}">
      <dsp:nvSpPr>
        <dsp:cNvPr id="0" name=""/>
        <dsp:cNvSpPr/>
      </dsp:nvSpPr>
      <dsp:spPr>
        <a:xfrm>
          <a:off x="8463383"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595959"/>
              </a:solidFill>
            </a:rPr>
            <a:t>Handling input / output from external peripherals</a:t>
          </a:r>
        </a:p>
      </dsp:txBody>
      <dsp:txXfrm>
        <a:off x="8501472" y="2193314"/>
        <a:ext cx="1224279" cy="1788598"/>
      </dsp:txXfrm>
    </dsp:sp>
    <dsp:sp modelId="{22598330-71AF-400E-BC2A-123D9D6ECB22}">
      <dsp:nvSpPr>
        <dsp:cNvPr id="0" name=""/>
        <dsp:cNvSpPr/>
      </dsp:nvSpPr>
      <dsp:spPr>
        <a:xfrm>
          <a:off x="9873078"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rgbClr val="595959"/>
              </a:solidFill>
            </a:rPr>
            <a:t>Managing networking</a:t>
          </a:r>
        </a:p>
      </dsp:txBody>
      <dsp:txXfrm>
        <a:off x="9911167" y="2193314"/>
        <a:ext cx="1224279" cy="17885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2D8293-3AF3-4BC1-A967-125A431D01D7}">
      <dsp:nvSpPr>
        <dsp:cNvPr id="0" name=""/>
        <dsp:cNvSpPr/>
      </dsp:nvSpPr>
      <dsp:spPr>
        <a:xfrm>
          <a:off x="0" y="3674707"/>
          <a:ext cx="5415175" cy="803936"/>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rgbClr val="595959"/>
              </a:solidFill>
            </a:rPr>
            <a:t>Hardware</a:t>
          </a:r>
        </a:p>
      </dsp:txBody>
      <dsp:txXfrm>
        <a:off x="0" y="3674707"/>
        <a:ext cx="5415175" cy="803936"/>
      </dsp:txXfrm>
    </dsp:sp>
    <dsp:sp modelId="{8D6D1CC1-9CD4-4727-ABA6-D9EE4E93D682}">
      <dsp:nvSpPr>
        <dsp:cNvPr id="0" name=""/>
        <dsp:cNvSpPr/>
      </dsp:nvSpPr>
      <dsp:spPr>
        <a:xfrm rot="10800000">
          <a:off x="0" y="2450312"/>
          <a:ext cx="5415175" cy="1236453"/>
        </a:xfrm>
        <a:prstGeom prst="upArrowCallou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rgbClr val="595959"/>
              </a:solidFill>
            </a:rPr>
            <a:t>Operating System</a:t>
          </a:r>
        </a:p>
      </dsp:txBody>
      <dsp:txXfrm rot="10800000">
        <a:off x="0" y="2450312"/>
        <a:ext cx="5415175" cy="803410"/>
      </dsp:txXfrm>
    </dsp:sp>
    <dsp:sp modelId="{C0EFB24C-F17C-41DC-AB6F-CC7F9A3E3854}">
      <dsp:nvSpPr>
        <dsp:cNvPr id="0" name=""/>
        <dsp:cNvSpPr/>
      </dsp:nvSpPr>
      <dsp:spPr>
        <a:xfrm rot="10800000">
          <a:off x="0" y="1225917"/>
          <a:ext cx="5415175" cy="1236453"/>
        </a:xfrm>
        <a:prstGeom prst="upArrowCallou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rgbClr val="595959"/>
              </a:solidFill>
            </a:rPr>
            <a:t>Applications</a:t>
          </a:r>
        </a:p>
      </dsp:txBody>
      <dsp:txXfrm rot="10800000">
        <a:off x="0" y="1225917"/>
        <a:ext cx="5415175" cy="803410"/>
      </dsp:txXfrm>
    </dsp:sp>
    <dsp:sp modelId="{CBB37EE4-8636-4915-9C3F-A94658E4F1D6}">
      <dsp:nvSpPr>
        <dsp:cNvPr id="0" name=""/>
        <dsp:cNvSpPr/>
      </dsp:nvSpPr>
      <dsp:spPr>
        <a:xfrm rot="10800000">
          <a:off x="0" y="1523"/>
          <a:ext cx="5415175" cy="1236453"/>
        </a:xfrm>
        <a:prstGeom prst="upArrowCallou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rgbClr val="595959"/>
              </a:solidFill>
            </a:rPr>
            <a:t>User</a:t>
          </a:r>
        </a:p>
      </dsp:txBody>
      <dsp:txXfrm rot="10800000">
        <a:off x="0" y="1523"/>
        <a:ext cx="5415175" cy="80341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9C833-02FE-42D4-815E-FFFAF85B7232}" type="datetimeFigureOut">
              <a:rPr lang="en-GB" smtClean="0"/>
              <a:t>10/04/2020</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A2B48A-47C7-4ED7-B4A2-854D1C4DB8DA}" type="slidenum">
              <a:rPr lang="en-GB" smtClean="0"/>
              <a:t>‹#›</a:t>
            </a:fld>
            <a:endParaRPr lang="en-GB" dirty="0"/>
          </a:p>
        </p:txBody>
      </p:sp>
    </p:spTree>
    <p:extLst>
      <p:ext uri="{BB962C8B-B14F-4D97-AF65-F5344CB8AC3E}">
        <p14:creationId xmlns:p14="http://schemas.microsoft.com/office/powerpoint/2010/main" val="1738269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This is an open-ended task, as such no model answers have been provided.</a:t>
            </a:r>
          </a:p>
        </p:txBody>
      </p:sp>
      <p:sp>
        <p:nvSpPr>
          <p:cNvPr id="4" name="Slide Number Placeholder 3"/>
          <p:cNvSpPr>
            <a:spLocks noGrp="1"/>
          </p:cNvSpPr>
          <p:nvPr>
            <p:ph type="sldNum" sz="quarter" idx="5"/>
          </p:nvPr>
        </p:nvSpPr>
        <p:spPr/>
        <p:txBody>
          <a:bodyPr/>
          <a:lstStyle/>
          <a:p>
            <a:fld id="{40A2B48A-47C7-4ED7-B4A2-854D1C4DB8DA}" type="slidenum">
              <a:rPr lang="en-GB" smtClean="0"/>
              <a:t>2</a:t>
            </a:fld>
            <a:endParaRPr lang="en-GB" dirty="0"/>
          </a:p>
        </p:txBody>
      </p:sp>
    </p:spTree>
    <p:extLst>
      <p:ext uri="{BB962C8B-B14F-4D97-AF65-F5344CB8AC3E}">
        <p14:creationId xmlns:p14="http://schemas.microsoft.com/office/powerpoint/2010/main" val="1618154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This is an open-ended task, as such no model answers have been provided.</a:t>
            </a:r>
          </a:p>
        </p:txBody>
      </p:sp>
      <p:sp>
        <p:nvSpPr>
          <p:cNvPr id="4" name="Slide Number Placeholder 3"/>
          <p:cNvSpPr>
            <a:spLocks noGrp="1"/>
          </p:cNvSpPr>
          <p:nvPr>
            <p:ph type="sldNum" sz="quarter" idx="5"/>
          </p:nvPr>
        </p:nvSpPr>
        <p:spPr/>
        <p:txBody>
          <a:bodyPr/>
          <a:lstStyle/>
          <a:p>
            <a:fld id="{40A2B48A-47C7-4ED7-B4A2-854D1C4DB8DA}" type="slidenum">
              <a:rPr lang="en-GB" smtClean="0"/>
              <a:t>11</a:t>
            </a:fld>
            <a:endParaRPr lang="en-GB" dirty="0"/>
          </a:p>
        </p:txBody>
      </p:sp>
    </p:spTree>
    <p:extLst>
      <p:ext uri="{BB962C8B-B14F-4D97-AF65-F5344CB8AC3E}">
        <p14:creationId xmlns:p14="http://schemas.microsoft.com/office/powerpoint/2010/main" val="2388084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This is an open-ended task, as such no model answers have been provided.</a:t>
            </a:r>
          </a:p>
        </p:txBody>
      </p:sp>
      <p:sp>
        <p:nvSpPr>
          <p:cNvPr id="4" name="Slide Number Placeholder 3"/>
          <p:cNvSpPr>
            <a:spLocks noGrp="1"/>
          </p:cNvSpPr>
          <p:nvPr>
            <p:ph type="sldNum" sz="quarter" idx="5"/>
          </p:nvPr>
        </p:nvSpPr>
        <p:spPr/>
        <p:txBody>
          <a:bodyPr/>
          <a:lstStyle/>
          <a:p>
            <a:fld id="{40A2B48A-47C7-4ED7-B4A2-854D1C4DB8DA}" type="slidenum">
              <a:rPr lang="en-GB" smtClean="0"/>
              <a:t>12</a:t>
            </a:fld>
            <a:endParaRPr lang="en-GB" dirty="0"/>
          </a:p>
        </p:txBody>
      </p:sp>
    </p:spTree>
    <p:extLst>
      <p:ext uri="{BB962C8B-B14F-4D97-AF65-F5344CB8AC3E}">
        <p14:creationId xmlns:p14="http://schemas.microsoft.com/office/powerpoint/2010/main" val="719890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This is an open-ended task, as such no model answers have been provided.</a:t>
            </a:r>
          </a:p>
        </p:txBody>
      </p:sp>
      <p:sp>
        <p:nvSpPr>
          <p:cNvPr id="4" name="Slide Number Placeholder 3"/>
          <p:cNvSpPr>
            <a:spLocks noGrp="1"/>
          </p:cNvSpPr>
          <p:nvPr>
            <p:ph type="sldNum" sz="quarter" idx="5"/>
          </p:nvPr>
        </p:nvSpPr>
        <p:spPr/>
        <p:txBody>
          <a:bodyPr/>
          <a:lstStyle/>
          <a:p>
            <a:fld id="{40A2B48A-47C7-4ED7-B4A2-854D1C4DB8DA}" type="slidenum">
              <a:rPr lang="en-GB" smtClean="0"/>
              <a:t>13</a:t>
            </a:fld>
            <a:endParaRPr lang="en-GB" dirty="0"/>
          </a:p>
        </p:txBody>
      </p:sp>
    </p:spTree>
    <p:extLst>
      <p:ext uri="{BB962C8B-B14F-4D97-AF65-F5344CB8AC3E}">
        <p14:creationId xmlns:p14="http://schemas.microsoft.com/office/powerpoint/2010/main" val="1243805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14</a:t>
            </a:fld>
            <a:endParaRPr lang="en-GB" dirty="0"/>
          </a:p>
        </p:txBody>
      </p:sp>
    </p:spTree>
    <p:extLst>
      <p:ext uri="{BB962C8B-B14F-4D97-AF65-F5344CB8AC3E}">
        <p14:creationId xmlns:p14="http://schemas.microsoft.com/office/powerpoint/2010/main" val="102405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solidFill>
                  <a:schemeClr val="bg1"/>
                </a:solidFill>
              </a:rPr>
              <a:t>Suggested model answer.</a:t>
            </a:r>
          </a:p>
          <a:p>
            <a:pPr algn="l"/>
            <a:r>
              <a:rPr lang="en-GB" dirty="0">
                <a:solidFill>
                  <a:schemeClr val="bg1"/>
                </a:solidFill>
              </a:rPr>
              <a:t>There are of course many acceptable variations a student could produce.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15</a:t>
            </a:fld>
            <a:endParaRPr lang="en-GB" dirty="0"/>
          </a:p>
        </p:txBody>
      </p:sp>
    </p:spTree>
    <p:extLst>
      <p:ext uri="{BB962C8B-B14F-4D97-AF65-F5344CB8AC3E}">
        <p14:creationId xmlns:p14="http://schemas.microsoft.com/office/powerpoint/2010/main" val="666065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16</a:t>
            </a:fld>
            <a:endParaRPr lang="en-GB" dirty="0"/>
          </a:p>
        </p:txBody>
      </p:sp>
    </p:spTree>
    <p:extLst>
      <p:ext uri="{BB962C8B-B14F-4D97-AF65-F5344CB8AC3E}">
        <p14:creationId xmlns:p14="http://schemas.microsoft.com/office/powerpoint/2010/main" val="1136998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solidFill>
                  <a:schemeClr val="bg1"/>
                </a:solidFill>
              </a:rPr>
              <a:t>Suggested model answer.</a:t>
            </a:r>
          </a:p>
          <a:p>
            <a:pPr algn="l"/>
            <a:r>
              <a:rPr lang="en-GB" dirty="0">
                <a:solidFill>
                  <a:schemeClr val="bg1"/>
                </a:solidFill>
              </a:rPr>
              <a:t>Accept other sensible variations.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17</a:t>
            </a:fld>
            <a:endParaRPr lang="en-GB" dirty="0"/>
          </a:p>
        </p:txBody>
      </p:sp>
    </p:spTree>
    <p:extLst>
      <p:ext uri="{BB962C8B-B14F-4D97-AF65-F5344CB8AC3E}">
        <p14:creationId xmlns:p14="http://schemas.microsoft.com/office/powerpoint/2010/main" val="3369816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18</a:t>
            </a:fld>
            <a:endParaRPr lang="en-GB" dirty="0"/>
          </a:p>
        </p:txBody>
      </p:sp>
    </p:spTree>
    <p:extLst>
      <p:ext uri="{BB962C8B-B14F-4D97-AF65-F5344CB8AC3E}">
        <p14:creationId xmlns:p14="http://schemas.microsoft.com/office/powerpoint/2010/main" val="1931623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solidFill>
                  <a:schemeClr val="bg1"/>
                </a:solidFill>
              </a:rPr>
              <a:t>Suggested model answer.</a:t>
            </a:r>
          </a:p>
          <a:p>
            <a:pPr algn="l"/>
            <a:r>
              <a:rPr lang="en-GB" dirty="0">
                <a:solidFill>
                  <a:schemeClr val="bg1"/>
                </a:solidFill>
              </a:rPr>
              <a:t>Accept other sensible variations.</a:t>
            </a:r>
          </a:p>
        </p:txBody>
      </p:sp>
      <p:sp>
        <p:nvSpPr>
          <p:cNvPr id="4" name="Slide Number Placeholder 3"/>
          <p:cNvSpPr>
            <a:spLocks noGrp="1"/>
          </p:cNvSpPr>
          <p:nvPr>
            <p:ph type="sldNum" sz="quarter" idx="5"/>
          </p:nvPr>
        </p:nvSpPr>
        <p:spPr/>
        <p:txBody>
          <a:bodyPr/>
          <a:lstStyle/>
          <a:p>
            <a:fld id="{40A2B48A-47C7-4ED7-B4A2-854D1C4DB8DA}" type="slidenum">
              <a:rPr lang="en-GB" smtClean="0"/>
              <a:t>19</a:t>
            </a:fld>
            <a:endParaRPr lang="en-GB" dirty="0"/>
          </a:p>
        </p:txBody>
      </p:sp>
    </p:spTree>
    <p:extLst>
      <p:ext uri="{BB962C8B-B14F-4D97-AF65-F5344CB8AC3E}">
        <p14:creationId xmlns:p14="http://schemas.microsoft.com/office/powerpoint/2010/main" val="241845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20</a:t>
            </a:fld>
            <a:endParaRPr lang="en-GB" dirty="0"/>
          </a:p>
        </p:txBody>
      </p:sp>
    </p:spTree>
    <p:extLst>
      <p:ext uri="{BB962C8B-B14F-4D97-AF65-F5344CB8AC3E}">
        <p14:creationId xmlns:p14="http://schemas.microsoft.com/office/powerpoint/2010/main" val="1517646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This is an open-ended task, as such no model answers have been provided.</a:t>
            </a:r>
          </a:p>
        </p:txBody>
      </p:sp>
      <p:sp>
        <p:nvSpPr>
          <p:cNvPr id="4" name="Slide Number Placeholder 3"/>
          <p:cNvSpPr>
            <a:spLocks noGrp="1"/>
          </p:cNvSpPr>
          <p:nvPr>
            <p:ph type="sldNum" sz="quarter" idx="5"/>
          </p:nvPr>
        </p:nvSpPr>
        <p:spPr/>
        <p:txBody>
          <a:bodyPr/>
          <a:lstStyle/>
          <a:p>
            <a:fld id="{40A2B48A-47C7-4ED7-B4A2-854D1C4DB8DA}" type="slidenum">
              <a:rPr lang="en-GB" smtClean="0"/>
              <a:t>3</a:t>
            </a:fld>
            <a:endParaRPr lang="en-GB" dirty="0"/>
          </a:p>
        </p:txBody>
      </p:sp>
    </p:spTree>
    <p:extLst>
      <p:ext uri="{BB962C8B-B14F-4D97-AF65-F5344CB8AC3E}">
        <p14:creationId xmlns:p14="http://schemas.microsoft.com/office/powerpoint/2010/main" val="1435338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solidFill>
                  <a:schemeClr val="bg1"/>
                </a:solidFill>
              </a:rPr>
              <a:t>Suggested model answer.</a:t>
            </a:r>
          </a:p>
          <a:p>
            <a:pPr algn="l"/>
            <a:r>
              <a:rPr lang="en-GB" dirty="0">
                <a:solidFill>
                  <a:schemeClr val="bg1"/>
                </a:solidFill>
              </a:rPr>
              <a:t>Accept other sensible variations.</a:t>
            </a:r>
          </a:p>
        </p:txBody>
      </p:sp>
      <p:sp>
        <p:nvSpPr>
          <p:cNvPr id="4" name="Slide Number Placeholder 3"/>
          <p:cNvSpPr>
            <a:spLocks noGrp="1"/>
          </p:cNvSpPr>
          <p:nvPr>
            <p:ph type="sldNum" sz="quarter" idx="5"/>
          </p:nvPr>
        </p:nvSpPr>
        <p:spPr/>
        <p:txBody>
          <a:bodyPr/>
          <a:lstStyle/>
          <a:p>
            <a:fld id="{40A2B48A-47C7-4ED7-B4A2-854D1C4DB8DA}" type="slidenum">
              <a:rPr lang="en-GB" smtClean="0"/>
              <a:t>21</a:t>
            </a:fld>
            <a:endParaRPr lang="en-GB" dirty="0"/>
          </a:p>
        </p:txBody>
      </p:sp>
    </p:spTree>
    <p:extLst>
      <p:ext uri="{BB962C8B-B14F-4D97-AF65-F5344CB8AC3E}">
        <p14:creationId xmlns:p14="http://schemas.microsoft.com/office/powerpoint/2010/main" val="827760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22</a:t>
            </a:fld>
            <a:endParaRPr lang="en-GB" dirty="0"/>
          </a:p>
        </p:txBody>
      </p:sp>
    </p:spTree>
    <p:extLst>
      <p:ext uri="{BB962C8B-B14F-4D97-AF65-F5344CB8AC3E}">
        <p14:creationId xmlns:p14="http://schemas.microsoft.com/office/powerpoint/2010/main" val="6540727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solidFill>
                  <a:schemeClr val="bg1"/>
                </a:solidFill>
              </a:rPr>
              <a:t>Suggested model answer.</a:t>
            </a:r>
          </a:p>
          <a:p>
            <a:pPr algn="l"/>
            <a:r>
              <a:rPr lang="en-GB" dirty="0">
                <a:solidFill>
                  <a:schemeClr val="bg1"/>
                </a:solidFill>
              </a:rPr>
              <a:t>Accept other sensible variations.</a:t>
            </a:r>
          </a:p>
        </p:txBody>
      </p:sp>
      <p:sp>
        <p:nvSpPr>
          <p:cNvPr id="4" name="Slide Number Placeholder 3"/>
          <p:cNvSpPr>
            <a:spLocks noGrp="1"/>
          </p:cNvSpPr>
          <p:nvPr>
            <p:ph type="sldNum" sz="quarter" idx="5"/>
          </p:nvPr>
        </p:nvSpPr>
        <p:spPr/>
        <p:txBody>
          <a:bodyPr/>
          <a:lstStyle/>
          <a:p>
            <a:fld id="{40A2B48A-47C7-4ED7-B4A2-854D1C4DB8DA}" type="slidenum">
              <a:rPr lang="en-GB" smtClean="0"/>
              <a:t>23</a:t>
            </a:fld>
            <a:endParaRPr lang="en-GB" dirty="0"/>
          </a:p>
        </p:txBody>
      </p:sp>
    </p:spTree>
    <p:extLst>
      <p:ext uri="{BB962C8B-B14F-4D97-AF65-F5344CB8AC3E}">
        <p14:creationId xmlns:p14="http://schemas.microsoft.com/office/powerpoint/2010/main" val="38624173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solidFill>
                  <a:schemeClr val="bg1"/>
                </a:solidFill>
              </a:rPr>
              <a:t>Suggested model answer.</a:t>
            </a:r>
          </a:p>
          <a:p>
            <a:pPr algn="l"/>
            <a:r>
              <a:rPr lang="en-GB" dirty="0">
                <a:solidFill>
                  <a:schemeClr val="bg1"/>
                </a:solidFill>
              </a:rPr>
              <a:t>Accept other sensible variations.</a:t>
            </a:r>
          </a:p>
        </p:txBody>
      </p:sp>
      <p:sp>
        <p:nvSpPr>
          <p:cNvPr id="4" name="Slide Number Placeholder 3"/>
          <p:cNvSpPr>
            <a:spLocks noGrp="1"/>
          </p:cNvSpPr>
          <p:nvPr>
            <p:ph type="sldNum" sz="quarter" idx="5"/>
          </p:nvPr>
        </p:nvSpPr>
        <p:spPr/>
        <p:txBody>
          <a:bodyPr/>
          <a:lstStyle/>
          <a:p>
            <a:fld id="{40A2B48A-47C7-4ED7-B4A2-854D1C4DB8DA}" type="slidenum">
              <a:rPr lang="en-GB" smtClean="0"/>
              <a:t>24</a:t>
            </a:fld>
            <a:endParaRPr lang="en-GB" dirty="0"/>
          </a:p>
        </p:txBody>
      </p:sp>
    </p:spTree>
    <p:extLst>
      <p:ext uri="{BB962C8B-B14F-4D97-AF65-F5344CB8AC3E}">
        <p14:creationId xmlns:p14="http://schemas.microsoft.com/office/powerpoint/2010/main" val="2660891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solidFill>
                  <a:schemeClr val="bg1"/>
                </a:solidFill>
              </a:rPr>
              <a:t>Suggested model answer.</a:t>
            </a:r>
          </a:p>
          <a:p>
            <a:pPr algn="l"/>
            <a:r>
              <a:rPr lang="en-GB" dirty="0">
                <a:solidFill>
                  <a:schemeClr val="bg1"/>
                </a:solidFill>
              </a:rPr>
              <a:t>Accept other sensible variations.</a:t>
            </a:r>
          </a:p>
        </p:txBody>
      </p:sp>
      <p:sp>
        <p:nvSpPr>
          <p:cNvPr id="4" name="Slide Number Placeholder 3"/>
          <p:cNvSpPr>
            <a:spLocks noGrp="1"/>
          </p:cNvSpPr>
          <p:nvPr>
            <p:ph type="sldNum" sz="quarter" idx="5"/>
          </p:nvPr>
        </p:nvSpPr>
        <p:spPr/>
        <p:txBody>
          <a:bodyPr/>
          <a:lstStyle/>
          <a:p>
            <a:fld id="{40A2B48A-47C7-4ED7-B4A2-854D1C4DB8DA}" type="slidenum">
              <a:rPr lang="en-GB" smtClean="0"/>
              <a:t>25</a:t>
            </a:fld>
            <a:endParaRPr lang="en-GB" dirty="0"/>
          </a:p>
        </p:txBody>
      </p:sp>
    </p:spTree>
    <p:extLst>
      <p:ext uri="{BB962C8B-B14F-4D97-AF65-F5344CB8AC3E}">
        <p14:creationId xmlns:p14="http://schemas.microsoft.com/office/powerpoint/2010/main" val="10998942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solidFill>
                  <a:schemeClr val="bg1"/>
                </a:solidFill>
              </a:rPr>
              <a:t>Suggested model answer.</a:t>
            </a:r>
          </a:p>
          <a:p>
            <a:pPr algn="l"/>
            <a:r>
              <a:rPr lang="en-GB" dirty="0">
                <a:solidFill>
                  <a:schemeClr val="bg1"/>
                </a:solidFill>
              </a:rPr>
              <a:t>Accept other sensible variations.</a:t>
            </a:r>
          </a:p>
        </p:txBody>
      </p:sp>
      <p:sp>
        <p:nvSpPr>
          <p:cNvPr id="4" name="Slide Number Placeholder 3"/>
          <p:cNvSpPr>
            <a:spLocks noGrp="1"/>
          </p:cNvSpPr>
          <p:nvPr>
            <p:ph type="sldNum" sz="quarter" idx="5"/>
          </p:nvPr>
        </p:nvSpPr>
        <p:spPr/>
        <p:txBody>
          <a:bodyPr/>
          <a:lstStyle/>
          <a:p>
            <a:fld id="{40A2B48A-47C7-4ED7-B4A2-854D1C4DB8DA}" type="slidenum">
              <a:rPr lang="en-GB" smtClean="0"/>
              <a:t>26</a:t>
            </a:fld>
            <a:endParaRPr lang="en-GB" dirty="0"/>
          </a:p>
        </p:txBody>
      </p:sp>
    </p:spTree>
    <p:extLst>
      <p:ext uri="{BB962C8B-B14F-4D97-AF65-F5344CB8AC3E}">
        <p14:creationId xmlns:p14="http://schemas.microsoft.com/office/powerpoint/2010/main" val="55954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solidFill>
                  <a:schemeClr val="bg1"/>
                </a:solidFill>
              </a:rPr>
              <a:t>Model answer.</a:t>
            </a:r>
          </a:p>
        </p:txBody>
      </p:sp>
      <p:sp>
        <p:nvSpPr>
          <p:cNvPr id="4" name="Slide Number Placeholder 3"/>
          <p:cNvSpPr>
            <a:spLocks noGrp="1"/>
          </p:cNvSpPr>
          <p:nvPr>
            <p:ph type="sldNum" sz="quarter" idx="5"/>
          </p:nvPr>
        </p:nvSpPr>
        <p:spPr/>
        <p:txBody>
          <a:bodyPr/>
          <a:lstStyle/>
          <a:p>
            <a:fld id="{40A2B48A-47C7-4ED7-B4A2-854D1C4DB8DA}" type="slidenum">
              <a:rPr lang="en-GB" smtClean="0"/>
              <a:t>27</a:t>
            </a:fld>
            <a:endParaRPr lang="en-GB" dirty="0"/>
          </a:p>
        </p:txBody>
      </p:sp>
    </p:spTree>
    <p:extLst>
      <p:ext uri="{BB962C8B-B14F-4D97-AF65-F5344CB8AC3E}">
        <p14:creationId xmlns:p14="http://schemas.microsoft.com/office/powerpoint/2010/main" val="3631234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solidFill>
                  <a:schemeClr val="bg1"/>
                </a:solidFill>
              </a:rPr>
              <a:t>Model answer.</a:t>
            </a:r>
          </a:p>
        </p:txBody>
      </p:sp>
      <p:sp>
        <p:nvSpPr>
          <p:cNvPr id="4" name="Slide Number Placeholder 3"/>
          <p:cNvSpPr>
            <a:spLocks noGrp="1"/>
          </p:cNvSpPr>
          <p:nvPr>
            <p:ph type="sldNum" sz="quarter" idx="5"/>
          </p:nvPr>
        </p:nvSpPr>
        <p:spPr/>
        <p:txBody>
          <a:bodyPr/>
          <a:lstStyle/>
          <a:p>
            <a:fld id="{40A2B48A-47C7-4ED7-B4A2-854D1C4DB8DA}" type="slidenum">
              <a:rPr lang="en-GB" smtClean="0"/>
              <a:t>28</a:t>
            </a:fld>
            <a:endParaRPr lang="en-GB" dirty="0"/>
          </a:p>
        </p:txBody>
      </p:sp>
    </p:spTree>
    <p:extLst>
      <p:ext uri="{BB962C8B-B14F-4D97-AF65-F5344CB8AC3E}">
        <p14:creationId xmlns:p14="http://schemas.microsoft.com/office/powerpoint/2010/main" val="39361892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29</a:t>
            </a:fld>
            <a:endParaRPr lang="en-GB" dirty="0"/>
          </a:p>
        </p:txBody>
      </p:sp>
    </p:spTree>
    <p:extLst>
      <p:ext uri="{BB962C8B-B14F-4D97-AF65-F5344CB8AC3E}">
        <p14:creationId xmlns:p14="http://schemas.microsoft.com/office/powerpoint/2010/main" val="40870245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Model answer.</a:t>
            </a:r>
          </a:p>
        </p:txBody>
      </p:sp>
      <p:sp>
        <p:nvSpPr>
          <p:cNvPr id="4" name="Slide Number Placeholder 3"/>
          <p:cNvSpPr>
            <a:spLocks noGrp="1"/>
          </p:cNvSpPr>
          <p:nvPr>
            <p:ph type="sldNum" sz="quarter" idx="5"/>
          </p:nvPr>
        </p:nvSpPr>
        <p:spPr/>
        <p:txBody>
          <a:bodyPr/>
          <a:lstStyle/>
          <a:p>
            <a:fld id="{40A2B48A-47C7-4ED7-B4A2-854D1C4DB8DA}" type="slidenum">
              <a:rPr lang="en-GB" smtClean="0"/>
              <a:t>30</a:t>
            </a:fld>
            <a:endParaRPr lang="en-GB" dirty="0"/>
          </a:p>
        </p:txBody>
      </p:sp>
    </p:spTree>
    <p:extLst>
      <p:ext uri="{BB962C8B-B14F-4D97-AF65-F5344CB8AC3E}">
        <p14:creationId xmlns:p14="http://schemas.microsoft.com/office/powerpoint/2010/main" val="835436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This is an open-ended task, as such no model answers have been provided.</a:t>
            </a:r>
          </a:p>
        </p:txBody>
      </p:sp>
      <p:sp>
        <p:nvSpPr>
          <p:cNvPr id="4" name="Slide Number Placeholder 3"/>
          <p:cNvSpPr>
            <a:spLocks noGrp="1"/>
          </p:cNvSpPr>
          <p:nvPr>
            <p:ph type="sldNum" sz="quarter" idx="5"/>
          </p:nvPr>
        </p:nvSpPr>
        <p:spPr/>
        <p:txBody>
          <a:bodyPr/>
          <a:lstStyle/>
          <a:p>
            <a:fld id="{40A2B48A-47C7-4ED7-B4A2-854D1C4DB8DA}" type="slidenum">
              <a:rPr lang="en-GB" smtClean="0"/>
              <a:t>4</a:t>
            </a:fld>
            <a:endParaRPr lang="en-GB" dirty="0"/>
          </a:p>
        </p:txBody>
      </p:sp>
    </p:spTree>
    <p:extLst>
      <p:ext uri="{BB962C8B-B14F-4D97-AF65-F5344CB8AC3E}">
        <p14:creationId xmlns:p14="http://schemas.microsoft.com/office/powerpoint/2010/main" val="1154433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31</a:t>
            </a:fld>
            <a:endParaRPr lang="en-GB" dirty="0"/>
          </a:p>
        </p:txBody>
      </p:sp>
    </p:spTree>
    <p:extLst>
      <p:ext uri="{BB962C8B-B14F-4D97-AF65-F5344CB8AC3E}">
        <p14:creationId xmlns:p14="http://schemas.microsoft.com/office/powerpoint/2010/main" val="7337261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Model answer</a:t>
            </a:r>
          </a:p>
        </p:txBody>
      </p:sp>
      <p:sp>
        <p:nvSpPr>
          <p:cNvPr id="4" name="Slide Number Placeholder 3"/>
          <p:cNvSpPr>
            <a:spLocks noGrp="1"/>
          </p:cNvSpPr>
          <p:nvPr>
            <p:ph type="sldNum" sz="quarter" idx="5"/>
          </p:nvPr>
        </p:nvSpPr>
        <p:spPr/>
        <p:txBody>
          <a:bodyPr/>
          <a:lstStyle/>
          <a:p>
            <a:fld id="{40A2B48A-47C7-4ED7-B4A2-854D1C4DB8DA}" type="slidenum">
              <a:rPr lang="en-GB" smtClean="0"/>
              <a:t>32</a:t>
            </a:fld>
            <a:endParaRPr lang="en-GB" dirty="0"/>
          </a:p>
        </p:txBody>
      </p:sp>
    </p:spTree>
    <p:extLst>
      <p:ext uri="{BB962C8B-B14F-4D97-AF65-F5344CB8AC3E}">
        <p14:creationId xmlns:p14="http://schemas.microsoft.com/office/powerpoint/2010/main" val="37905986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33</a:t>
            </a:fld>
            <a:endParaRPr lang="en-GB" dirty="0"/>
          </a:p>
        </p:txBody>
      </p:sp>
    </p:spTree>
    <p:extLst>
      <p:ext uri="{BB962C8B-B14F-4D97-AF65-F5344CB8AC3E}">
        <p14:creationId xmlns:p14="http://schemas.microsoft.com/office/powerpoint/2010/main" val="19109705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Model answer</a:t>
            </a:r>
          </a:p>
        </p:txBody>
      </p:sp>
      <p:sp>
        <p:nvSpPr>
          <p:cNvPr id="4" name="Slide Number Placeholder 3"/>
          <p:cNvSpPr>
            <a:spLocks noGrp="1"/>
          </p:cNvSpPr>
          <p:nvPr>
            <p:ph type="sldNum" sz="quarter" idx="5"/>
          </p:nvPr>
        </p:nvSpPr>
        <p:spPr/>
        <p:txBody>
          <a:bodyPr/>
          <a:lstStyle/>
          <a:p>
            <a:fld id="{40A2B48A-47C7-4ED7-B4A2-854D1C4DB8DA}" type="slidenum">
              <a:rPr lang="en-GB" smtClean="0"/>
              <a:t>34</a:t>
            </a:fld>
            <a:endParaRPr lang="en-GB" dirty="0"/>
          </a:p>
        </p:txBody>
      </p:sp>
    </p:spTree>
    <p:extLst>
      <p:ext uri="{BB962C8B-B14F-4D97-AF65-F5344CB8AC3E}">
        <p14:creationId xmlns:p14="http://schemas.microsoft.com/office/powerpoint/2010/main" val="42779698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Model answer</a:t>
            </a:r>
          </a:p>
        </p:txBody>
      </p:sp>
      <p:sp>
        <p:nvSpPr>
          <p:cNvPr id="4" name="Slide Number Placeholder 3"/>
          <p:cNvSpPr>
            <a:spLocks noGrp="1"/>
          </p:cNvSpPr>
          <p:nvPr>
            <p:ph type="sldNum" sz="quarter" idx="5"/>
          </p:nvPr>
        </p:nvSpPr>
        <p:spPr/>
        <p:txBody>
          <a:bodyPr/>
          <a:lstStyle/>
          <a:p>
            <a:fld id="{40A2B48A-47C7-4ED7-B4A2-854D1C4DB8DA}" type="slidenum">
              <a:rPr lang="en-GB" smtClean="0"/>
              <a:t>35</a:t>
            </a:fld>
            <a:endParaRPr lang="en-GB" dirty="0"/>
          </a:p>
        </p:txBody>
      </p:sp>
    </p:spTree>
    <p:extLst>
      <p:ext uri="{BB962C8B-B14F-4D97-AF65-F5344CB8AC3E}">
        <p14:creationId xmlns:p14="http://schemas.microsoft.com/office/powerpoint/2010/main" val="38707017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Model answer</a:t>
            </a:r>
          </a:p>
        </p:txBody>
      </p:sp>
      <p:sp>
        <p:nvSpPr>
          <p:cNvPr id="4" name="Slide Number Placeholder 3"/>
          <p:cNvSpPr>
            <a:spLocks noGrp="1"/>
          </p:cNvSpPr>
          <p:nvPr>
            <p:ph type="sldNum" sz="quarter" idx="5"/>
          </p:nvPr>
        </p:nvSpPr>
        <p:spPr/>
        <p:txBody>
          <a:bodyPr/>
          <a:lstStyle/>
          <a:p>
            <a:fld id="{40A2B48A-47C7-4ED7-B4A2-854D1C4DB8DA}" type="slidenum">
              <a:rPr lang="en-GB" smtClean="0"/>
              <a:t>36</a:t>
            </a:fld>
            <a:endParaRPr lang="en-GB" dirty="0"/>
          </a:p>
        </p:txBody>
      </p:sp>
    </p:spTree>
    <p:extLst>
      <p:ext uri="{BB962C8B-B14F-4D97-AF65-F5344CB8AC3E}">
        <p14:creationId xmlns:p14="http://schemas.microsoft.com/office/powerpoint/2010/main" val="1137378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This is an open-ended task, as such no model answers have been provided.</a:t>
            </a:r>
          </a:p>
        </p:txBody>
      </p:sp>
      <p:sp>
        <p:nvSpPr>
          <p:cNvPr id="4" name="Slide Number Placeholder 3"/>
          <p:cNvSpPr>
            <a:spLocks noGrp="1"/>
          </p:cNvSpPr>
          <p:nvPr>
            <p:ph type="sldNum" sz="quarter" idx="5"/>
          </p:nvPr>
        </p:nvSpPr>
        <p:spPr/>
        <p:txBody>
          <a:bodyPr/>
          <a:lstStyle/>
          <a:p>
            <a:fld id="{40A2B48A-47C7-4ED7-B4A2-854D1C4DB8DA}" type="slidenum">
              <a:rPr lang="en-GB" smtClean="0"/>
              <a:t>5</a:t>
            </a:fld>
            <a:endParaRPr lang="en-GB" dirty="0"/>
          </a:p>
        </p:txBody>
      </p:sp>
    </p:spTree>
    <p:extLst>
      <p:ext uri="{BB962C8B-B14F-4D97-AF65-F5344CB8AC3E}">
        <p14:creationId xmlns:p14="http://schemas.microsoft.com/office/powerpoint/2010/main" val="966155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This is an open-ended task, as such no model answers have been provided.</a:t>
            </a:r>
          </a:p>
        </p:txBody>
      </p:sp>
      <p:sp>
        <p:nvSpPr>
          <p:cNvPr id="4" name="Slide Number Placeholder 3"/>
          <p:cNvSpPr>
            <a:spLocks noGrp="1"/>
          </p:cNvSpPr>
          <p:nvPr>
            <p:ph type="sldNum" sz="quarter" idx="5"/>
          </p:nvPr>
        </p:nvSpPr>
        <p:spPr/>
        <p:txBody>
          <a:bodyPr/>
          <a:lstStyle/>
          <a:p>
            <a:fld id="{40A2B48A-47C7-4ED7-B4A2-854D1C4DB8DA}" type="slidenum">
              <a:rPr lang="en-GB" smtClean="0"/>
              <a:t>6</a:t>
            </a:fld>
            <a:endParaRPr lang="en-GB" dirty="0"/>
          </a:p>
        </p:txBody>
      </p:sp>
    </p:spTree>
    <p:extLst>
      <p:ext uri="{BB962C8B-B14F-4D97-AF65-F5344CB8AC3E}">
        <p14:creationId xmlns:p14="http://schemas.microsoft.com/office/powerpoint/2010/main" val="3023121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solidFill>
                  <a:schemeClr val="bg1"/>
                </a:solidFill>
              </a:rPr>
              <a:t>Suggested model answer.</a:t>
            </a:r>
          </a:p>
          <a:p>
            <a:pPr algn="l"/>
            <a:r>
              <a:rPr lang="en-GB" dirty="0">
                <a:solidFill>
                  <a:schemeClr val="bg1"/>
                </a:solidFill>
              </a:rPr>
              <a:t>There are of course many acceptable definitions, so accept variations.</a:t>
            </a:r>
          </a:p>
        </p:txBody>
      </p:sp>
      <p:sp>
        <p:nvSpPr>
          <p:cNvPr id="4" name="Slide Number Placeholder 3"/>
          <p:cNvSpPr>
            <a:spLocks noGrp="1"/>
          </p:cNvSpPr>
          <p:nvPr>
            <p:ph type="sldNum" sz="quarter" idx="5"/>
          </p:nvPr>
        </p:nvSpPr>
        <p:spPr/>
        <p:txBody>
          <a:bodyPr/>
          <a:lstStyle/>
          <a:p>
            <a:fld id="{40A2B48A-47C7-4ED7-B4A2-854D1C4DB8DA}" type="slidenum">
              <a:rPr lang="en-GB" smtClean="0"/>
              <a:t>7</a:t>
            </a:fld>
            <a:endParaRPr lang="en-GB" dirty="0"/>
          </a:p>
        </p:txBody>
      </p:sp>
    </p:spTree>
    <p:extLst>
      <p:ext uri="{BB962C8B-B14F-4D97-AF65-F5344CB8AC3E}">
        <p14:creationId xmlns:p14="http://schemas.microsoft.com/office/powerpoint/2010/main" val="1160973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solidFill>
                  <a:schemeClr val="bg1"/>
                </a:solidFill>
              </a:rPr>
              <a:t>Suggested model answer.</a:t>
            </a:r>
          </a:p>
          <a:p>
            <a:pPr algn="l"/>
            <a:r>
              <a:rPr lang="en-GB" dirty="0">
                <a:solidFill>
                  <a:schemeClr val="bg1"/>
                </a:solidFill>
              </a:rPr>
              <a:t>There are of course many acceptable definitions, so accept variations.</a:t>
            </a:r>
          </a:p>
        </p:txBody>
      </p:sp>
      <p:sp>
        <p:nvSpPr>
          <p:cNvPr id="4" name="Slide Number Placeholder 3"/>
          <p:cNvSpPr>
            <a:spLocks noGrp="1"/>
          </p:cNvSpPr>
          <p:nvPr>
            <p:ph type="sldNum" sz="quarter" idx="5"/>
          </p:nvPr>
        </p:nvSpPr>
        <p:spPr/>
        <p:txBody>
          <a:bodyPr/>
          <a:lstStyle/>
          <a:p>
            <a:fld id="{40A2B48A-47C7-4ED7-B4A2-854D1C4DB8DA}" type="slidenum">
              <a:rPr lang="en-GB" smtClean="0"/>
              <a:t>8</a:t>
            </a:fld>
            <a:endParaRPr lang="en-GB" dirty="0"/>
          </a:p>
        </p:txBody>
      </p:sp>
    </p:spTree>
    <p:extLst>
      <p:ext uri="{BB962C8B-B14F-4D97-AF65-F5344CB8AC3E}">
        <p14:creationId xmlns:p14="http://schemas.microsoft.com/office/powerpoint/2010/main" val="409470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This is an open-ended task, as such no model answers have been provided.</a:t>
            </a:r>
          </a:p>
        </p:txBody>
      </p:sp>
      <p:sp>
        <p:nvSpPr>
          <p:cNvPr id="4" name="Slide Number Placeholder 3"/>
          <p:cNvSpPr>
            <a:spLocks noGrp="1"/>
          </p:cNvSpPr>
          <p:nvPr>
            <p:ph type="sldNum" sz="quarter" idx="5"/>
          </p:nvPr>
        </p:nvSpPr>
        <p:spPr/>
        <p:txBody>
          <a:bodyPr/>
          <a:lstStyle/>
          <a:p>
            <a:fld id="{40A2B48A-47C7-4ED7-B4A2-854D1C4DB8DA}" type="slidenum">
              <a:rPr lang="en-GB" smtClean="0"/>
              <a:t>9</a:t>
            </a:fld>
            <a:endParaRPr lang="en-GB" dirty="0"/>
          </a:p>
        </p:txBody>
      </p:sp>
    </p:spTree>
    <p:extLst>
      <p:ext uri="{BB962C8B-B14F-4D97-AF65-F5344CB8AC3E}">
        <p14:creationId xmlns:p14="http://schemas.microsoft.com/office/powerpoint/2010/main" val="4220157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This is an open-ended task, as such no model answers have been provided.</a:t>
            </a:r>
          </a:p>
        </p:txBody>
      </p:sp>
      <p:sp>
        <p:nvSpPr>
          <p:cNvPr id="4" name="Slide Number Placeholder 3"/>
          <p:cNvSpPr>
            <a:spLocks noGrp="1"/>
          </p:cNvSpPr>
          <p:nvPr>
            <p:ph type="sldNum" sz="quarter" idx="5"/>
          </p:nvPr>
        </p:nvSpPr>
        <p:spPr/>
        <p:txBody>
          <a:bodyPr/>
          <a:lstStyle/>
          <a:p>
            <a:fld id="{40A2B48A-47C7-4ED7-B4A2-854D1C4DB8DA}" type="slidenum">
              <a:rPr lang="en-GB" smtClean="0"/>
              <a:t>10</a:t>
            </a:fld>
            <a:endParaRPr lang="en-GB" dirty="0"/>
          </a:p>
        </p:txBody>
      </p:sp>
    </p:spTree>
    <p:extLst>
      <p:ext uri="{BB962C8B-B14F-4D97-AF65-F5344CB8AC3E}">
        <p14:creationId xmlns:p14="http://schemas.microsoft.com/office/powerpoint/2010/main" val="3029997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D51230-8C24-4996-9B07-5E0DD0F902CA}"/>
              </a:ext>
            </a:extLst>
          </p:cNvPr>
          <p:cNvSpPr txBox="1"/>
          <p:nvPr userDrawn="1"/>
        </p:nvSpPr>
        <p:spPr>
          <a:xfrm>
            <a:off x="110185" y="222750"/>
            <a:ext cx="1915909" cy="369332"/>
          </a:xfrm>
          <a:prstGeom prst="rect">
            <a:avLst/>
          </a:prstGeom>
          <a:noFill/>
        </p:spPr>
        <p:txBody>
          <a:bodyPr wrap="none" rtlCol="0">
            <a:spAutoFit/>
          </a:bodyPr>
          <a:lstStyle/>
          <a:p>
            <a:r>
              <a:rPr lang="en-GB" b="1" dirty="0">
                <a:latin typeface="+mj-lt"/>
              </a:rPr>
              <a:t>GCSE to A level</a:t>
            </a:r>
          </a:p>
        </p:txBody>
      </p:sp>
    </p:spTree>
    <p:extLst>
      <p:ext uri="{BB962C8B-B14F-4D97-AF65-F5344CB8AC3E}">
        <p14:creationId xmlns:p14="http://schemas.microsoft.com/office/powerpoint/2010/main" val="1559797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663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60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40229" y="84272"/>
            <a:ext cx="9431382" cy="664666"/>
          </a:xfrm>
        </p:spPr>
        <p:txBody>
          <a:bodyPr>
            <a:normAutofit/>
          </a:bodyPr>
          <a:lstStyle>
            <a:lvl1pPr>
              <a:defRPr sz="2400" b="1">
                <a:solidFill>
                  <a:schemeClr val="bg1">
                    <a:lumMod val="50000"/>
                  </a:schemeClr>
                </a:solidFill>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B43921-457F-42D7-9A5E-1FB398760551}" type="datetimeFigureOut">
              <a:rPr lang="en-GB" smtClean="0"/>
              <a:t>10/04/2020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01C0A8E-E8C2-469C-905E-C6857145D775}" type="slidenum">
              <a:rPr lang="en-GB" smtClean="0"/>
              <a:t>‹#›</a:t>
            </a:fld>
            <a:endParaRPr lang="en-GB" dirty="0"/>
          </a:p>
        </p:txBody>
      </p:sp>
    </p:spTree>
    <p:extLst>
      <p:ext uri="{BB962C8B-B14F-4D97-AF65-F5344CB8AC3E}">
        <p14:creationId xmlns:p14="http://schemas.microsoft.com/office/powerpoint/2010/main" val="1884086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4F1570-A8A1-4A16-AFB2-9AC998F82810}"/>
              </a:ext>
            </a:extLst>
          </p:cNvPr>
          <p:cNvSpPr/>
          <p:nvPr userDrawn="1"/>
        </p:nvSpPr>
        <p:spPr>
          <a:xfrm>
            <a:off x="0" y="0"/>
            <a:ext cx="12192000" cy="830413"/>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8" name="Straight Connector 7">
            <a:extLst>
              <a:ext uri="{FF2B5EF4-FFF2-40B4-BE49-F238E27FC236}">
                <a16:creationId xmlns:a16="http://schemas.microsoft.com/office/drawing/2014/main" id="{C2F6F06A-8B6F-40B7-8BCB-81565050A2CF}"/>
              </a:ext>
            </a:extLst>
          </p:cNvPr>
          <p:cNvCxnSpPr>
            <a:cxnSpLocks/>
          </p:cNvCxnSpPr>
          <p:nvPr userDrawn="1"/>
        </p:nvCxnSpPr>
        <p:spPr>
          <a:xfrm>
            <a:off x="0" y="830424"/>
            <a:ext cx="12192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1A96F53-163C-4761-9F64-032DC32B8122}"/>
              </a:ext>
            </a:extLst>
          </p:cNvPr>
          <p:cNvGrpSpPr/>
          <p:nvPr userDrawn="1"/>
        </p:nvGrpSpPr>
        <p:grpSpPr>
          <a:xfrm>
            <a:off x="10487885" y="177048"/>
            <a:ext cx="1593930" cy="476316"/>
            <a:chOff x="10487885" y="222750"/>
            <a:chExt cx="1593930" cy="476316"/>
          </a:xfrm>
        </p:grpSpPr>
        <p:pic>
          <p:nvPicPr>
            <p:cNvPr id="11" name="Picture 10" descr="A close up of ware&#10;&#10;Description automatically generated">
              <a:extLst>
                <a:ext uri="{FF2B5EF4-FFF2-40B4-BE49-F238E27FC236}">
                  <a16:creationId xmlns:a16="http://schemas.microsoft.com/office/drawing/2014/main" id="{60CA602B-3024-4035-A205-F78AF4757A4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487885" y="222750"/>
              <a:ext cx="476316" cy="476316"/>
            </a:xfrm>
            <a:prstGeom prst="rect">
              <a:avLst/>
            </a:prstGeom>
          </p:spPr>
        </p:pic>
        <p:sp>
          <p:nvSpPr>
            <p:cNvPr id="12" name="TextBox 11">
              <a:extLst>
                <a:ext uri="{FF2B5EF4-FFF2-40B4-BE49-F238E27FC236}">
                  <a16:creationId xmlns:a16="http://schemas.microsoft.com/office/drawing/2014/main" id="{D69F75CE-472C-42DA-98D7-787F5E94E3B5}"/>
                </a:ext>
              </a:extLst>
            </p:cNvPr>
            <p:cNvSpPr txBox="1"/>
            <p:nvPr userDrawn="1"/>
          </p:nvSpPr>
          <p:spPr>
            <a:xfrm>
              <a:off x="10964201" y="330103"/>
              <a:ext cx="1117614" cy="261610"/>
            </a:xfrm>
            <a:prstGeom prst="rect">
              <a:avLst/>
            </a:prstGeom>
            <a:noFill/>
          </p:spPr>
          <p:txBody>
            <a:bodyPr wrap="none" rtlCol="0">
              <a:spAutoFit/>
            </a:bodyPr>
            <a:lstStyle/>
            <a:p>
              <a:r>
                <a:rPr lang="en-GB" sz="1100" dirty="0">
                  <a:latin typeface="+mj-lt"/>
                </a:rPr>
                <a:t>Craig’n’Dave</a:t>
              </a:r>
            </a:p>
          </p:txBody>
        </p:sp>
      </p:grpSp>
    </p:spTree>
    <p:extLst>
      <p:ext uri="{BB962C8B-B14F-4D97-AF65-F5344CB8AC3E}">
        <p14:creationId xmlns:p14="http://schemas.microsoft.com/office/powerpoint/2010/main" val="393171925"/>
      </p:ext>
    </p:extLst>
  </p:cSld>
  <p:clrMap bg1="lt1" tx1="dk1" bg2="lt2" tx2="dk2" accent1="accent1" accent2="accent2" accent3="accent3" accent4="accent4" accent5="accent5" accent6="accent6" hlink="hlink" folHlink="folHlink"/>
  <p:sldLayoutIdLst>
    <p:sldLayoutId id="2147483702" r:id="rId1"/>
    <p:sldLayoutId id="2147483709" r:id="rId2"/>
    <p:sldLayoutId id="2147483710" r:id="rId3"/>
    <p:sldLayoutId id="214748371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tudent.craigndave.org/videos/slr-17-ethical-moral-and-cultural-issue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student.craigndave.org/videos/slr19-moral-social-legal-cultural-issues" TargetMode="Externa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vQtwWzfzKXI"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creativecommons.org/licenses/by-sa/4.0/legalcode" TargetMode="Externa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student.craigndave.org/videos/aqa-alevel-slr17-performance-of-the-cpu" TargetMode="External"/><Relationship Id="rId3" Type="http://schemas.openxmlformats.org/officeDocument/2006/relationships/hyperlink" Target="https://student.craigndave.org/videos/ocr-alevel-slr01-alu-cu-registers-and-buses" TargetMode="External"/><Relationship Id="rId7" Type="http://schemas.openxmlformats.org/officeDocument/2006/relationships/hyperlink" Target="https://student.craigndave.org/videos/aqa-alevel-slr17-alu-cu-registers-and-buse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student.craigndave.org/videos/aqa-alevel-slr17-the-processor-and-its-major-components" TargetMode="External"/><Relationship Id="rId5" Type="http://schemas.openxmlformats.org/officeDocument/2006/relationships/hyperlink" Target="https://student.craigndave.org/videos/ocr-alevel-slr01-performance-of-the-cpu" TargetMode="External"/><Relationship Id="rId4" Type="http://schemas.openxmlformats.org/officeDocument/2006/relationships/hyperlink" Target="https://student.craigndave.org/videos/ocr-alevel-slr01-fetch-decode-execute-cycle" TargetMode="External"/><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student.craigndave.org/videos/ocr-gcse-slr1-2-ram-and-ro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student.craigndave.org/videos/ocr-gcse-slr1-2-the-need-for-virtual-memory" TargetMode="Externa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8" Type="http://schemas.openxmlformats.org/officeDocument/2006/relationships/hyperlink" Target="https://student.craigndave.org/videos/aqa-alevel-slr18-comparing-capacity-and-speed-of-storage-media" TargetMode="External"/><Relationship Id="rId3" Type="http://schemas.openxmlformats.org/officeDocument/2006/relationships/image" Target="../media/image16.png"/><Relationship Id="rId7" Type="http://schemas.openxmlformats.org/officeDocument/2006/relationships/hyperlink" Target="https://student.craigndave.org/videos/ocr-alevel-slr03-magnetic-flash-and-optical-storage"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hyperlink" Target="http://commons.wikimedia.org/wiki/File:Tablet-apple-ipad.svg" TargetMode="External"/><Relationship Id="rId5" Type="http://schemas.openxmlformats.org/officeDocument/2006/relationships/image" Target="../media/image22.png"/><Relationship Id="rId15" Type="http://schemas.openxmlformats.org/officeDocument/2006/relationships/hyperlink" Target="https://student.craigndave.org/videos/slr21-networks-the-internet" TargetMode="External"/><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hyperlink" Target="https://student.craigndave.org/videos/slr-11-networks"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9.png"/><Relationship Id="rId3" Type="http://schemas.openxmlformats.org/officeDocument/2006/relationships/image" Target="../media/image30.png"/><Relationship Id="rId7" Type="http://schemas.openxmlformats.org/officeDocument/2006/relationships/image" Target="../media/image25.png"/><Relationship Id="rId12"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32.png"/><Relationship Id="rId5" Type="http://schemas.openxmlformats.org/officeDocument/2006/relationships/image" Target="../media/image23.png"/><Relationship Id="rId15" Type="http://schemas.openxmlformats.org/officeDocument/2006/relationships/image" Target="../media/image21.png"/><Relationship Id="rId10" Type="http://schemas.openxmlformats.org/officeDocument/2006/relationships/hyperlink" Target="http://commons.wikimedia.org/wiki/File:Tablet-apple-ipad.svg" TargetMode="External"/><Relationship Id="rId4" Type="http://schemas.openxmlformats.org/officeDocument/2006/relationships/image" Target="../media/image20.png"/><Relationship Id="rId9" Type="http://schemas.openxmlformats.org/officeDocument/2006/relationships/image" Target="../media/image27.png"/><Relationship Id="rId1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hyperlink" Target="https://student.craigndave.org/videos/slr-4-operating-systems-systems-software"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student.craigndave.org/videos/slr14-hardware-software" TargetMode="Externa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s://student.craigndave.org/videos/slr-15-boolean-algebra"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hyperlink" Target="https://student.craigndave.org/videos/slr16-logic-gates-boolean-algebra"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image" Target="../media/image37.wmf"/><Relationship Id="rId7" Type="http://schemas.openxmlformats.org/officeDocument/2006/relationships/image" Target="../media/image41.w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0.wmf"/><Relationship Id="rId5" Type="http://schemas.openxmlformats.org/officeDocument/2006/relationships/image" Target="../media/image39.wmf"/><Relationship Id="rId4" Type="http://schemas.openxmlformats.org/officeDocument/2006/relationships/image" Target="../media/image38.wmf"/></Relationships>
</file>

<file path=ppt/slides/_rels/slide28.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student.craigndave.org/videos/aqa-alevel-slr11-twos-complement" TargetMode="External"/><Relationship Id="rId4" Type="http://schemas.openxmlformats.org/officeDocument/2006/relationships/hyperlink" Target="https://student.craigndave.org/videos/aqa-gcse-slr13-number-bases"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student.craigndave.org/videos/slr-17-ethical-moral-and-cultural-issue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student.craigndave.org/videos/slr19-moral-social-legal-cultural-issue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student.craigndave.org/videos/aqa-alevel-slr10-base-2-10-and-16-number-systems"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student.craigndave.org/videos/aqa-alevel-slr11-aqa-converting-between-binary-hex-and-decimal"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craigndave.org/algorithms-linear-search"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eur01.safelinks.protection.outlook.com/?url=https%3A%2F%2Fstudent.craigndave.org%2Fspecification-key-terminology-and-cheat-sheets&amp;data=02%7C01%7C%7Cdc24fee606c542e81a7008d6ddf8393b%7C84df9e7fe9f640afb435aaaaaaaaaaaa%7C1%7C0%7C636940455511669912&amp;sdata=t3GUSm5bT8uwOn8B22YVxr%2BMrOf8xC1%2BorBhX9YAJdo%3D&amp;reserved=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tmp"/><Relationship Id="rId4" Type="http://schemas.openxmlformats.org/officeDocument/2006/relationships/image" Target="../media/image3.tmp"/></Relationships>
</file>

<file path=ppt/slides/_rels/slide5.xml.rels><?xml version="1.0" encoding="UTF-8" standalone="yes"?>
<Relationships xmlns="http://schemas.openxmlformats.org/package/2006/relationships"><Relationship Id="rId8" Type="http://schemas.openxmlformats.org/officeDocument/2006/relationships/hyperlink" Target="https://student.craigndave.org/videos/ocr-alevel-slr01-alu-cu-registers-and-buses" TargetMode="External"/><Relationship Id="rId3" Type="http://schemas.openxmlformats.org/officeDocument/2006/relationships/hyperlink" Target="https://craigndave.org/product/cornell-note-taking-template/" TargetMode="External"/><Relationship Id="rId7" Type="http://schemas.openxmlformats.org/officeDocument/2006/relationships/hyperlink" Target="https://student.craigndave.org/videos/aqa-alevel-slr20-bit-rate-baud-rate-bandwidth-and-latency" TargetMode="External"/><Relationship Id="rId12" Type="http://schemas.openxmlformats.org/officeDocument/2006/relationships/image" Target="../media/image5.tm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student.craigndave.org/videos/aqa-alevel-slr13-encryption-vernam-cipher" TargetMode="External"/><Relationship Id="rId11" Type="http://schemas.openxmlformats.org/officeDocument/2006/relationships/hyperlink" Target="https://student.craigndave.org/videos/ocr-alevel-slr14-data-structures-part-2-graphs" TargetMode="External"/><Relationship Id="rId5" Type="http://schemas.openxmlformats.org/officeDocument/2006/relationships/hyperlink" Target="https://student.craigndave.org/videos/aqa-alevel-slr13-sample-resolution-and-rate" TargetMode="External"/><Relationship Id="rId10" Type="http://schemas.openxmlformats.org/officeDocument/2006/relationships/hyperlink" Target="https://student.craigndave.org/videos/ocr-alevel-slr05-stages-of-compilation" TargetMode="External"/><Relationship Id="rId4" Type="http://schemas.openxmlformats.org/officeDocument/2006/relationships/hyperlink" Target="https://student.craigndave.org/videos/aqa-alevel-slr06-procedural-functional-data-abstraction" TargetMode="External"/><Relationship Id="rId9" Type="http://schemas.openxmlformats.org/officeDocument/2006/relationships/hyperlink" Target="https://student.craigndave.org/videos/ocr-alevel-slr04-paging-segmentation-and-virtual-memory"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learnpython.or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www.python.org/download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0E11665-90D6-4A57-A182-456D316AE8D2}"/>
              </a:ext>
            </a:extLst>
          </p:cNvPr>
          <p:cNvSpPr/>
          <p:nvPr/>
        </p:nvSpPr>
        <p:spPr>
          <a:xfrm>
            <a:off x="0" y="4876799"/>
            <a:ext cx="9829800" cy="1981201"/>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itle 1">
            <a:extLst>
              <a:ext uri="{FF2B5EF4-FFF2-40B4-BE49-F238E27FC236}">
                <a16:creationId xmlns:a16="http://schemas.microsoft.com/office/drawing/2014/main" id="{E8CF060E-E4BE-4F7B-85AB-ED960EA608B8}"/>
              </a:ext>
            </a:extLst>
          </p:cNvPr>
          <p:cNvSpPr txBox="1">
            <a:spLocks/>
          </p:cNvSpPr>
          <p:nvPr/>
        </p:nvSpPr>
        <p:spPr>
          <a:xfrm>
            <a:off x="-1" y="68263"/>
            <a:ext cx="5878849" cy="6858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endParaRPr lang="en-GB" dirty="0"/>
          </a:p>
        </p:txBody>
      </p:sp>
      <p:sp>
        <p:nvSpPr>
          <p:cNvPr id="27" name="Content Placeholder 2">
            <a:extLst>
              <a:ext uri="{FF2B5EF4-FFF2-40B4-BE49-F238E27FC236}">
                <a16:creationId xmlns:a16="http://schemas.microsoft.com/office/drawing/2014/main" id="{245E2030-E578-4E03-A50B-30CFC69AE596}"/>
              </a:ext>
            </a:extLst>
          </p:cNvPr>
          <p:cNvSpPr>
            <a:spLocks noGrp="1"/>
          </p:cNvSpPr>
          <p:nvPr>
            <p:ph idx="4294967295"/>
          </p:nvPr>
        </p:nvSpPr>
        <p:spPr>
          <a:xfrm>
            <a:off x="182880" y="2936775"/>
            <a:ext cx="5787614" cy="1940021"/>
          </a:xfrm>
          <a:prstGeom prst="rect">
            <a:avLst/>
          </a:prstGeom>
          <a:noFill/>
        </p:spPr>
        <p:txBody>
          <a:bodyPr>
            <a:normAutofit/>
          </a:bodyPr>
          <a:lstStyle/>
          <a:p>
            <a:r>
              <a:rPr lang="en-GB" sz="1400" dirty="0">
                <a:solidFill>
                  <a:srgbClr val="595959"/>
                </a:solidFill>
              </a:rPr>
              <a:t>The topic of </a:t>
            </a:r>
            <a:r>
              <a:rPr lang="en-GB" sz="1400" b="1" dirty="0">
                <a:solidFill>
                  <a:srgbClr val="595959"/>
                </a:solidFill>
              </a:rPr>
              <a:t>Computer Science </a:t>
            </a:r>
            <a:r>
              <a:rPr lang="en-GB" sz="1400" dirty="0">
                <a:solidFill>
                  <a:srgbClr val="595959"/>
                </a:solidFill>
              </a:rPr>
              <a:t>is at the heart of the modern world</a:t>
            </a:r>
          </a:p>
          <a:p>
            <a:r>
              <a:rPr lang="en-GB" sz="1400" dirty="0">
                <a:solidFill>
                  <a:srgbClr val="595959"/>
                </a:solidFill>
              </a:rPr>
              <a:t>Studying  it can make you extremely sought after in todays job market</a:t>
            </a:r>
          </a:p>
          <a:p>
            <a:r>
              <a:rPr lang="en-GB" sz="1400" dirty="0">
                <a:solidFill>
                  <a:srgbClr val="595959"/>
                </a:solidFill>
              </a:rPr>
              <a:t>The transition from GCSE to A level is significant, this includes:</a:t>
            </a:r>
          </a:p>
          <a:p>
            <a:pPr lvl="1"/>
            <a:r>
              <a:rPr lang="en-GB" sz="1400" dirty="0">
                <a:solidFill>
                  <a:srgbClr val="595959"/>
                </a:solidFill>
              </a:rPr>
              <a:t>An increased emphasis on </a:t>
            </a:r>
            <a:r>
              <a:rPr lang="en-GB" sz="1400" b="1" dirty="0">
                <a:solidFill>
                  <a:srgbClr val="595959"/>
                </a:solidFill>
              </a:rPr>
              <a:t>technical</a:t>
            </a:r>
            <a:r>
              <a:rPr lang="en-GB" sz="1400" dirty="0">
                <a:solidFill>
                  <a:srgbClr val="595959"/>
                </a:solidFill>
              </a:rPr>
              <a:t> </a:t>
            </a:r>
            <a:r>
              <a:rPr lang="en-GB" sz="1400" b="1" dirty="0">
                <a:solidFill>
                  <a:srgbClr val="595959"/>
                </a:solidFill>
              </a:rPr>
              <a:t>content</a:t>
            </a:r>
          </a:p>
          <a:p>
            <a:pPr lvl="1"/>
            <a:r>
              <a:rPr lang="en-GB" sz="1400" dirty="0">
                <a:solidFill>
                  <a:srgbClr val="595959"/>
                </a:solidFill>
              </a:rPr>
              <a:t>An increased emphasis </a:t>
            </a:r>
            <a:r>
              <a:rPr lang="en-GB" sz="1400" b="1" dirty="0">
                <a:solidFill>
                  <a:srgbClr val="595959"/>
                </a:solidFill>
              </a:rPr>
              <a:t>independent</a:t>
            </a:r>
            <a:r>
              <a:rPr lang="en-GB" sz="1400" dirty="0">
                <a:solidFill>
                  <a:srgbClr val="595959"/>
                </a:solidFill>
              </a:rPr>
              <a:t> </a:t>
            </a:r>
            <a:r>
              <a:rPr lang="en-GB" sz="1400" b="1" dirty="0">
                <a:solidFill>
                  <a:srgbClr val="595959"/>
                </a:solidFill>
              </a:rPr>
              <a:t>research</a:t>
            </a:r>
          </a:p>
        </p:txBody>
      </p:sp>
      <p:pic>
        <p:nvPicPr>
          <p:cNvPr id="28" name="Picture 27" descr="A circuit board&#10;&#10;Description automatically generated">
            <a:extLst>
              <a:ext uri="{FF2B5EF4-FFF2-40B4-BE49-F238E27FC236}">
                <a16:creationId xmlns:a16="http://schemas.microsoft.com/office/drawing/2014/main" id="{8522A6AA-216E-44D8-9F86-26BA9FC34D05}"/>
              </a:ext>
            </a:extLst>
          </p:cNvPr>
          <p:cNvPicPr>
            <a:picLocks noChangeAspect="1"/>
          </p:cNvPicPr>
          <p:nvPr/>
        </p:nvPicPr>
        <p:blipFill rotWithShape="1">
          <a:blip r:embed="rId2"/>
          <a:srcRect l="27262" r="26710"/>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9" name="Rectangle 28">
            <a:extLst>
              <a:ext uri="{FF2B5EF4-FFF2-40B4-BE49-F238E27FC236}">
                <a16:creationId xmlns:a16="http://schemas.microsoft.com/office/drawing/2014/main" id="{93433539-2A11-433F-8164-CE65BA5CCB9A}"/>
              </a:ext>
            </a:extLst>
          </p:cNvPr>
          <p:cNvSpPr/>
          <p:nvPr/>
        </p:nvSpPr>
        <p:spPr>
          <a:xfrm>
            <a:off x="5878846" y="1515811"/>
            <a:ext cx="6313153" cy="874222"/>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rtlCol="0" anchor="ctr"/>
          <a:lstStyle/>
          <a:p>
            <a:r>
              <a:rPr lang="en-GB" sz="2000" b="1" dirty="0">
                <a:solidFill>
                  <a:srgbClr val="595959"/>
                </a:solidFill>
              </a:rPr>
              <a:t>The course is assessed by</a:t>
            </a:r>
          </a:p>
          <a:p>
            <a:r>
              <a:rPr lang="en-GB" sz="2000" b="1" dirty="0">
                <a:solidFill>
                  <a:srgbClr val="595959"/>
                </a:solidFill>
              </a:rPr>
              <a:t>2 exams (50% each exam) </a:t>
            </a:r>
            <a:endParaRPr lang="en-GB" b="1" dirty="0">
              <a:solidFill>
                <a:srgbClr val="595959"/>
              </a:solidFill>
            </a:endParaRPr>
          </a:p>
        </p:txBody>
      </p:sp>
      <p:sp>
        <p:nvSpPr>
          <p:cNvPr id="31" name="Rectangle 30">
            <a:extLst>
              <a:ext uri="{FF2B5EF4-FFF2-40B4-BE49-F238E27FC236}">
                <a16:creationId xmlns:a16="http://schemas.microsoft.com/office/drawing/2014/main" id="{FEAD5ADB-B46F-4DB0-A326-E5A741C82536}"/>
              </a:ext>
            </a:extLst>
          </p:cNvPr>
          <p:cNvSpPr/>
          <p:nvPr/>
        </p:nvSpPr>
        <p:spPr>
          <a:xfrm>
            <a:off x="182880" y="5027343"/>
            <a:ext cx="7065646" cy="954107"/>
          </a:xfrm>
          <a:prstGeom prst="rect">
            <a:avLst/>
          </a:prstGeom>
        </p:spPr>
        <p:txBody>
          <a:bodyPr wrap="square">
            <a:spAutoFit/>
          </a:bodyPr>
          <a:lstStyle/>
          <a:p>
            <a:r>
              <a:rPr lang="en-GB" sz="1400" dirty="0">
                <a:solidFill>
                  <a:srgbClr val="595959"/>
                </a:solidFill>
              </a:rPr>
              <a:t>This workbook is designed to allow you to practice some of these skills and build on your existing knowledge.</a:t>
            </a:r>
          </a:p>
          <a:p>
            <a:endParaRPr lang="en-GB" sz="1400" dirty="0">
              <a:solidFill>
                <a:srgbClr val="0070C0"/>
              </a:solidFill>
            </a:endParaRPr>
          </a:p>
          <a:p>
            <a:r>
              <a:rPr lang="en-GB" sz="1400" b="1" dirty="0">
                <a:solidFill>
                  <a:schemeClr val="accent1"/>
                </a:solidFill>
              </a:rPr>
              <a:t>Please complete by your first lesson back in September.</a:t>
            </a:r>
          </a:p>
        </p:txBody>
      </p:sp>
      <p:sp>
        <p:nvSpPr>
          <p:cNvPr id="10" name="Title 1">
            <a:extLst>
              <a:ext uri="{FF2B5EF4-FFF2-40B4-BE49-F238E27FC236}">
                <a16:creationId xmlns:a16="http://schemas.microsoft.com/office/drawing/2014/main" id="{D7E6623C-B6A8-47F7-B857-2A12C5D6A4C8}"/>
              </a:ext>
            </a:extLst>
          </p:cNvPr>
          <p:cNvSpPr txBox="1">
            <a:spLocks/>
          </p:cNvSpPr>
          <p:nvPr/>
        </p:nvSpPr>
        <p:spPr>
          <a:xfrm>
            <a:off x="0" y="1124744"/>
            <a:ext cx="5878849" cy="1661487"/>
          </a:xfrm>
          <a:prstGeom prst="rect">
            <a:avLst/>
          </a:prstGeom>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a:solidFill>
                  <a:schemeClr val="tx2"/>
                </a:solidFill>
                <a:latin typeface="+mn-lt"/>
              </a:rPr>
              <a:t>Computer Science</a:t>
            </a:r>
            <a:br>
              <a:rPr lang="en-GB" b="1">
                <a:solidFill>
                  <a:schemeClr val="tx2"/>
                </a:solidFill>
                <a:latin typeface="+mn-lt"/>
              </a:rPr>
            </a:br>
            <a:r>
              <a:rPr lang="en-GB" b="1">
                <a:solidFill>
                  <a:schemeClr val="tx2"/>
                </a:solidFill>
                <a:latin typeface="+mn-lt"/>
              </a:rPr>
              <a:t>Transition workbook</a:t>
            </a:r>
            <a:endParaRPr lang="en-GB" b="1" dirty="0">
              <a:solidFill>
                <a:schemeClr val="tx2"/>
              </a:solidFill>
              <a:latin typeface="+mn-lt"/>
            </a:endParaRPr>
          </a:p>
        </p:txBody>
      </p:sp>
    </p:spTree>
    <p:extLst>
      <p:ext uri="{BB962C8B-B14F-4D97-AF65-F5344CB8AC3E}">
        <p14:creationId xmlns:p14="http://schemas.microsoft.com/office/powerpoint/2010/main" val="657002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7</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Why is Computer Science important?</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Critical thinking task</a:t>
            </a:r>
          </a:p>
        </p:txBody>
      </p:sp>
      <p:sp>
        <p:nvSpPr>
          <p:cNvPr id="12" name="TextBox 11">
            <a:extLst>
              <a:ext uri="{FF2B5EF4-FFF2-40B4-BE49-F238E27FC236}">
                <a16:creationId xmlns:a16="http://schemas.microsoft.com/office/drawing/2014/main" id="{6B77B048-57B5-4FC6-9721-4548C009112F}"/>
              </a:ext>
            </a:extLst>
          </p:cNvPr>
          <p:cNvSpPr txBox="1"/>
          <p:nvPr/>
        </p:nvSpPr>
        <p:spPr>
          <a:xfrm>
            <a:off x="371568" y="1417038"/>
            <a:ext cx="11448864" cy="2922660"/>
          </a:xfrm>
          <a:prstGeom prst="rect">
            <a:avLst/>
          </a:prstGeom>
          <a:noFill/>
        </p:spPr>
        <p:txBody>
          <a:bodyPr wrap="square" rtlCol="0">
            <a:spAutoFit/>
          </a:bodyPr>
          <a:lstStyle/>
          <a:p>
            <a:pPr>
              <a:lnSpc>
                <a:spcPct val="120000"/>
              </a:lnSpc>
            </a:pPr>
            <a:r>
              <a:rPr lang="en-GB" sz="1100" dirty="0">
                <a:solidFill>
                  <a:srgbClr val="595959"/>
                </a:solidFill>
              </a:rPr>
              <a:t>It is easy to say, “Computer Science is essential in todays world”, but are you able to think critically about this statement and back it up?  “Thinking Critically” is an essential skill at A Level.  </a:t>
            </a:r>
          </a:p>
          <a:p>
            <a:pPr>
              <a:lnSpc>
                <a:spcPct val="120000"/>
              </a:lnSpc>
            </a:pPr>
            <a:r>
              <a:rPr lang="en-GB" sz="1100" dirty="0">
                <a:solidFill>
                  <a:srgbClr val="595959"/>
                </a:solidFill>
              </a:rPr>
              <a:t>It involves you:</a:t>
            </a:r>
          </a:p>
          <a:p>
            <a:pPr marL="171450" indent="-171450">
              <a:lnSpc>
                <a:spcPct val="120000"/>
              </a:lnSpc>
              <a:buFont typeface="Arial" panose="020B0604020202020204" pitchFamily="34" charset="0"/>
              <a:buChar char="•"/>
            </a:pPr>
            <a:r>
              <a:rPr lang="en-GB" sz="1100" dirty="0">
                <a:solidFill>
                  <a:srgbClr val="595959"/>
                </a:solidFill>
              </a:rPr>
              <a:t>Looking at a topic / concept in depth</a:t>
            </a:r>
          </a:p>
          <a:p>
            <a:pPr marL="171450" indent="-171450">
              <a:lnSpc>
                <a:spcPct val="120000"/>
              </a:lnSpc>
              <a:buFont typeface="Arial" panose="020B0604020202020204" pitchFamily="34" charset="0"/>
              <a:buChar char="•"/>
            </a:pPr>
            <a:r>
              <a:rPr lang="en-GB" sz="1100" dirty="0">
                <a:solidFill>
                  <a:srgbClr val="595959"/>
                </a:solidFill>
              </a:rPr>
              <a:t>Taking account of different views / perspectives</a:t>
            </a:r>
          </a:p>
          <a:p>
            <a:pPr marL="171450" indent="-171450">
              <a:lnSpc>
                <a:spcPct val="120000"/>
              </a:lnSpc>
              <a:buFont typeface="Arial" panose="020B0604020202020204" pitchFamily="34" charset="0"/>
              <a:buChar char="•"/>
            </a:pPr>
            <a:r>
              <a:rPr lang="en-GB" sz="1100" dirty="0">
                <a:solidFill>
                  <a:srgbClr val="595959"/>
                </a:solidFill>
              </a:rPr>
              <a:t>Considering positives and negatives</a:t>
            </a:r>
          </a:p>
          <a:p>
            <a:pPr marL="171450" indent="-171450">
              <a:lnSpc>
                <a:spcPct val="120000"/>
              </a:lnSpc>
              <a:buFont typeface="Arial" panose="020B0604020202020204" pitchFamily="34" charset="0"/>
              <a:buChar char="•"/>
            </a:pPr>
            <a:r>
              <a:rPr lang="en-GB" sz="1100" dirty="0">
                <a:solidFill>
                  <a:srgbClr val="595959"/>
                </a:solidFill>
              </a:rPr>
              <a:t>Evaluating links and effects on other concepts</a:t>
            </a:r>
          </a:p>
          <a:p>
            <a:pPr marL="171450" indent="-171450">
              <a:lnSpc>
                <a:spcPct val="120000"/>
              </a:lnSpc>
              <a:buFont typeface="Arial" panose="020B0604020202020204" pitchFamily="34" charset="0"/>
              <a:buChar char="•"/>
            </a:pPr>
            <a:r>
              <a:rPr lang="en-GB" sz="1100" dirty="0">
                <a:solidFill>
                  <a:srgbClr val="595959"/>
                </a:solidFill>
              </a:rPr>
              <a:t>Drawing your own conclusions backed up with evidence</a:t>
            </a:r>
          </a:p>
          <a:p>
            <a:pPr marL="171450" indent="-171450">
              <a:lnSpc>
                <a:spcPct val="120000"/>
              </a:lnSpc>
              <a:buFont typeface="Arial" panose="020B0604020202020204" pitchFamily="34" charset="0"/>
              <a:buChar char="•"/>
            </a:pPr>
            <a:endParaRPr lang="en-GB" sz="1100" dirty="0">
              <a:solidFill>
                <a:srgbClr val="595959"/>
              </a:solidFill>
            </a:endParaRPr>
          </a:p>
          <a:p>
            <a:pPr marL="228600" indent="-228600">
              <a:lnSpc>
                <a:spcPct val="120000"/>
              </a:lnSpc>
              <a:buFont typeface="+mj-lt"/>
              <a:buAutoNum type="arabicPeriod"/>
            </a:pPr>
            <a:r>
              <a:rPr lang="en-GB" sz="1100" dirty="0">
                <a:solidFill>
                  <a:srgbClr val="595959"/>
                </a:solidFill>
              </a:rPr>
              <a:t>On the following slide answer the questions:</a:t>
            </a:r>
          </a:p>
          <a:p>
            <a:pPr marL="685800" lvl="1" indent="-228600">
              <a:lnSpc>
                <a:spcPct val="120000"/>
              </a:lnSpc>
              <a:buFont typeface="Arial" panose="020B0604020202020204" pitchFamily="34" charset="0"/>
              <a:buChar char="•"/>
            </a:pPr>
            <a:r>
              <a:rPr lang="en-GB" sz="1100" dirty="0">
                <a:solidFill>
                  <a:srgbClr val="595959"/>
                </a:solidFill>
              </a:rPr>
              <a:t>What is Computer Science?</a:t>
            </a:r>
          </a:p>
          <a:p>
            <a:pPr marL="685800" lvl="1" indent="-228600">
              <a:lnSpc>
                <a:spcPct val="120000"/>
              </a:lnSpc>
              <a:buFont typeface="Arial" panose="020B0604020202020204" pitchFamily="34" charset="0"/>
              <a:buChar char="•"/>
            </a:pPr>
            <a:r>
              <a:rPr lang="en-GB" sz="1100" dirty="0">
                <a:solidFill>
                  <a:srgbClr val="595959"/>
                </a:solidFill>
              </a:rPr>
              <a:t>What are the benefits and risks of Computer Science at a local level (think about your local community / town / city / county)</a:t>
            </a:r>
          </a:p>
          <a:p>
            <a:pPr marL="685800" lvl="1" indent="-228600">
              <a:lnSpc>
                <a:spcPct val="120000"/>
              </a:lnSpc>
              <a:buFont typeface="Arial" panose="020B0604020202020204" pitchFamily="34" charset="0"/>
              <a:buChar char="•"/>
            </a:pPr>
            <a:r>
              <a:rPr lang="en-GB" sz="1100" dirty="0">
                <a:solidFill>
                  <a:srgbClr val="595959"/>
                </a:solidFill>
              </a:rPr>
              <a:t>What are the benefits and risks of Computer Science at a national level </a:t>
            </a:r>
          </a:p>
          <a:p>
            <a:pPr marL="685800" lvl="1" indent="-228600">
              <a:lnSpc>
                <a:spcPct val="120000"/>
              </a:lnSpc>
              <a:buFont typeface="Arial" panose="020B0604020202020204" pitchFamily="34" charset="0"/>
              <a:buChar char="•"/>
            </a:pPr>
            <a:r>
              <a:rPr lang="en-GB" sz="1100" dirty="0">
                <a:solidFill>
                  <a:srgbClr val="595959"/>
                </a:solidFill>
              </a:rPr>
              <a:t>What are the benefits and risks of Computer Science at a global level</a:t>
            </a:r>
          </a:p>
          <a:p>
            <a:pPr marL="685800" lvl="1" indent="-228600">
              <a:lnSpc>
                <a:spcPct val="120000"/>
              </a:lnSpc>
              <a:buFont typeface="+mj-lt"/>
              <a:buAutoNum type="arabicPeriod"/>
            </a:pPr>
            <a:endParaRPr lang="en-GB" sz="1100" dirty="0">
              <a:solidFill>
                <a:srgbClr val="595959"/>
              </a:solidFill>
            </a:endParaRPr>
          </a:p>
        </p:txBody>
      </p:sp>
      <p:sp>
        <p:nvSpPr>
          <p:cNvPr id="13" name="Rectangle 12">
            <a:extLst>
              <a:ext uri="{FF2B5EF4-FFF2-40B4-BE49-F238E27FC236}">
                <a16:creationId xmlns:a16="http://schemas.microsoft.com/office/drawing/2014/main" id="{D6BAB8C9-135E-43C8-8E06-A4D6F53976A7}"/>
              </a:ext>
            </a:extLst>
          </p:cNvPr>
          <p:cNvSpPr/>
          <p:nvPr/>
        </p:nvSpPr>
        <p:spPr>
          <a:xfrm>
            <a:off x="371568" y="4672085"/>
            <a:ext cx="6096000" cy="261610"/>
          </a:xfrm>
          <a:prstGeom prst="rect">
            <a:avLst/>
          </a:prstGeom>
        </p:spPr>
        <p:txBody>
          <a:bodyPr>
            <a:spAutoFit/>
          </a:bodyPr>
          <a:lstStyle/>
          <a:p>
            <a:r>
              <a:rPr lang="en-GB" sz="1100" b="1" dirty="0">
                <a:solidFill>
                  <a:srgbClr val="595959"/>
                </a:solidFill>
              </a:rPr>
              <a:t>Additional help:</a:t>
            </a:r>
          </a:p>
        </p:txBody>
      </p:sp>
      <p:sp>
        <p:nvSpPr>
          <p:cNvPr id="14" name="Rectangle 13">
            <a:extLst>
              <a:ext uri="{FF2B5EF4-FFF2-40B4-BE49-F238E27FC236}">
                <a16:creationId xmlns:a16="http://schemas.microsoft.com/office/drawing/2014/main" id="{537F1236-6D06-496C-9E91-4CBF5900CAE3}"/>
              </a:ext>
            </a:extLst>
          </p:cNvPr>
          <p:cNvSpPr/>
          <p:nvPr/>
        </p:nvSpPr>
        <p:spPr>
          <a:xfrm>
            <a:off x="423958" y="4922356"/>
            <a:ext cx="11360200" cy="173669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videos from the following Craig ‘n’ Dave playlists:</a:t>
            </a:r>
          </a:p>
          <a:p>
            <a:endParaRPr lang="en-GB" sz="1100" dirty="0">
              <a:solidFill>
                <a:srgbClr val="595959"/>
              </a:solidFill>
            </a:endParaRPr>
          </a:p>
          <a:p>
            <a:r>
              <a:rPr lang="en-GB" sz="1100" dirty="0">
                <a:solidFill>
                  <a:srgbClr val="595959"/>
                </a:solidFill>
              </a:rPr>
              <a:t>OCR:</a:t>
            </a:r>
          </a:p>
          <a:p>
            <a:r>
              <a:rPr lang="en-GB" sz="1100" dirty="0">
                <a:solidFill>
                  <a:srgbClr val="595959"/>
                </a:solidFill>
              </a:rPr>
              <a:t>SLR 17 – Ethical, morale and cultural issues</a:t>
            </a:r>
          </a:p>
          <a:p>
            <a:r>
              <a:rPr lang="en-GB" sz="1100" dirty="0">
                <a:solidFill>
                  <a:srgbClr val="595959"/>
                </a:solidFill>
                <a:hlinkClick r:id="rId3">
                  <a:extLst>
                    <a:ext uri="{A12FA001-AC4F-418D-AE19-62706E023703}">
                      <ahyp:hlinkClr xmlns:ahyp="http://schemas.microsoft.com/office/drawing/2018/hyperlinkcolor" val="tx"/>
                    </a:ext>
                  </a:extLst>
                </a:hlinkClick>
              </a:rPr>
              <a:t>https://student.craigndave.org/videos/slr-17-ethical-moral-and-cultural-issues</a:t>
            </a:r>
            <a:endParaRPr lang="en-GB" sz="1100" dirty="0">
              <a:solidFill>
                <a:srgbClr val="595959"/>
              </a:solidFill>
            </a:endParaRPr>
          </a:p>
          <a:p>
            <a:endParaRPr lang="en-GB" sz="1100" dirty="0">
              <a:solidFill>
                <a:srgbClr val="595959"/>
              </a:solidFill>
            </a:endParaRPr>
          </a:p>
          <a:p>
            <a:r>
              <a:rPr lang="en-GB" sz="1100" dirty="0">
                <a:solidFill>
                  <a:srgbClr val="595959"/>
                </a:solidFill>
              </a:rPr>
              <a:t>AQA:</a:t>
            </a:r>
          </a:p>
          <a:p>
            <a:r>
              <a:rPr lang="en-GB" sz="1100" dirty="0">
                <a:solidFill>
                  <a:srgbClr val="595959"/>
                </a:solidFill>
              </a:rPr>
              <a:t>SLR 19: Moral, social, legal, cultural issues</a:t>
            </a:r>
          </a:p>
          <a:p>
            <a:r>
              <a:rPr lang="en-GB" sz="1100" dirty="0">
                <a:solidFill>
                  <a:srgbClr val="595959"/>
                </a:solidFill>
                <a:hlinkClick r:id="rId4">
                  <a:extLst>
                    <a:ext uri="{A12FA001-AC4F-418D-AE19-62706E023703}">
                      <ahyp:hlinkClr xmlns:ahyp="http://schemas.microsoft.com/office/drawing/2018/hyperlinkcolor" val="tx"/>
                    </a:ext>
                  </a:extLst>
                </a:hlinkClick>
              </a:rPr>
              <a:t>https://student.craigndave.org/videos/slr19-moral-social-legal-cultural-issues</a:t>
            </a:r>
            <a:endParaRPr lang="en-GB" sz="1100" dirty="0">
              <a:solidFill>
                <a:srgbClr val="595959"/>
              </a:solidFill>
            </a:endParaRPr>
          </a:p>
          <a:p>
            <a:endParaRPr lang="en-GB" sz="1100" dirty="0">
              <a:solidFill>
                <a:srgbClr val="595959"/>
              </a:solidFill>
            </a:endParaRPr>
          </a:p>
        </p:txBody>
      </p:sp>
    </p:spTree>
    <p:extLst>
      <p:ext uri="{BB962C8B-B14F-4D97-AF65-F5344CB8AC3E}">
        <p14:creationId xmlns:p14="http://schemas.microsoft.com/office/powerpoint/2010/main" val="1308077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7</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Why is Computer Science important?</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Critical thinking task</a:t>
            </a:r>
          </a:p>
        </p:txBody>
      </p:sp>
      <p:graphicFrame>
        <p:nvGraphicFramePr>
          <p:cNvPr id="9" name="Diagram 8">
            <a:extLst>
              <a:ext uri="{FF2B5EF4-FFF2-40B4-BE49-F238E27FC236}">
                <a16:creationId xmlns:a16="http://schemas.microsoft.com/office/drawing/2014/main" id="{7A538261-D0B2-48B4-8FD6-7666C03BFBA0}"/>
              </a:ext>
            </a:extLst>
          </p:cNvPr>
          <p:cNvGraphicFramePr/>
          <p:nvPr>
            <p:extLst>
              <p:ext uri="{D42A27DB-BD31-4B8C-83A1-F6EECF244321}">
                <p14:modId xmlns:p14="http://schemas.microsoft.com/office/powerpoint/2010/main" val="2310558179"/>
              </p:ext>
            </p:extLst>
          </p:nvPr>
        </p:nvGraphicFramePr>
        <p:xfrm>
          <a:off x="321055" y="1374375"/>
          <a:ext cx="1158407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4646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1½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8</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Augmented reality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Applying technical knowledge in context task</a:t>
            </a:r>
          </a:p>
        </p:txBody>
      </p:sp>
      <p:sp>
        <p:nvSpPr>
          <p:cNvPr id="7" name="TextBox 6">
            <a:extLst>
              <a:ext uri="{FF2B5EF4-FFF2-40B4-BE49-F238E27FC236}">
                <a16:creationId xmlns:a16="http://schemas.microsoft.com/office/drawing/2014/main" id="{11BD98E4-9E49-4CD8-AB01-F770909D7593}"/>
              </a:ext>
            </a:extLst>
          </p:cNvPr>
          <p:cNvSpPr txBox="1"/>
          <p:nvPr/>
        </p:nvSpPr>
        <p:spPr>
          <a:xfrm>
            <a:off x="371568" y="1417038"/>
            <a:ext cx="3761520" cy="4324261"/>
          </a:xfrm>
          <a:prstGeom prst="rect">
            <a:avLst/>
          </a:prstGeom>
          <a:noFill/>
        </p:spPr>
        <p:txBody>
          <a:bodyPr wrap="square" rtlCol="0">
            <a:spAutoFit/>
          </a:bodyPr>
          <a:lstStyle/>
          <a:p>
            <a:r>
              <a:rPr lang="en-GB" sz="1100" dirty="0">
                <a:solidFill>
                  <a:srgbClr val="595959"/>
                </a:solidFill>
              </a:rPr>
              <a:t>A key skill at A Level is being able to take a topic and then discuss it in the context of different scenarios.</a:t>
            </a:r>
          </a:p>
          <a:p>
            <a:endParaRPr lang="en-GB" sz="1100" dirty="0">
              <a:solidFill>
                <a:srgbClr val="595959"/>
              </a:solidFill>
              <a:hlinkClick r:id="rId3">
                <a:extLst>
                  <a:ext uri="{A12FA001-AC4F-418D-AE19-62706E023703}">
                    <ahyp:hlinkClr xmlns:ahyp="http://schemas.microsoft.com/office/drawing/2018/hyperlinkcolor" val="tx"/>
                  </a:ext>
                </a:extLst>
              </a:hlinkClick>
            </a:endParaRPr>
          </a:p>
          <a:p>
            <a:r>
              <a:rPr lang="en-GB" sz="1100" dirty="0">
                <a:solidFill>
                  <a:srgbClr val="595959"/>
                </a:solidFill>
              </a:rPr>
              <a:t>Most theory-based exam questions will be asked in the form of a scenario, simply regurgitating what you know on the topic without contextualising your answer to the scenario will often result in low marks!</a:t>
            </a:r>
          </a:p>
          <a:p>
            <a:endParaRPr lang="en-GB" sz="1100" dirty="0">
              <a:solidFill>
                <a:srgbClr val="595959"/>
              </a:solidFill>
              <a:hlinkClick r:id="rId3">
                <a:extLst>
                  <a:ext uri="{A12FA001-AC4F-418D-AE19-62706E023703}">
                    <ahyp:hlinkClr xmlns:ahyp="http://schemas.microsoft.com/office/drawing/2018/hyperlinkcolor" val="tx"/>
                  </a:ext>
                </a:extLst>
              </a:hlinkClick>
            </a:endParaRPr>
          </a:p>
          <a:p>
            <a:r>
              <a:rPr lang="en-GB" sz="1100" dirty="0">
                <a:solidFill>
                  <a:srgbClr val="595959"/>
                </a:solidFill>
              </a:rPr>
              <a:t>The topic for this exercise is “Augmented Reality”.  It is a truly fascinating area of technology which has the potential to change almost every aspect of our daily lives.</a:t>
            </a:r>
          </a:p>
          <a:p>
            <a:endParaRPr lang="en-GB" sz="1100" dirty="0">
              <a:solidFill>
                <a:srgbClr val="595959"/>
              </a:solidFill>
            </a:endParaRPr>
          </a:p>
          <a:p>
            <a:r>
              <a:rPr lang="en-GB" sz="1100" dirty="0">
                <a:solidFill>
                  <a:srgbClr val="595959"/>
                </a:solidFill>
              </a:rPr>
              <a:t>Watch this brief video to learn more: </a:t>
            </a:r>
            <a:r>
              <a:rPr lang="en-GB" sz="1100" dirty="0">
                <a:solidFill>
                  <a:srgbClr val="595959"/>
                </a:solidFill>
                <a:hlinkClick r:id="rId3">
                  <a:extLst>
                    <a:ext uri="{A12FA001-AC4F-418D-AE19-62706E023703}">
                      <ahyp:hlinkClr xmlns:ahyp="http://schemas.microsoft.com/office/drawing/2018/hyperlinkcolor" val="tx"/>
                    </a:ext>
                  </a:extLst>
                </a:hlinkClick>
              </a:rPr>
              <a:t>https://www.youtube.com/watch?v=vQtwWzfzKXI</a:t>
            </a:r>
            <a:endParaRPr lang="en-GB" sz="1100" dirty="0">
              <a:solidFill>
                <a:srgbClr val="595959"/>
              </a:solidFill>
            </a:endParaRPr>
          </a:p>
          <a:p>
            <a:endParaRPr lang="en-GB" sz="1100" dirty="0">
              <a:solidFill>
                <a:srgbClr val="595959"/>
              </a:solidFill>
            </a:endParaRPr>
          </a:p>
          <a:p>
            <a:r>
              <a:rPr lang="en-GB" sz="1100" dirty="0">
                <a:solidFill>
                  <a:srgbClr val="595959"/>
                </a:solidFill>
              </a:rPr>
              <a:t>After watching the video complete the next slide which asks you to discuss the benefits, limitations and risks of augmented reality in the context of:</a:t>
            </a:r>
          </a:p>
          <a:p>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Medicine &amp; health care</a:t>
            </a:r>
          </a:p>
          <a:p>
            <a:pPr marL="171450" indent="-171450">
              <a:buFont typeface="Arial" panose="020B0604020202020204" pitchFamily="34" charset="0"/>
              <a:buChar char="•"/>
            </a:pPr>
            <a:r>
              <a:rPr lang="en-GB" sz="1100" dirty="0">
                <a:solidFill>
                  <a:srgbClr val="595959"/>
                </a:solidFill>
              </a:rPr>
              <a:t>Gaming &amp; entertainment</a:t>
            </a:r>
          </a:p>
          <a:p>
            <a:pPr marL="171450" indent="-171450">
              <a:buFont typeface="Arial" panose="020B0604020202020204" pitchFamily="34" charset="0"/>
              <a:buChar char="•"/>
            </a:pPr>
            <a:r>
              <a:rPr lang="en-GB" sz="1100" dirty="0">
                <a:solidFill>
                  <a:srgbClr val="595959"/>
                </a:solidFill>
              </a:rPr>
              <a:t>Schools &amp; learning</a:t>
            </a:r>
          </a:p>
          <a:p>
            <a:pPr marL="171450" indent="-171450">
              <a:buFont typeface="Arial" panose="020B0604020202020204" pitchFamily="34" charset="0"/>
              <a:buChar char="•"/>
            </a:pPr>
            <a:r>
              <a:rPr lang="en-GB" sz="1100" dirty="0">
                <a:solidFill>
                  <a:srgbClr val="595959"/>
                </a:solidFill>
              </a:rPr>
              <a:t>Travel &amp; tourism</a:t>
            </a:r>
          </a:p>
          <a:p>
            <a:pPr marL="171450" indent="-171450">
              <a:buFont typeface="Arial" panose="020B0604020202020204" pitchFamily="34" charset="0"/>
              <a:buChar char="•"/>
            </a:pPr>
            <a:r>
              <a:rPr lang="en-GB" sz="1100" dirty="0">
                <a:solidFill>
                  <a:srgbClr val="595959"/>
                </a:solidFill>
              </a:rPr>
              <a:t>Social media</a:t>
            </a:r>
          </a:p>
          <a:p>
            <a:pPr marL="171450" indent="-171450">
              <a:buFont typeface="Arial" panose="020B0604020202020204" pitchFamily="34" charset="0"/>
              <a:buChar char="•"/>
            </a:pPr>
            <a:r>
              <a:rPr lang="en-GB" sz="1100" dirty="0">
                <a:solidFill>
                  <a:srgbClr val="595959"/>
                </a:solidFill>
              </a:rPr>
              <a:t>Transport &amp; navigation</a:t>
            </a:r>
          </a:p>
        </p:txBody>
      </p:sp>
      <p:grpSp>
        <p:nvGrpSpPr>
          <p:cNvPr id="8" name="Group 7">
            <a:extLst>
              <a:ext uri="{FF2B5EF4-FFF2-40B4-BE49-F238E27FC236}">
                <a16:creationId xmlns:a16="http://schemas.microsoft.com/office/drawing/2014/main" id="{1B361EE3-4AB2-465B-A71B-BCB43123E291}"/>
              </a:ext>
            </a:extLst>
          </p:cNvPr>
          <p:cNvGrpSpPr/>
          <p:nvPr/>
        </p:nvGrpSpPr>
        <p:grpSpPr>
          <a:xfrm>
            <a:off x="4235171" y="1417038"/>
            <a:ext cx="7907877" cy="4515711"/>
            <a:chOff x="4235171" y="1417038"/>
            <a:chExt cx="7907877" cy="4515711"/>
          </a:xfrm>
        </p:grpSpPr>
        <p:pic>
          <p:nvPicPr>
            <p:cNvPr id="10" name="Picture 9">
              <a:extLst>
                <a:ext uri="{FF2B5EF4-FFF2-40B4-BE49-F238E27FC236}">
                  <a16:creationId xmlns:a16="http://schemas.microsoft.com/office/drawing/2014/main" id="{F4D5D6BF-B14A-45AA-9B80-DDEAFDCF2A21}"/>
                </a:ext>
              </a:extLst>
            </p:cNvPr>
            <p:cNvPicPr>
              <a:picLocks noChangeAspect="1"/>
            </p:cNvPicPr>
            <p:nvPr/>
          </p:nvPicPr>
          <p:blipFill>
            <a:blip r:embed="rId4"/>
            <a:stretch>
              <a:fillRect/>
            </a:stretch>
          </p:blipFill>
          <p:spPr>
            <a:xfrm>
              <a:off x="4235171" y="1417038"/>
              <a:ext cx="7791450" cy="4314825"/>
            </a:xfrm>
            <a:prstGeom prst="rect">
              <a:avLst/>
            </a:prstGeom>
          </p:spPr>
        </p:pic>
        <p:sp>
          <p:nvSpPr>
            <p:cNvPr id="11" name="TextBox 10">
              <a:extLst>
                <a:ext uri="{FF2B5EF4-FFF2-40B4-BE49-F238E27FC236}">
                  <a16:creationId xmlns:a16="http://schemas.microsoft.com/office/drawing/2014/main" id="{4A8FBA33-4264-4BC0-A824-3DA9A5266914}"/>
                </a:ext>
              </a:extLst>
            </p:cNvPr>
            <p:cNvSpPr txBox="1"/>
            <p:nvPr/>
          </p:nvSpPr>
          <p:spPr>
            <a:xfrm>
              <a:off x="7428296" y="5717305"/>
              <a:ext cx="4714752" cy="215444"/>
            </a:xfrm>
            <a:prstGeom prst="rect">
              <a:avLst/>
            </a:prstGeom>
            <a:noFill/>
          </p:spPr>
          <p:txBody>
            <a:bodyPr wrap="none" rtlCol="0">
              <a:spAutoFit/>
            </a:bodyPr>
            <a:lstStyle/>
            <a:p>
              <a:r>
                <a:rPr lang="en-GB" sz="800" dirty="0">
                  <a:solidFill>
                    <a:srgbClr val="595959"/>
                  </a:solidFill>
                </a:rPr>
                <a:t>Image by Oyundari Zorigtbaatar (20 March 2016) </a:t>
              </a:r>
              <a:r>
                <a:rPr lang="en-GB" sz="800" dirty="0">
                  <a:solidFill>
                    <a:srgbClr val="595959"/>
                  </a:solidFill>
                  <a:hlinkClick r:id="rId5">
                    <a:extLst>
                      <a:ext uri="{A12FA001-AC4F-418D-AE19-62706E023703}">
                        <ahyp:hlinkClr xmlns:ahyp="http://schemas.microsoft.com/office/drawing/2018/hyperlinkcolor" val="tx"/>
                      </a:ext>
                    </a:extLst>
                  </a:hlinkClick>
                </a:rPr>
                <a:t>https://creativecommons.org/licenses/by-sa/4.0/legalcode</a:t>
              </a:r>
              <a:r>
                <a:rPr lang="en-GB" sz="800" dirty="0">
                  <a:solidFill>
                    <a:srgbClr val="595959"/>
                  </a:solidFill>
                </a:rPr>
                <a:t> </a:t>
              </a:r>
            </a:p>
          </p:txBody>
        </p:sp>
      </p:grpSp>
    </p:spTree>
    <p:extLst>
      <p:ext uri="{BB962C8B-B14F-4D97-AF65-F5344CB8AC3E}">
        <p14:creationId xmlns:p14="http://schemas.microsoft.com/office/powerpoint/2010/main" val="3054642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1½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8</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Augmented reality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Applying technical knowledge in context task</a:t>
            </a:r>
          </a:p>
        </p:txBody>
      </p:sp>
      <p:graphicFrame>
        <p:nvGraphicFramePr>
          <p:cNvPr id="12" name="Diagram 11">
            <a:extLst>
              <a:ext uri="{FF2B5EF4-FFF2-40B4-BE49-F238E27FC236}">
                <a16:creationId xmlns:a16="http://schemas.microsoft.com/office/drawing/2014/main" id="{AAC5A7A7-5371-4226-998D-A5EB4EA1BF94}"/>
              </a:ext>
            </a:extLst>
          </p:cNvPr>
          <p:cNvGraphicFramePr/>
          <p:nvPr>
            <p:extLst>
              <p:ext uri="{D42A27DB-BD31-4B8C-83A1-F6EECF244321}">
                <p14:modId xmlns:p14="http://schemas.microsoft.com/office/powerpoint/2010/main" val="2193591428"/>
              </p:ext>
            </p:extLst>
          </p:nvPr>
        </p:nvGraphicFramePr>
        <p:xfrm>
          <a:off x="401494" y="1281680"/>
          <a:ext cx="1156638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4582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9</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Looking under the hood of the processor</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Systems architecture task</a:t>
            </a:r>
          </a:p>
        </p:txBody>
      </p:sp>
      <p:sp>
        <p:nvSpPr>
          <p:cNvPr id="12" name="TextBox 11">
            <a:extLst>
              <a:ext uri="{FF2B5EF4-FFF2-40B4-BE49-F238E27FC236}">
                <a16:creationId xmlns:a16="http://schemas.microsoft.com/office/drawing/2014/main" id="{96BC824A-B3A3-4EA6-87C8-6058C5AC3FDB}"/>
              </a:ext>
            </a:extLst>
          </p:cNvPr>
          <p:cNvSpPr txBox="1"/>
          <p:nvPr/>
        </p:nvSpPr>
        <p:spPr>
          <a:xfrm>
            <a:off x="371568" y="1417038"/>
            <a:ext cx="7504374" cy="5324535"/>
          </a:xfrm>
          <a:prstGeom prst="rect">
            <a:avLst/>
          </a:prstGeom>
          <a:noFill/>
        </p:spPr>
        <p:txBody>
          <a:bodyPr wrap="square" rtlCol="0">
            <a:spAutoFit/>
          </a:bodyPr>
          <a:lstStyle/>
          <a:p>
            <a:pPr>
              <a:lnSpc>
                <a:spcPct val="120000"/>
              </a:lnSpc>
            </a:pPr>
            <a:r>
              <a:rPr lang="en-GB" sz="1100" dirty="0">
                <a:solidFill>
                  <a:srgbClr val="595959"/>
                </a:solidFill>
              </a:rPr>
              <a:t>The CPU “Central Processing Unit” is the central core of any computer system.  You will study what it contains and how it works it in depth at A Level.</a:t>
            </a:r>
          </a:p>
          <a:p>
            <a:pPr>
              <a:lnSpc>
                <a:spcPct val="120000"/>
              </a:lnSpc>
            </a:pPr>
            <a:endParaRPr lang="en-GB" sz="1100" dirty="0">
              <a:solidFill>
                <a:srgbClr val="595959"/>
              </a:solidFill>
            </a:endParaRPr>
          </a:p>
          <a:p>
            <a:pPr marL="228600" indent="-228600">
              <a:lnSpc>
                <a:spcPct val="120000"/>
              </a:lnSpc>
              <a:buAutoNum type="arabicPeriod"/>
            </a:pPr>
            <a:r>
              <a:rPr lang="en-GB" sz="1100" dirty="0">
                <a:solidFill>
                  <a:srgbClr val="595959"/>
                </a:solidFill>
              </a:rPr>
              <a:t>Start by watching the following 3 videos from Craig ‘n’ Dave (choose from OCR or AQA exam board)</a:t>
            </a:r>
          </a:p>
          <a:p>
            <a:pPr marL="685800" lvl="1" indent="-228600">
              <a:lnSpc>
                <a:spcPct val="120000"/>
              </a:lnSpc>
              <a:buAutoNum type="arabicPeriod"/>
            </a:pPr>
            <a:r>
              <a:rPr lang="en-GB" sz="1100" b="1" dirty="0">
                <a:solidFill>
                  <a:schemeClr val="tx2"/>
                </a:solidFill>
              </a:rPr>
              <a:t>OCR: </a:t>
            </a:r>
            <a:r>
              <a:rPr lang="en-GB" sz="1100" dirty="0">
                <a:solidFill>
                  <a:schemeClr val="tx2"/>
                </a:solidFill>
                <a:hlinkClick r:id="rId3">
                  <a:extLst>
                    <a:ext uri="{A12FA001-AC4F-418D-AE19-62706E023703}">
                      <ahyp:hlinkClr xmlns:ahyp="http://schemas.microsoft.com/office/drawing/2018/hyperlinkcolor" val="tx"/>
                    </a:ext>
                  </a:extLst>
                </a:hlinkClick>
              </a:rPr>
              <a:t>https://student.craigndave.org/videos/ocr-alevel-slr01-alu-cu-registers-and-buses</a:t>
            </a:r>
            <a:endParaRPr lang="en-GB" sz="1100" dirty="0">
              <a:solidFill>
                <a:schemeClr val="tx2"/>
              </a:solidFill>
            </a:endParaRPr>
          </a:p>
          <a:p>
            <a:pPr marL="685800" lvl="1" indent="-228600">
              <a:lnSpc>
                <a:spcPct val="120000"/>
              </a:lnSpc>
              <a:buAutoNum type="arabicPeriod"/>
            </a:pPr>
            <a:r>
              <a:rPr lang="en-GB" sz="1100" b="1" dirty="0">
                <a:solidFill>
                  <a:schemeClr val="tx2"/>
                </a:solidFill>
              </a:rPr>
              <a:t>OCR: </a:t>
            </a:r>
            <a:r>
              <a:rPr lang="en-GB" sz="1100" dirty="0">
                <a:solidFill>
                  <a:schemeClr val="tx2"/>
                </a:solidFill>
                <a:hlinkClick r:id="rId4">
                  <a:extLst>
                    <a:ext uri="{A12FA001-AC4F-418D-AE19-62706E023703}">
                      <ahyp:hlinkClr xmlns:ahyp="http://schemas.microsoft.com/office/drawing/2018/hyperlinkcolor" val="tx"/>
                    </a:ext>
                  </a:extLst>
                </a:hlinkClick>
              </a:rPr>
              <a:t>https://student.craigndave.org/videos/ocr-alevel-slr01-fetch-decode-execute-cycle</a:t>
            </a:r>
            <a:endParaRPr lang="en-GB" sz="1100" dirty="0">
              <a:solidFill>
                <a:schemeClr val="tx2"/>
              </a:solidFill>
            </a:endParaRPr>
          </a:p>
          <a:p>
            <a:pPr marL="685800" lvl="1" indent="-228600">
              <a:lnSpc>
                <a:spcPct val="120000"/>
              </a:lnSpc>
              <a:buAutoNum type="arabicPeriod"/>
            </a:pPr>
            <a:r>
              <a:rPr lang="en-GB" sz="1100" b="1" dirty="0">
                <a:solidFill>
                  <a:schemeClr val="tx2"/>
                </a:solidFill>
              </a:rPr>
              <a:t>OCR: </a:t>
            </a:r>
            <a:r>
              <a:rPr lang="en-GB" sz="1100" dirty="0">
                <a:solidFill>
                  <a:schemeClr val="tx2"/>
                </a:solidFill>
                <a:hlinkClick r:id="rId5">
                  <a:extLst>
                    <a:ext uri="{A12FA001-AC4F-418D-AE19-62706E023703}">
                      <ahyp:hlinkClr xmlns:ahyp="http://schemas.microsoft.com/office/drawing/2018/hyperlinkcolor" val="tx"/>
                    </a:ext>
                  </a:extLst>
                </a:hlinkClick>
              </a:rPr>
              <a:t>https://student.craigndave.org/videos/ocr-alevel-slr01-performance-of-the-cpu</a:t>
            </a:r>
            <a:endParaRPr lang="en-GB" sz="1100" dirty="0">
              <a:solidFill>
                <a:schemeClr val="tx2"/>
              </a:solidFill>
            </a:endParaRPr>
          </a:p>
          <a:p>
            <a:pPr lvl="1">
              <a:lnSpc>
                <a:spcPct val="120000"/>
              </a:lnSpc>
            </a:pPr>
            <a:endParaRPr lang="en-GB" sz="100" dirty="0">
              <a:solidFill>
                <a:srgbClr val="595959"/>
              </a:solidFill>
            </a:endParaRPr>
          </a:p>
          <a:p>
            <a:pPr marL="685800" lvl="1" indent="-228600">
              <a:lnSpc>
                <a:spcPct val="120000"/>
              </a:lnSpc>
              <a:buFont typeface="+mj-lt"/>
              <a:buAutoNum type="arabicPeriod"/>
            </a:pPr>
            <a:r>
              <a:rPr lang="en-GB" sz="1100" b="1" dirty="0">
                <a:solidFill>
                  <a:schemeClr val="accent1"/>
                </a:solidFill>
              </a:rPr>
              <a:t>AQA: </a:t>
            </a:r>
            <a:r>
              <a:rPr lang="en-GB" sz="1100" dirty="0">
                <a:solidFill>
                  <a:schemeClr val="accent1"/>
                </a:solidFill>
                <a:hlinkClick r:id="rId6">
                  <a:extLst>
                    <a:ext uri="{A12FA001-AC4F-418D-AE19-62706E023703}">
                      <ahyp:hlinkClr xmlns:ahyp="http://schemas.microsoft.com/office/drawing/2018/hyperlinkcolor" val="tx"/>
                    </a:ext>
                  </a:extLst>
                </a:hlinkClick>
              </a:rPr>
              <a:t>https://student.craigndave.org/videos/aqa-alevel-slr17-the-processor-and-its-major-components</a:t>
            </a:r>
            <a:endParaRPr lang="en-GB" sz="1100" dirty="0">
              <a:solidFill>
                <a:schemeClr val="accent1"/>
              </a:solidFill>
            </a:endParaRPr>
          </a:p>
          <a:p>
            <a:pPr marL="685800" lvl="1" indent="-228600">
              <a:lnSpc>
                <a:spcPct val="120000"/>
              </a:lnSpc>
              <a:buAutoNum type="arabicPeriod"/>
            </a:pPr>
            <a:r>
              <a:rPr lang="en-GB" sz="1100" b="1" dirty="0">
                <a:solidFill>
                  <a:schemeClr val="accent1"/>
                </a:solidFill>
              </a:rPr>
              <a:t>AQA: </a:t>
            </a:r>
            <a:r>
              <a:rPr lang="en-GB" sz="1100" dirty="0">
                <a:solidFill>
                  <a:schemeClr val="accent1"/>
                </a:solidFill>
                <a:hlinkClick r:id="rId7">
                  <a:extLst>
                    <a:ext uri="{A12FA001-AC4F-418D-AE19-62706E023703}">
                      <ahyp:hlinkClr xmlns:ahyp="http://schemas.microsoft.com/office/drawing/2018/hyperlinkcolor" val="tx"/>
                    </a:ext>
                  </a:extLst>
                </a:hlinkClick>
              </a:rPr>
              <a:t>https://student.craigndave.org/videos/aqa-alevel-slr17-alu-cu-registers-and-buses</a:t>
            </a:r>
            <a:endParaRPr lang="en-GB" sz="1100" dirty="0">
              <a:solidFill>
                <a:schemeClr val="accent1"/>
              </a:solidFill>
            </a:endParaRPr>
          </a:p>
          <a:p>
            <a:pPr marL="685800" lvl="1" indent="-228600">
              <a:lnSpc>
                <a:spcPct val="120000"/>
              </a:lnSpc>
              <a:buAutoNum type="arabicPeriod"/>
            </a:pPr>
            <a:r>
              <a:rPr lang="en-GB" sz="1100" b="1" dirty="0">
                <a:solidFill>
                  <a:schemeClr val="accent1"/>
                </a:solidFill>
              </a:rPr>
              <a:t>AQA: </a:t>
            </a:r>
            <a:r>
              <a:rPr lang="en-GB" sz="1100" dirty="0">
                <a:solidFill>
                  <a:schemeClr val="accent1"/>
                </a:solidFill>
                <a:hlinkClick r:id="rId8">
                  <a:extLst>
                    <a:ext uri="{A12FA001-AC4F-418D-AE19-62706E023703}">
                      <ahyp:hlinkClr xmlns:ahyp="http://schemas.microsoft.com/office/drawing/2018/hyperlinkcolor" val="tx"/>
                    </a:ext>
                  </a:extLst>
                </a:hlinkClick>
              </a:rPr>
              <a:t>https://student.craigndave.org/videos/aqa-alevel-slr17-performance-of-the-cpu</a:t>
            </a:r>
            <a:endParaRPr lang="en-GB" sz="1100" dirty="0">
              <a:solidFill>
                <a:schemeClr val="accent1"/>
              </a:solidFill>
            </a:endParaRPr>
          </a:p>
          <a:p>
            <a:pPr marL="685800" lvl="1" indent="-228600">
              <a:lnSpc>
                <a:spcPct val="120000"/>
              </a:lnSpc>
              <a:buAutoNum type="arabicPeriod"/>
            </a:pPr>
            <a:endParaRPr lang="en-GB" sz="1100" dirty="0">
              <a:solidFill>
                <a:srgbClr val="595959"/>
              </a:solidFill>
            </a:endParaRPr>
          </a:p>
          <a:p>
            <a:pPr marL="228600" indent="-228600">
              <a:lnSpc>
                <a:spcPct val="120000"/>
              </a:lnSpc>
              <a:buAutoNum type="arabicPeriod"/>
            </a:pPr>
            <a:r>
              <a:rPr lang="en-GB" sz="1100" dirty="0">
                <a:solidFill>
                  <a:srgbClr val="595959"/>
                </a:solidFill>
              </a:rPr>
              <a:t>Produce a fully annotated diagram on a single sheet of A4 / A3 paper which shows how the CPU works. </a:t>
            </a:r>
          </a:p>
          <a:p>
            <a:pPr marL="228600" indent="-228600">
              <a:lnSpc>
                <a:spcPct val="120000"/>
              </a:lnSpc>
              <a:buAutoNum type="arabicPeriod"/>
            </a:pPr>
            <a:endParaRPr lang="en-GB" sz="1100" dirty="0">
              <a:solidFill>
                <a:srgbClr val="595959"/>
              </a:solidFill>
            </a:endParaRPr>
          </a:p>
          <a:p>
            <a:pPr marL="228600" indent="-228600">
              <a:lnSpc>
                <a:spcPct val="120000"/>
              </a:lnSpc>
              <a:buAutoNum type="arabicPeriod"/>
            </a:pPr>
            <a:r>
              <a:rPr lang="en-GB" sz="1100" dirty="0">
                <a:solidFill>
                  <a:srgbClr val="595959"/>
                </a:solidFill>
              </a:rPr>
              <a:t>Make sure the diagram includes and covers:</a:t>
            </a:r>
          </a:p>
          <a:p>
            <a:pPr marL="628650" lvl="1" indent="-171450">
              <a:buFont typeface="Arial" panose="020B0604020202020204" pitchFamily="34" charset="0"/>
              <a:buChar char="•"/>
            </a:pPr>
            <a:r>
              <a:rPr lang="en-GB" sz="1100" dirty="0">
                <a:solidFill>
                  <a:srgbClr val="595959"/>
                </a:solidFill>
              </a:rPr>
              <a:t>Major CPU components and what they are for:</a:t>
            </a:r>
          </a:p>
          <a:p>
            <a:pPr marL="1085850" lvl="2" indent="-171450">
              <a:buFont typeface="Arial" panose="020B0604020202020204" pitchFamily="34" charset="0"/>
              <a:buChar char="•"/>
            </a:pPr>
            <a:r>
              <a:rPr lang="en-GB" sz="1100" dirty="0">
                <a:solidFill>
                  <a:srgbClr val="595959"/>
                </a:solidFill>
              </a:rPr>
              <a:t>Arithmetic Logic Unit (ALU)</a:t>
            </a:r>
          </a:p>
          <a:p>
            <a:pPr marL="1085850" lvl="2" indent="-171450">
              <a:buFont typeface="Arial" panose="020B0604020202020204" pitchFamily="34" charset="0"/>
              <a:buChar char="•"/>
            </a:pPr>
            <a:r>
              <a:rPr lang="en-GB" sz="1100" dirty="0">
                <a:solidFill>
                  <a:srgbClr val="595959"/>
                </a:solidFill>
              </a:rPr>
              <a:t>Control Unit (CU)</a:t>
            </a:r>
          </a:p>
          <a:p>
            <a:pPr marL="1085850" lvl="2" indent="-171450">
              <a:buFont typeface="Arial" panose="020B0604020202020204" pitchFamily="34" charset="0"/>
              <a:buChar char="•"/>
            </a:pPr>
            <a:r>
              <a:rPr lang="en-GB" sz="1100" dirty="0">
                <a:solidFill>
                  <a:srgbClr val="595959"/>
                </a:solidFill>
              </a:rPr>
              <a:t>Cache</a:t>
            </a:r>
          </a:p>
          <a:p>
            <a:pPr marL="628650" lvl="1" indent="-171450">
              <a:buFont typeface="Arial" panose="020B0604020202020204" pitchFamily="34" charset="0"/>
              <a:buChar char="•"/>
            </a:pPr>
            <a:r>
              <a:rPr lang="en-GB" sz="1100" dirty="0">
                <a:solidFill>
                  <a:srgbClr val="595959"/>
                </a:solidFill>
              </a:rPr>
              <a:t>The main registers </a:t>
            </a:r>
          </a:p>
          <a:p>
            <a:pPr marL="1085850" lvl="2" indent="-171450">
              <a:buFont typeface="Arial" panose="020B0604020202020204" pitchFamily="34" charset="0"/>
              <a:buChar char="•"/>
            </a:pPr>
            <a:r>
              <a:rPr lang="en-GB" sz="1100" dirty="0">
                <a:solidFill>
                  <a:srgbClr val="595959"/>
                </a:solidFill>
              </a:rPr>
              <a:t>Program Counter (PC)</a:t>
            </a:r>
          </a:p>
          <a:p>
            <a:pPr marL="1085850" lvl="2" indent="-171450">
              <a:buFont typeface="Arial" panose="020B0604020202020204" pitchFamily="34" charset="0"/>
              <a:buChar char="•"/>
            </a:pPr>
            <a:r>
              <a:rPr lang="en-GB" sz="1100" dirty="0">
                <a:solidFill>
                  <a:srgbClr val="595959"/>
                </a:solidFill>
              </a:rPr>
              <a:t>Memory Address Register (MAR)</a:t>
            </a:r>
          </a:p>
          <a:p>
            <a:pPr marL="1085850" lvl="2" indent="-171450">
              <a:buFont typeface="Arial" panose="020B0604020202020204" pitchFamily="34" charset="0"/>
              <a:buChar char="•"/>
            </a:pPr>
            <a:r>
              <a:rPr lang="en-GB" sz="1100" dirty="0">
                <a:solidFill>
                  <a:srgbClr val="595959"/>
                </a:solidFill>
              </a:rPr>
              <a:t>Current Instruction Register (CIR)</a:t>
            </a:r>
          </a:p>
          <a:p>
            <a:pPr marL="1085850" lvl="2" indent="-171450">
              <a:buFont typeface="Arial" panose="020B0604020202020204" pitchFamily="34" charset="0"/>
              <a:buChar char="•"/>
            </a:pPr>
            <a:r>
              <a:rPr lang="en-GB" sz="1100" dirty="0">
                <a:solidFill>
                  <a:srgbClr val="595959"/>
                </a:solidFill>
              </a:rPr>
              <a:t>Memory Data/Buffer Register (MDR / MBR)</a:t>
            </a:r>
          </a:p>
          <a:p>
            <a:pPr marL="628650" lvl="1" indent="-171450">
              <a:buFont typeface="Arial" panose="020B0604020202020204" pitchFamily="34" charset="0"/>
              <a:buChar char="•"/>
            </a:pPr>
            <a:r>
              <a:rPr lang="en-GB" sz="1100" dirty="0">
                <a:solidFill>
                  <a:srgbClr val="595959"/>
                </a:solidFill>
              </a:rPr>
              <a:t>Fetch-decode-execute cycle</a:t>
            </a:r>
          </a:p>
          <a:p>
            <a:pPr marL="628650" lvl="1" indent="-171450">
              <a:buFont typeface="Arial" panose="020B0604020202020204" pitchFamily="34" charset="0"/>
              <a:buChar char="•"/>
            </a:pPr>
            <a:r>
              <a:rPr lang="en-GB" sz="1100" dirty="0">
                <a:solidFill>
                  <a:srgbClr val="595959"/>
                </a:solidFill>
              </a:rPr>
              <a:t>Include annotations which explain how the performance of a CPU can be improved by:</a:t>
            </a:r>
          </a:p>
          <a:p>
            <a:pPr marL="1085850" lvl="2" indent="-171450">
              <a:buFont typeface="Arial" panose="020B0604020202020204" pitchFamily="34" charset="0"/>
              <a:buChar char="•"/>
            </a:pPr>
            <a:r>
              <a:rPr lang="en-GB" sz="1100" dirty="0">
                <a:solidFill>
                  <a:srgbClr val="595959"/>
                </a:solidFill>
              </a:rPr>
              <a:t>Increasing the clock speed</a:t>
            </a:r>
          </a:p>
          <a:p>
            <a:pPr marL="1085850" lvl="2" indent="-171450">
              <a:buFont typeface="Arial" panose="020B0604020202020204" pitchFamily="34" charset="0"/>
              <a:buChar char="•"/>
            </a:pPr>
            <a:r>
              <a:rPr lang="en-GB" sz="1100" dirty="0">
                <a:solidFill>
                  <a:srgbClr val="595959"/>
                </a:solidFill>
              </a:rPr>
              <a:t>Increasing the cache size</a:t>
            </a:r>
          </a:p>
          <a:p>
            <a:pPr marL="1085850" lvl="2" indent="-171450">
              <a:buFont typeface="Arial" panose="020B0604020202020204" pitchFamily="34" charset="0"/>
              <a:buChar char="•"/>
            </a:pPr>
            <a:r>
              <a:rPr lang="en-GB" sz="1100" dirty="0">
                <a:solidFill>
                  <a:srgbClr val="595959"/>
                </a:solidFill>
              </a:rPr>
              <a:t>Increasing the number of cores</a:t>
            </a:r>
          </a:p>
        </p:txBody>
      </p:sp>
      <p:pic>
        <p:nvPicPr>
          <p:cNvPr id="13" name="Picture 12" descr="A circuit board&#10;&#10;Description automatically generated">
            <a:extLst>
              <a:ext uri="{FF2B5EF4-FFF2-40B4-BE49-F238E27FC236}">
                <a16:creationId xmlns:a16="http://schemas.microsoft.com/office/drawing/2014/main" id="{B209A783-69B7-40A3-9FAC-1B940C216F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24931" y="1417038"/>
            <a:ext cx="4195501" cy="3480882"/>
          </a:xfrm>
          <a:prstGeom prst="rect">
            <a:avLst/>
          </a:prstGeom>
        </p:spPr>
      </p:pic>
    </p:spTree>
    <p:extLst>
      <p:ext uri="{BB962C8B-B14F-4D97-AF65-F5344CB8AC3E}">
        <p14:creationId xmlns:p14="http://schemas.microsoft.com/office/powerpoint/2010/main" val="893323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595959"/>
                </a:solidFill>
                <a:latin typeface="Century Gothic" panose="020B0502020202020204" pitchFamily="34" charset="0"/>
              </a:rPr>
              <a:t>9</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Looking under the hood of the processor</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Systems architecture task</a:t>
            </a:r>
          </a:p>
        </p:txBody>
      </p:sp>
      <p:pic>
        <p:nvPicPr>
          <p:cNvPr id="8" name="Picture 7">
            <a:extLst>
              <a:ext uri="{FF2B5EF4-FFF2-40B4-BE49-F238E27FC236}">
                <a16:creationId xmlns:a16="http://schemas.microsoft.com/office/drawing/2014/main" id="{3CE5E639-0ED7-486D-8579-D5B67C1E906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11929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 hour</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10</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Different types of memory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Memory task</a:t>
            </a:r>
          </a:p>
        </p:txBody>
      </p:sp>
      <p:sp>
        <p:nvSpPr>
          <p:cNvPr id="10" name="TextBox 9">
            <a:extLst>
              <a:ext uri="{FF2B5EF4-FFF2-40B4-BE49-F238E27FC236}">
                <a16:creationId xmlns:a16="http://schemas.microsoft.com/office/drawing/2014/main" id="{FD21D87A-E362-49F9-8CFE-8571F9584EF5}"/>
              </a:ext>
            </a:extLst>
          </p:cNvPr>
          <p:cNvSpPr txBox="1"/>
          <p:nvPr/>
        </p:nvSpPr>
        <p:spPr>
          <a:xfrm>
            <a:off x="371568" y="1417038"/>
            <a:ext cx="4729350" cy="1785104"/>
          </a:xfrm>
          <a:prstGeom prst="rect">
            <a:avLst/>
          </a:prstGeom>
          <a:noFill/>
        </p:spPr>
        <p:txBody>
          <a:bodyPr wrap="square" rtlCol="0">
            <a:spAutoFit/>
          </a:bodyPr>
          <a:lstStyle/>
          <a:p>
            <a:r>
              <a:rPr lang="en-GB" sz="1100" dirty="0">
                <a:solidFill>
                  <a:srgbClr val="595959"/>
                </a:solidFill>
              </a:rPr>
              <a:t>Computer memory comes in many different forms, some of the main ones are:</a:t>
            </a:r>
          </a:p>
          <a:p>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Random Access Memory (RAM)</a:t>
            </a:r>
          </a:p>
          <a:p>
            <a:pPr marL="171450" indent="-171450">
              <a:buFont typeface="Arial" panose="020B0604020202020204" pitchFamily="34" charset="0"/>
              <a:buChar char="•"/>
            </a:pPr>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Read Only Memory (ROM)</a:t>
            </a:r>
          </a:p>
          <a:p>
            <a:pPr marL="171450" indent="-171450">
              <a:buFont typeface="Arial" panose="020B0604020202020204" pitchFamily="34" charset="0"/>
              <a:buChar char="•"/>
            </a:pPr>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Virtual Memory</a:t>
            </a:r>
          </a:p>
          <a:p>
            <a:endParaRPr lang="en-GB" sz="1100" dirty="0">
              <a:solidFill>
                <a:srgbClr val="595959"/>
              </a:solidFill>
            </a:endParaRPr>
          </a:p>
          <a:p>
            <a:r>
              <a:rPr lang="en-GB" sz="1100" dirty="0">
                <a:solidFill>
                  <a:srgbClr val="595959"/>
                </a:solidFill>
              </a:rPr>
              <a:t>Carry out some research into these forms of memory and then complete the tasks on the following slide.</a:t>
            </a:r>
          </a:p>
        </p:txBody>
      </p:sp>
      <p:sp>
        <p:nvSpPr>
          <p:cNvPr id="11" name="Rectangle 10">
            <a:extLst>
              <a:ext uri="{FF2B5EF4-FFF2-40B4-BE49-F238E27FC236}">
                <a16:creationId xmlns:a16="http://schemas.microsoft.com/office/drawing/2014/main" id="{81BAA935-E1B7-4E95-B184-34AAA6145CC1}"/>
              </a:ext>
            </a:extLst>
          </p:cNvPr>
          <p:cNvSpPr/>
          <p:nvPr/>
        </p:nvSpPr>
        <p:spPr>
          <a:xfrm>
            <a:off x="371568" y="4672085"/>
            <a:ext cx="6096000" cy="261610"/>
          </a:xfrm>
          <a:prstGeom prst="rect">
            <a:avLst/>
          </a:prstGeom>
        </p:spPr>
        <p:txBody>
          <a:bodyPr>
            <a:spAutoFit/>
          </a:bodyPr>
          <a:lstStyle/>
          <a:p>
            <a:r>
              <a:rPr lang="en-GB" sz="1100" b="1" dirty="0">
                <a:solidFill>
                  <a:srgbClr val="595959"/>
                </a:solidFill>
              </a:rPr>
              <a:t>Additional help:</a:t>
            </a:r>
          </a:p>
        </p:txBody>
      </p:sp>
      <p:sp>
        <p:nvSpPr>
          <p:cNvPr id="14" name="Rectangle 13">
            <a:extLst>
              <a:ext uri="{FF2B5EF4-FFF2-40B4-BE49-F238E27FC236}">
                <a16:creationId xmlns:a16="http://schemas.microsoft.com/office/drawing/2014/main" id="{BC066CF9-357F-4DA6-B165-D4E16A6FB2DC}"/>
              </a:ext>
            </a:extLst>
          </p:cNvPr>
          <p:cNvSpPr/>
          <p:nvPr/>
        </p:nvSpPr>
        <p:spPr>
          <a:xfrm>
            <a:off x="423958" y="4922356"/>
            <a:ext cx="11360200" cy="173669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completing this task you might like to watch some of the following videos from Craig ‘n’ Dave:</a:t>
            </a:r>
          </a:p>
          <a:p>
            <a:endParaRPr lang="en-GB" sz="1100" dirty="0">
              <a:solidFill>
                <a:srgbClr val="595959"/>
              </a:solidFill>
            </a:endParaRPr>
          </a:p>
          <a:p>
            <a:r>
              <a:rPr lang="en-GB" sz="1100" dirty="0">
                <a:solidFill>
                  <a:srgbClr val="595959"/>
                </a:solidFill>
              </a:rPr>
              <a:t>RAM and ROM:</a:t>
            </a:r>
          </a:p>
          <a:p>
            <a:r>
              <a:rPr lang="en-GB" sz="1100" dirty="0">
                <a:solidFill>
                  <a:srgbClr val="595959"/>
                </a:solidFill>
                <a:hlinkClick r:id="rId3">
                  <a:extLst>
                    <a:ext uri="{A12FA001-AC4F-418D-AE19-62706E023703}">
                      <ahyp:hlinkClr xmlns:ahyp="http://schemas.microsoft.com/office/drawing/2018/hyperlinkcolor" val="tx"/>
                    </a:ext>
                  </a:extLst>
                </a:hlinkClick>
              </a:rPr>
              <a:t>https://student.craigndave.org/videos/ocr-gcse-slr1-2-ram-and-rom</a:t>
            </a:r>
            <a:r>
              <a:rPr lang="en-GB" sz="1100" dirty="0">
                <a:solidFill>
                  <a:srgbClr val="595959"/>
                </a:solidFill>
              </a:rPr>
              <a:t> </a:t>
            </a:r>
          </a:p>
          <a:p>
            <a:endParaRPr lang="en-GB" sz="1100" dirty="0">
              <a:solidFill>
                <a:srgbClr val="595959"/>
              </a:solidFill>
            </a:endParaRPr>
          </a:p>
          <a:p>
            <a:r>
              <a:rPr lang="en-GB" sz="1100" dirty="0">
                <a:solidFill>
                  <a:srgbClr val="595959"/>
                </a:solidFill>
              </a:rPr>
              <a:t>The need for Virtual Memory:</a:t>
            </a:r>
          </a:p>
          <a:p>
            <a:r>
              <a:rPr lang="en-GB" sz="1100" dirty="0">
                <a:solidFill>
                  <a:srgbClr val="595959"/>
                </a:solidFill>
                <a:hlinkClick r:id="rId4">
                  <a:extLst>
                    <a:ext uri="{A12FA001-AC4F-418D-AE19-62706E023703}">
                      <ahyp:hlinkClr xmlns:ahyp="http://schemas.microsoft.com/office/drawing/2018/hyperlinkcolor" val="tx"/>
                    </a:ext>
                  </a:extLst>
                </a:hlinkClick>
              </a:rPr>
              <a:t>https://student.craigndave.org/videos/ocr-gcse-slr1-2-the-need-for-virtual-memory</a:t>
            </a:r>
            <a:r>
              <a:rPr lang="en-GB" sz="1100" dirty="0">
                <a:solidFill>
                  <a:srgbClr val="595959"/>
                </a:solidFill>
              </a:rPr>
              <a:t> </a:t>
            </a:r>
          </a:p>
        </p:txBody>
      </p:sp>
      <p:pic>
        <p:nvPicPr>
          <p:cNvPr id="15" name="Picture 14" descr="A circuit board&#10;&#10;Description automatically generated">
            <a:extLst>
              <a:ext uri="{FF2B5EF4-FFF2-40B4-BE49-F238E27FC236}">
                <a16:creationId xmlns:a16="http://schemas.microsoft.com/office/drawing/2014/main" id="{89C7DE7E-F589-454F-9DAF-9204EBBCFF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14102">
            <a:off x="5207761" y="1967030"/>
            <a:ext cx="5689557" cy="3458068"/>
          </a:xfrm>
          <a:prstGeom prst="rect">
            <a:avLst/>
          </a:prstGeom>
        </p:spPr>
      </p:pic>
      <p:pic>
        <p:nvPicPr>
          <p:cNvPr id="16" name="Picture 15">
            <a:extLst>
              <a:ext uri="{FF2B5EF4-FFF2-40B4-BE49-F238E27FC236}">
                <a16:creationId xmlns:a16="http://schemas.microsoft.com/office/drawing/2014/main" id="{0AB79A70-0E52-4AB6-A565-069506B23CCA}"/>
              </a:ext>
            </a:extLst>
          </p:cNvPr>
          <p:cNvPicPr>
            <a:picLocks noChangeAspect="1"/>
          </p:cNvPicPr>
          <p:nvPr/>
        </p:nvPicPr>
        <p:blipFill>
          <a:blip r:embed="rId6"/>
          <a:stretch>
            <a:fillRect/>
          </a:stretch>
        </p:blipFill>
        <p:spPr>
          <a:xfrm>
            <a:off x="7388091" y="1130902"/>
            <a:ext cx="4200508" cy="1609483"/>
          </a:xfrm>
          <a:prstGeom prst="rect">
            <a:avLst/>
          </a:prstGeom>
        </p:spPr>
      </p:pic>
    </p:spTree>
    <p:extLst>
      <p:ext uri="{BB962C8B-B14F-4D97-AF65-F5344CB8AC3E}">
        <p14:creationId xmlns:p14="http://schemas.microsoft.com/office/powerpoint/2010/main" val="1489887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 hour</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10</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Different types of memory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Memory task</a:t>
            </a:r>
          </a:p>
        </p:txBody>
      </p:sp>
      <p:graphicFrame>
        <p:nvGraphicFramePr>
          <p:cNvPr id="12" name="Diagram 11">
            <a:extLst>
              <a:ext uri="{FF2B5EF4-FFF2-40B4-BE49-F238E27FC236}">
                <a16:creationId xmlns:a16="http://schemas.microsoft.com/office/drawing/2014/main" id="{A7508F20-51E8-4468-849C-2F00EB33730C}"/>
              </a:ext>
            </a:extLst>
          </p:cNvPr>
          <p:cNvGraphicFramePr/>
          <p:nvPr>
            <p:extLst>
              <p:ext uri="{D42A27DB-BD31-4B8C-83A1-F6EECF244321}">
                <p14:modId xmlns:p14="http://schemas.microsoft.com/office/powerpoint/2010/main" val="3365447345"/>
              </p:ext>
            </p:extLst>
          </p:nvPr>
        </p:nvGraphicFramePr>
        <p:xfrm>
          <a:off x="401494" y="1100320"/>
          <a:ext cx="11270553" cy="5668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9628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 hour</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11</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Types of secondary storage</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Storage task</a:t>
            </a:r>
          </a:p>
        </p:txBody>
      </p:sp>
      <p:sp>
        <p:nvSpPr>
          <p:cNvPr id="12" name="TextBox 11">
            <a:extLst>
              <a:ext uri="{FF2B5EF4-FFF2-40B4-BE49-F238E27FC236}">
                <a16:creationId xmlns:a16="http://schemas.microsoft.com/office/drawing/2014/main" id="{BF42236E-F512-49C1-BDF2-4631C63185E5}"/>
              </a:ext>
            </a:extLst>
          </p:cNvPr>
          <p:cNvSpPr txBox="1"/>
          <p:nvPr/>
        </p:nvSpPr>
        <p:spPr>
          <a:xfrm>
            <a:off x="371568" y="1417038"/>
            <a:ext cx="4514757" cy="2123658"/>
          </a:xfrm>
          <a:prstGeom prst="rect">
            <a:avLst/>
          </a:prstGeom>
          <a:noFill/>
        </p:spPr>
        <p:txBody>
          <a:bodyPr wrap="square" rtlCol="0">
            <a:spAutoFit/>
          </a:bodyPr>
          <a:lstStyle/>
          <a:p>
            <a:r>
              <a:rPr lang="en-GB" sz="1100" dirty="0">
                <a:solidFill>
                  <a:srgbClr val="595959"/>
                </a:solidFill>
              </a:rPr>
              <a:t>Virtually all secondary storage devices in use today fit into one of three broad categories:</a:t>
            </a:r>
          </a:p>
          <a:p>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Magnetic</a:t>
            </a:r>
          </a:p>
          <a:p>
            <a:pPr marL="171450" indent="-171450">
              <a:buFont typeface="Arial" panose="020B0604020202020204" pitchFamily="34" charset="0"/>
              <a:buChar char="•"/>
            </a:pPr>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Optical</a:t>
            </a:r>
          </a:p>
          <a:p>
            <a:pPr marL="171450" indent="-171450">
              <a:buFont typeface="Arial" panose="020B0604020202020204" pitchFamily="34" charset="0"/>
              <a:buChar char="•"/>
            </a:pPr>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Solid state</a:t>
            </a:r>
          </a:p>
          <a:p>
            <a:pPr marL="171450" indent="-171450">
              <a:buFont typeface="Arial" panose="020B0604020202020204" pitchFamily="34" charset="0"/>
              <a:buChar char="•"/>
            </a:pPr>
            <a:endParaRPr lang="en-GB" sz="1100" dirty="0">
              <a:solidFill>
                <a:srgbClr val="595959"/>
              </a:solidFill>
            </a:endParaRPr>
          </a:p>
          <a:p>
            <a:r>
              <a:rPr lang="en-GB" sz="1100" dirty="0">
                <a:solidFill>
                  <a:srgbClr val="595959"/>
                </a:solidFill>
              </a:rPr>
              <a:t>Carry out some research into these categories and then complete the tasks on the following slide.</a:t>
            </a:r>
          </a:p>
          <a:p>
            <a:endParaRPr lang="en-GB" sz="1100" dirty="0">
              <a:solidFill>
                <a:srgbClr val="595959"/>
              </a:solidFill>
            </a:endParaRPr>
          </a:p>
        </p:txBody>
      </p:sp>
      <p:grpSp>
        <p:nvGrpSpPr>
          <p:cNvPr id="13" name="Group 12">
            <a:extLst>
              <a:ext uri="{FF2B5EF4-FFF2-40B4-BE49-F238E27FC236}">
                <a16:creationId xmlns:a16="http://schemas.microsoft.com/office/drawing/2014/main" id="{59B33E7A-3414-48FF-A6D6-351D9DEE503C}"/>
              </a:ext>
            </a:extLst>
          </p:cNvPr>
          <p:cNvGrpSpPr/>
          <p:nvPr/>
        </p:nvGrpSpPr>
        <p:grpSpPr>
          <a:xfrm>
            <a:off x="6345004" y="1149031"/>
            <a:ext cx="5714577" cy="5624697"/>
            <a:chOff x="6090127" y="1034731"/>
            <a:chExt cx="5714577" cy="5624697"/>
          </a:xfrm>
        </p:grpSpPr>
        <p:pic>
          <p:nvPicPr>
            <p:cNvPr id="17" name="Picture 16">
              <a:extLst>
                <a:ext uri="{FF2B5EF4-FFF2-40B4-BE49-F238E27FC236}">
                  <a16:creationId xmlns:a16="http://schemas.microsoft.com/office/drawing/2014/main" id="{9800D7C0-58B4-4E05-B250-307D62B3F9F8}"/>
                </a:ext>
              </a:extLst>
            </p:cNvPr>
            <p:cNvPicPr>
              <a:picLocks noChangeAspect="1"/>
            </p:cNvPicPr>
            <p:nvPr/>
          </p:nvPicPr>
          <p:blipFill>
            <a:blip r:embed="rId3">
              <a:clrChange>
                <a:clrFrom>
                  <a:srgbClr val="E9E9E9"/>
                </a:clrFrom>
                <a:clrTo>
                  <a:srgbClr val="E9E9E9">
                    <a:alpha val="0"/>
                  </a:srgbClr>
                </a:clrTo>
              </a:clrChange>
              <a:extLst>
                <a:ext uri="{BEBA8EAE-BF5A-486C-A8C5-ECC9F3942E4B}">
                  <a14:imgProps xmlns:a14="http://schemas.microsoft.com/office/drawing/2010/main">
                    <a14:imgLayer r:embed="rId4">
                      <a14:imgEffect>
                        <a14:backgroundRemoval t="5193" b="94305" l="3930" r="92140">
                          <a14:foregroundMark x1="7205" y1="86265" x2="13319" y2="51759"/>
                          <a14:foregroundMark x1="13319" y1="51759" x2="15939" y2="8040"/>
                          <a14:foregroundMark x1="15502" y1="5360" x2="91485" y2="11558"/>
                          <a14:foregroundMark x1="92140" y1="11558" x2="82314" y2="90117"/>
                          <a14:foregroundMark x1="80786" y1="90955" x2="4148" y2="87605"/>
                          <a14:foregroundMark x1="48253" y1="91792" x2="83188" y2="94305"/>
                        </a14:backgroundRemoval>
                      </a14:imgEffect>
                    </a14:imgLayer>
                  </a14:imgProps>
                </a:ext>
              </a:extLst>
            </a:blip>
            <a:stretch>
              <a:fillRect/>
            </a:stretch>
          </p:blipFill>
          <p:spPr>
            <a:xfrm>
              <a:off x="8571063" y="1930761"/>
              <a:ext cx="3233641" cy="4215030"/>
            </a:xfrm>
            <a:prstGeom prst="rect">
              <a:avLst/>
            </a:prstGeom>
          </p:spPr>
        </p:pic>
        <p:pic>
          <p:nvPicPr>
            <p:cNvPr id="18" name="Picture 17" descr="A picture containing device, sitting, white, table&#10;&#10;Description automatically generated">
              <a:extLst>
                <a:ext uri="{FF2B5EF4-FFF2-40B4-BE49-F238E27FC236}">
                  <a16:creationId xmlns:a16="http://schemas.microsoft.com/office/drawing/2014/main" id="{0C2D4BE3-51CE-4230-B7FE-CF800544BD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5190" y="1034731"/>
              <a:ext cx="3145997" cy="3037740"/>
            </a:xfrm>
            <a:prstGeom prst="rect">
              <a:avLst/>
            </a:prstGeom>
          </p:spPr>
        </p:pic>
        <p:pic>
          <p:nvPicPr>
            <p:cNvPr id="19" name="Picture 18" descr="A picture containing disk, electronics, video, game&#10;&#10;Description automatically generated">
              <a:extLst>
                <a:ext uri="{FF2B5EF4-FFF2-40B4-BE49-F238E27FC236}">
                  <a16:creationId xmlns:a16="http://schemas.microsoft.com/office/drawing/2014/main" id="{60857784-24DB-4065-93DC-64A5D8CBA0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0127" y="2740277"/>
              <a:ext cx="4169541" cy="3919151"/>
            </a:xfrm>
            <a:prstGeom prst="rect">
              <a:avLst/>
            </a:prstGeom>
          </p:spPr>
        </p:pic>
      </p:grpSp>
      <p:sp>
        <p:nvSpPr>
          <p:cNvPr id="20" name="Rectangle 19">
            <a:extLst>
              <a:ext uri="{FF2B5EF4-FFF2-40B4-BE49-F238E27FC236}">
                <a16:creationId xmlns:a16="http://schemas.microsoft.com/office/drawing/2014/main" id="{A12966DE-924D-4C62-8A55-6043FFC94AF4}"/>
              </a:ext>
            </a:extLst>
          </p:cNvPr>
          <p:cNvSpPr/>
          <p:nvPr/>
        </p:nvSpPr>
        <p:spPr>
          <a:xfrm>
            <a:off x="371568" y="4672085"/>
            <a:ext cx="6096000" cy="261610"/>
          </a:xfrm>
          <a:prstGeom prst="rect">
            <a:avLst/>
          </a:prstGeom>
        </p:spPr>
        <p:txBody>
          <a:bodyPr>
            <a:spAutoFit/>
          </a:bodyPr>
          <a:lstStyle/>
          <a:p>
            <a:r>
              <a:rPr lang="en-GB" sz="1100" b="1" dirty="0">
                <a:solidFill>
                  <a:srgbClr val="595959"/>
                </a:solidFill>
              </a:rPr>
              <a:t>Additional help:</a:t>
            </a:r>
          </a:p>
        </p:txBody>
      </p:sp>
      <p:sp>
        <p:nvSpPr>
          <p:cNvPr id="21" name="Rectangle 20">
            <a:extLst>
              <a:ext uri="{FF2B5EF4-FFF2-40B4-BE49-F238E27FC236}">
                <a16:creationId xmlns:a16="http://schemas.microsoft.com/office/drawing/2014/main" id="{C52C03E1-271A-4E16-ADEB-0B7F9CE9A1C0}"/>
              </a:ext>
            </a:extLst>
          </p:cNvPr>
          <p:cNvSpPr/>
          <p:nvPr/>
        </p:nvSpPr>
        <p:spPr>
          <a:xfrm>
            <a:off x="423957" y="4922356"/>
            <a:ext cx="6176867" cy="173669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completing this task you might like to watch some of the following videos from Craig ‘n’ Dave:</a:t>
            </a:r>
          </a:p>
          <a:p>
            <a:endParaRPr lang="en-GB" sz="1100" dirty="0">
              <a:solidFill>
                <a:srgbClr val="595959"/>
              </a:solidFill>
            </a:endParaRPr>
          </a:p>
          <a:p>
            <a:r>
              <a:rPr lang="en-GB" sz="1100" dirty="0">
                <a:solidFill>
                  <a:srgbClr val="595959"/>
                </a:solidFill>
              </a:rPr>
              <a:t>Magnetic, Flash and Optical storage:</a:t>
            </a:r>
          </a:p>
          <a:p>
            <a:r>
              <a:rPr lang="en-GB" sz="1100" dirty="0">
                <a:solidFill>
                  <a:srgbClr val="595959"/>
                </a:solidFill>
                <a:hlinkClick r:id="rId7">
                  <a:extLst>
                    <a:ext uri="{A12FA001-AC4F-418D-AE19-62706E023703}">
                      <ahyp:hlinkClr xmlns:ahyp="http://schemas.microsoft.com/office/drawing/2018/hyperlinkcolor" val="tx"/>
                    </a:ext>
                  </a:extLst>
                </a:hlinkClick>
              </a:rPr>
              <a:t>https://student.craigndave.org/videos/ocr-alevel-slr03-magnetic-flash-and-optical-storage</a:t>
            </a:r>
            <a:r>
              <a:rPr lang="en-GB" sz="1100" dirty="0">
                <a:solidFill>
                  <a:srgbClr val="595959"/>
                </a:solidFill>
              </a:rPr>
              <a:t> </a:t>
            </a:r>
          </a:p>
          <a:p>
            <a:endParaRPr lang="en-GB" sz="1100" dirty="0">
              <a:solidFill>
                <a:srgbClr val="595959"/>
              </a:solidFill>
            </a:endParaRPr>
          </a:p>
          <a:p>
            <a:r>
              <a:rPr lang="en-GB" sz="1100" dirty="0">
                <a:solidFill>
                  <a:srgbClr val="595959"/>
                </a:solidFill>
              </a:rPr>
              <a:t>Comparing capacity and speed of storage media:</a:t>
            </a:r>
          </a:p>
          <a:p>
            <a:r>
              <a:rPr lang="en-GB" sz="1100" dirty="0">
                <a:solidFill>
                  <a:srgbClr val="595959"/>
                </a:solidFill>
                <a:hlinkClick r:id="rId8">
                  <a:extLst>
                    <a:ext uri="{A12FA001-AC4F-418D-AE19-62706E023703}">
                      <ahyp:hlinkClr xmlns:ahyp="http://schemas.microsoft.com/office/drawing/2018/hyperlinkcolor" val="tx"/>
                    </a:ext>
                  </a:extLst>
                </a:hlinkClick>
              </a:rPr>
              <a:t>https://student.craigndave.org/videos/aqa-alevel-slr18-comparing-capacity-and-speed-of-storage-media</a:t>
            </a:r>
            <a:r>
              <a:rPr lang="en-GB" sz="1100" dirty="0">
                <a:solidFill>
                  <a:srgbClr val="595959"/>
                </a:solidFill>
              </a:rPr>
              <a:t> </a:t>
            </a:r>
          </a:p>
        </p:txBody>
      </p:sp>
    </p:spTree>
    <p:extLst>
      <p:ext uri="{BB962C8B-B14F-4D97-AF65-F5344CB8AC3E}">
        <p14:creationId xmlns:p14="http://schemas.microsoft.com/office/powerpoint/2010/main" val="18319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 hour</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11</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rPr>
              <a:t>Types of secondary storage</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Storage task</a:t>
            </a:r>
          </a:p>
        </p:txBody>
      </p:sp>
      <p:grpSp>
        <p:nvGrpSpPr>
          <p:cNvPr id="14" name="Group 13">
            <a:extLst>
              <a:ext uri="{FF2B5EF4-FFF2-40B4-BE49-F238E27FC236}">
                <a16:creationId xmlns:a16="http://schemas.microsoft.com/office/drawing/2014/main" id="{9A175435-B15D-42A5-A4B6-78CF97E04019}"/>
              </a:ext>
            </a:extLst>
          </p:cNvPr>
          <p:cNvGrpSpPr/>
          <p:nvPr/>
        </p:nvGrpSpPr>
        <p:grpSpPr>
          <a:xfrm>
            <a:off x="197609" y="1320527"/>
            <a:ext cx="11796782" cy="5401524"/>
            <a:chOff x="197609" y="1320527"/>
            <a:chExt cx="11796782" cy="5401524"/>
          </a:xfrm>
        </p:grpSpPr>
        <p:pic>
          <p:nvPicPr>
            <p:cNvPr id="15" name="Picture 14">
              <a:extLst>
                <a:ext uri="{FF2B5EF4-FFF2-40B4-BE49-F238E27FC236}">
                  <a16:creationId xmlns:a16="http://schemas.microsoft.com/office/drawing/2014/main" id="{35A57684-E527-4916-BEE8-269F05B598CF}"/>
                </a:ext>
              </a:extLst>
            </p:cNvPr>
            <p:cNvPicPr>
              <a:picLocks noChangeAspect="1"/>
            </p:cNvPicPr>
            <p:nvPr/>
          </p:nvPicPr>
          <p:blipFill>
            <a:blip r:embed="rId3"/>
            <a:stretch>
              <a:fillRect/>
            </a:stretch>
          </p:blipFill>
          <p:spPr>
            <a:xfrm>
              <a:off x="197609" y="1320527"/>
              <a:ext cx="11796782" cy="5401524"/>
            </a:xfrm>
            <a:prstGeom prst="rect">
              <a:avLst/>
            </a:prstGeom>
          </p:spPr>
        </p:pic>
        <p:grpSp>
          <p:nvGrpSpPr>
            <p:cNvPr id="16" name="Group 15">
              <a:extLst>
                <a:ext uri="{FF2B5EF4-FFF2-40B4-BE49-F238E27FC236}">
                  <a16:creationId xmlns:a16="http://schemas.microsoft.com/office/drawing/2014/main" id="{BF9BCB17-BEF5-4368-81F0-C677E121B3A9}"/>
                </a:ext>
              </a:extLst>
            </p:cNvPr>
            <p:cNvGrpSpPr/>
            <p:nvPr/>
          </p:nvGrpSpPr>
          <p:grpSpPr>
            <a:xfrm>
              <a:off x="358140" y="1327972"/>
              <a:ext cx="3390900" cy="3967929"/>
              <a:chOff x="358140" y="1327972"/>
              <a:chExt cx="3390900" cy="3967929"/>
            </a:xfrm>
          </p:grpSpPr>
          <p:sp>
            <p:nvSpPr>
              <p:cNvPr id="45" name="TextBox 44">
                <a:extLst>
                  <a:ext uri="{FF2B5EF4-FFF2-40B4-BE49-F238E27FC236}">
                    <a16:creationId xmlns:a16="http://schemas.microsoft.com/office/drawing/2014/main" id="{F2F17982-557C-46F1-8C4A-D6AC18FCB0E5}"/>
                  </a:ext>
                </a:extLst>
              </p:cNvPr>
              <p:cNvSpPr txBox="1"/>
              <p:nvPr/>
            </p:nvSpPr>
            <p:spPr>
              <a:xfrm>
                <a:off x="459767" y="1327972"/>
                <a:ext cx="1205203" cy="246221"/>
              </a:xfrm>
              <a:prstGeom prst="rect">
                <a:avLst/>
              </a:prstGeom>
              <a:noFill/>
            </p:spPr>
            <p:txBody>
              <a:bodyPr wrap="square" rtlCol="0">
                <a:spAutoFit/>
              </a:bodyPr>
              <a:lstStyle/>
              <a:p>
                <a:r>
                  <a:rPr lang="en-GB" sz="1000" b="1" dirty="0">
                    <a:solidFill>
                      <a:srgbClr val="595959"/>
                    </a:solidFill>
                  </a:rPr>
                  <a:t>How does it work?</a:t>
                </a:r>
              </a:p>
            </p:txBody>
          </p:sp>
          <p:sp>
            <p:nvSpPr>
              <p:cNvPr id="46" name="Rectangle 45">
                <a:extLst>
                  <a:ext uri="{FF2B5EF4-FFF2-40B4-BE49-F238E27FC236}">
                    <a16:creationId xmlns:a16="http://schemas.microsoft.com/office/drawing/2014/main" id="{BA07E986-1C81-4A9C-A8AF-21F9CEA6B51C}"/>
                  </a:ext>
                </a:extLst>
              </p:cNvPr>
              <p:cNvSpPr/>
              <p:nvPr/>
            </p:nvSpPr>
            <p:spPr>
              <a:xfrm>
                <a:off x="358140" y="1562099"/>
                <a:ext cx="3390900" cy="809225"/>
              </a:xfrm>
              <a:prstGeom prst="rect">
                <a:avLst/>
              </a:prstGeom>
              <a:solidFill>
                <a:schemeClr val="bg1">
                  <a:lumMod val="95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For read only optical storage it stores information in pits and lands which are burnt into disc when it is created.  A laser passes over the surfer and at the point when the pits start or end it causes the laser light to scatter.  This change in reflection is interrupted as 0’s and 1’s</a:t>
                </a:r>
              </a:p>
            </p:txBody>
          </p:sp>
          <p:sp>
            <p:nvSpPr>
              <p:cNvPr id="47" name="TextBox 46">
                <a:extLst>
                  <a:ext uri="{FF2B5EF4-FFF2-40B4-BE49-F238E27FC236}">
                    <a16:creationId xmlns:a16="http://schemas.microsoft.com/office/drawing/2014/main" id="{367F9E21-4348-41A0-9F61-8730EA2E45F3}"/>
                  </a:ext>
                </a:extLst>
              </p:cNvPr>
              <p:cNvSpPr txBox="1"/>
              <p:nvPr/>
            </p:nvSpPr>
            <p:spPr>
              <a:xfrm>
                <a:off x="459767" y="2348465"/>
                <a:ext cx="1391893" cy="246221"/>
              </a:xfrm>
              <a:prstGeom prst="rect">
                <a:avLst/>
              </a:prstGeom>
              <a:noFill/>
            </p:spPr>
            <p:txBody>
              <a:bodyPr wrap="square" rtlCol="0">
                <a:spAutoFit/>
              </a:bodyPr>
              <a:lstStyle/>
              <a:p>
                <a:r>
                  <a:rPr lang="en-GB" sz="1000" b="1" dirty="0">
                    <a:solidFill>
                      <a:srgbClr val="595959"/>
                    </a:solidFill>
                  </a:rPr>
                  <a:t>Advantages / Positives</a:t>
                </a:r>
              </a:p>
            </p:txBody>
          </p:sp>
          <p:sp>
            <p:nvSpPr>
              <p:cNvPr id="48" name="Rectangle 47">
                <a:extLst>
                  <a:ext uri="{FF2B5EF4-FFF2-40B4-BE49-F238E27FC236}">
                    <a16:creationId xmlns:a16="http://schemas.microsoft.com/office/drawing/2014/main" id="{0FAB0BC6-D2B2-48C5-B5E3-94AEC513391C}"/>
                  </a:ext>
                </a:extLst>
              </p:cNvPr>
              <p:cNvSpPr/>
              <p:nvPr/>
            </p:nvSpPr>
            <p:spPr>
              <a:xfrm>
                <a:off x="358140" y="2582593"/>
                <a:ext cx="3390900" cy="704850"/>
              </a:xfrm>
              <a:prstGeom prst="rect">
                <a:avLst/>
              </a:prstGeom>
              <a:solidFill>
                <a:schemeClr val="accent6">
                  <a:lumMod val="20000"/>
                  <a:lumOff val="80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GB" sz="1000" dirty="0">
                    <a:solidFill>
                      <a:srgbClr val="595959"/>
                    </a:solidFill>
                  </a:rPr>
                  <a:t>Cheap to produce</a:t>
                </a:r>
              </a:p>
              <a:p>
                <a:pPr marL="171450" indent="-171450">
                  <a:buFont typeface="Arial" panose="020B0604020202020204" pitchFamily="34" charset="0"/>
                  <a:buChar char="•"/>
                </a:pPr>
                <a:r>
                  <a:rPr lang="en-GB" sz="1000" dirty="0">
                    <a:solidFill>
                      <a:srgbClr val="595959"/>
                    </a:solidFill>
                  </a:rPr>
                  <a:t>Light weight</a:t>
                </a:r>
              </a:p>
              <a:p>
                <a:pPr marL="171450" indent="-171450">
                  <a:buFont typeface="Arial" panose="020B0604020202020204" pitchFamily="34" charset="0"/>
                  <a:buChar char="•"/>
                </a:pPr>
                <a:r>
                  <a:rPr lang="en-GB" sz="1000" dirty="0">
                    <a:solidFill>
                      <a:srgbClr val="595959"/>
                    </a:solidFill>
                  </a:rPr>
                  <a:t>Highly portable</a:t>
                </a:r>
              </a:p>
            </p:txBody>
          </p:sp>
          <p:sp>
            <p:nvSpPr>
              <p:cNvPr id="49" name="TextBox 48">
                <a:extLst>
                  <a:ext uri="{FF2B5EF4-FFF2-40B4-BE49-F238E27FC236}">
                    <a16:creationId xmlns:a16="http://schemas.microsoft.com/office/drawing/2014/main" id="{A969E16F-4011-4970-9E48-DF300D7E6063}"/>
                  </a:ext>
                </a:extLst>
              </p:cNvPr>
              <p:cNvSpPr txBox="1"/>
              <p:nvPr/>
            </p:nvSpPr>
            <p:spPr>
              <a:xfrm>
                <a:off x="459767" y="3252253"/>
                <a:ext cx="1780513" cy="246221"/>
              </a:xfrm>
              <a:prstGeom prst="rect">
                <a:avLst/>
              </a:prstGeom>
              <a:noFill/>
            </p:spPr>
            <p:txBody>
              <a:bodyPr wrap="square" rtlCol="0">
                <a:spAutoFit/>
              </a:bodyPr>
              <a:lstStyle/>
              <a:p>
                <a:r>
                  <a:rPr lang="en-GB" sz="1000" b="1" dirty="0">
                    <a:solidFill>
                      <a:srgbClr val="595959"/>
                    </a:solidFill>
                  </a:rPr>
                  <a:t>Disadvantages / Negatives</a:t>
                </a:r>
              </a:p>
            </p:txBody>
          </p:sp>
          <p:sp>
            <p:nvSpPr>
              <p:cNvPr id="50" name="Rectangle 49">
                <a:extLst>
                  <a:ext uri="{FF2B5EF4-FFF2-40B4-BE49-F238E27FC236}">
                    <a16:creationId xmlns:a16="http://schemas.microsoft.com/office/drawing/2014/main" id="{A2E17077-1014-4220-84A3-CC298AE83F0C}"/>
                  </a:ext>
                </a:extLst>
              </p:cNvPr>
              <p:cNvSpPr/>
              <p:nvPr/>
            </p:nvSpPr>
            <p:spPr>
              <a:xfrm>
                <a:off x="358140" y="3486381"/>
                <a:ext cx="3390900" cy="704850"/>
              </a:xfrm>
              <a:prstGeom prst="rect">
                <a:avLst/>
              </a:prstGeom>
              <a:solidFill>
                <a:srgbClr val="FFCCCC"/>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GB" sz="1000" dirty="0">
                    <a:solidFill>
                      <a:srgbClr val="595959"/>
                    </a:solidFill>
                  </a:rPr>
                  <a:t>Slow access times compared to other forms of storage</a:t>
                </a:r>
              </a:p>
              <a:p>
                <a:pPr marL="171450" indent="-171450">
                  <a:buFont typeface="Arial" panose="020B0604020202020204" pitchFamily="34" charset="0"/>
                  <a:buChar char="•"/>
                </a:pPr>
                <a:r>
                  <a:rPr lang="en-GB" sz="1000" dirty="0">
                    <a:solidFill>
                      <a:srgbClr val="595959"/>
                    </a:solidFill>
                  </a:rPr>
                  <a:t>Prone to scratches</a:t>
                </a:r>
              </a:p>
            </p:txBody>
          </p:sp>
          <p:sp>
            <p:nvSpPr>
              <p:cNvPr id="51" name="TextBox 50">
                <a:extLst>
                  <a:ext uri="{FF2B5EF4-FFF2-40B4-BE49-F238E27FC236}">
                    <a16:creationId xmlns:a16="http://schemas.microsoft.com/office/drawing/2014/main" id="{78EA1020-4D1B-455B-991B-7DEC1FC2DFB3}"/>
                  </a:ext>
                </a:extLst>
              </p:cNvPr>
              <p:cNvSpPr txBox="1"/>
              <p:nvPr/>
            </p:nvSpPr>
            <p:spPr>
              <a:xfrm>
                <a:off x="459767" y="4156041"/>
                <a:ext cx="1780513" cy="246221"/>
              </a:xfrm>
              <a:prstGeom prst="rect">
                <a:avLst/>
              </a:prstGeom>
              <a:noFill/>
            </p:spPr>
            <p:txBody>
              <a:bodyPr wrap="square" rtlCol="0">
                <a:spAutoFit/>
              </a:bodyPr>
              <a:lstStyle/>
              <a:p>
                <a:r>
                  <a:rPr lang="en-GB" sz="1000" b="1" dirty="0">
                    <a:solidFill>
                      <a:srgbClr val="595959"/>
                    </a:solidFill>
                  </a:rPr>
                  <a:t>Examples of typical usage</a:t>
                </a:r>
              </a:p>
            </p:txBody>
          </p:sp>
          <p:sp>
            <p:nvSpPr>
              <p:cNvPr id="52" name="Rectangle 51">
                <a:extLst>
                  <a:ext uri="{FF2B5EF4-FFF2-40B4-BE49-F238E27FC236}">
                    <a16:creationId xmlns:a16="http://schemas.microsoft.com/office/drawing/2014/main" id="{5549D1C7-4FD1-4FF0-BB98-68516D59C591}"/>
                  </a:ext>
                </a:extLst>
              </p:cNvPr>
              <p:cNvSpPr/>
              <p:nvPr/>
            </p:nvSpPr>
            <p:spPr>
              <a:xfrm>
                <a:off x="358140" y="4390169"/>
                <a:ext cx="3390900" cy="458629"/>
              </a:xfrm>
              <a:prstGeom prst="rect">
                <a:avLst/>
              </a:prstGeom>
              <a:solidFill>
                <a:schemeClr val="bg1">
                  <a:lumMod val="95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Multimedia files, e.g. audio, files etc.</a:t>
                </a:r>
              </a:p>
              <a:p>
                <a:r>
                  <a:rPr lang="en-GB" sz="1000" dirty="0">
                    <a:solidFill>
                      <a:srgbClr val="595959"/>
                    </a:solidFill>
                  </a:rPr>
                  <a:t>Sometimes used for backup and archiving</a:t>
                </a:r>
              </a:p>
            </p:txBody>
          </p:sp>
          <p:sp>
            <p:nvSpPr>
              <p:cNvPr id="53" name="TextBox 52">
                <a:extLst>
                  <a:ext uri="{FF2B5EF4-FFF2-40B4-BE49-F238E27FC236}">
                    <a16:creationId xmlns:a16="http://schemas.microsoft.com/office/drawing/2014/main" id="{22D0AA8F-CA2D-4EB8-9F12-E7F6E4DB78A0}"/>
                  </a:ext>
                </a:extLst>
              </p:cNvPr>
              <p:cNvSpPr txBox="1"/>
              <p:nvPr/>
            </p:nvSpPr>
            <p:spPr>
              <a:xfrm>
                <a:off x="459767" y="4817628"/>
                <a:ext cx="1780513" cy="246221"/>
              </a:xfrm>
              <a:prstGeom prst="rect">
                <a:avLst/>
              </a:prstGeom>
              <a:noFill/>
            </p:spPr>
            <p:txBody>
              <a:bodyPr wrap="square" rtlCol="0">
                <a:spAutoFit/>
              </a:bodyPr>
              <a:lstStyle/>
              <a:p>
                <a:r>
                  <a:rPr lang="en-GB" sz="1000" b="1" dirty="0">
                    <a:solidFill>
                      <a:srgbClr val="595959"/>
                    </a:solidFill>
                  </a:rPr>
                  <a:t>Typical storage capacity range</a:t>
                </a:r>
              </a:p>
            </p:txBody>
          </p:sp>
          <p:sp>
            <p:nvSpPr>
              <p:cNvPr id="54" name="Rectangle 53">
                <a:extLst>
                  <a:ext uri="{FF2B5EF4-FFF2-40B4-BE49-F238E27FC236}">
                    <a16:creationId xmlns:a16="http://schemas.microsoft.com/office/drawing/2014/main" id="{0E5D1AA6-08DB-4779-843C-15C146FD9B3F}"/>
                  </a:ext>
                </a:extLst>
              </p:cNvPr>
              <p:cNvSpPr/>
              <p:nvPr/>
            </p:nvSpPr>
            <p:spPr>
              <a:xfrm>
                <a:off x="358140" y="5036516"/>
                <a:ext cx="3390900" cy="25938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CD 720MB~       DVD 4.7-17 GB~       Blu-ray 25GB-128GB~</a:t>
                </a:r>
              </a:p>
            </p:txBody>
          </p:sp>
        </p:grpSp>
        <p:grpSp>
          <p:nvGrpSpPr>
            <p:cNvPr id="22" name="Group 21">
              <a:extLst>
                <a:ext uri="{FF2B5EF4-FFF2-40B4-BE49-F238E27FC236}">
                  <a16:creationId xmlns:a16="http://schemas.microsoft.com/office/drawing/2014/main" id="{1603938D-6C75-4BDA-9267-12BBF162BB89}"/>
                </a:ext>
              </a:extLst>
            </p:cNvPr>
            <p:cNvGrpSpPr/>
            <p:nvPr/>
          </p:nvGrpSpPr>
          <p:grpSpPr>
            <a:xfrm>
              <a:off x="4329505" y="1327972"/>
              <a:ext cx="3390900" cy="3967929"/>
              <a:chOff x="358140" y="1327972"/>
              <a:chExt cx="3390900" cy="3967929"/>
            </a:xfrm>
          </p:grpSpPr>
          <p:sp>
            <p:nvSpPr>
              <p:cNvPr id="35" name="TextBox 34">
                <a:extLst>
                  <a:ext uri="{FF2B5EF4-FFF2-40B4-BE49-F238E27FC236}">
                    <a16:creationId xmlns:a16="http://schemas.microsoft.com/office/drawing/2014/main" id="{E987E45B-35D5-4C9E-9193-531EA628EBBB}"/>
                  </a:ext>
                </a:extLst>
              </p:cNvPr>
              <p:cNvSpPr txBox="1"/>
              <p:nvPr/>
            </p:nvSpPr>
            <p:spPr>
              <a:xfrm>
                <a:off x="459767" y="1327972"/>
                <a:ext cx="1205203" cy="246221"/>
              </a:xfrm>
              <a:prstGeom prst="rect">
                <a:avLst/>
              </a:prstGeom>
              <a:noFill/>
            </p:spPr>
            <p:txBody>
              <a:bodyPr wrap="square" rtlCol="0">
                <a:spAutoFit/>
              </a:bodyPr>
              <a:lstStyle/>
              <a:p>
                <a:r>
                  <a:rPr lang="en-GB" sz="1000" b="1" dirty="0">
                    <a:solidFill>
                      <a:srgbClr val="595959"/>
                    </a:solidFill>
                  </a:rPr>
                  <a:t>How does it work?</a:t>
                </a:r>
              </a:p>
            </p:txBody>
          </p:sp>
          <p:sp>
            <p:nvSpPr>
              <p:cNvPr id="36" name="Rectangle 35">
                <a:extLst>
                  <a:ext uri="{FF2B5EF4-FFF2-40B4-BE49-F238E27FC236}">
                    <a16:creationId xmlns:a16="http://schemas.microsoft.com/office/drawing/2014/main" id="{3C450CB1-A532-471D-9893-6C47F70880E8}"/>
                  </a:ext>
                </a:extLst>
              </p:cNvPr>
              <p:cNvSpPr/>
              <p:nvPr/>
            </p:nvSpPr>
            <p:spPr>
              <a:xfrm>
                <a:off x="358140" y="1562099"/>
                <a:ext cx="3390900" cy="809225"/>
              </a:xfrm>
              <a:prstGeom prst="rect">
                <a:avLst/>
              </a:prstGeom>
              <a:solidFill>
                <a:schemeClr val="bg1">
                  <a:lumMod val="95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Uses magnetic fields to store 0’s and 1’s.</a:t>
                </a:r>
              </a:p>
              <a:p>
                <a:r>
                  <a:rPr lang="en-GB" sz="1000" dirty="0">
                    <a:solidFill>
                      <a:srgbClr val="595959"/>
                    </a:solidFill>
                  </a:rPr>
                  <a:t>A drive head physically moves over the surface of a hard drive platter reading the different magnetic fields.</a:t>
                </a:r>
              </a:p>
            </p:txBody>
          </p:sp>
          <p:sp>
            <p:nvSpPr>
              <p:cNvPr id="37" name="TextBox 36">
                <a:extLst>
                  <a:ext uri="{FF2B5EF4-FFF2-40B4-BE49-F238E27FC236}">
                    <a16:creationId xmlns:a16="http://schemas.microsoft.com/office/drawing/2014/main" id="{17BDB849-991C-4DE6-B105-45F90613C043}"/>
                  </a:ext>
                </a:extLst>
              </p:cNvPr>
              <p:cNvSpPr txBox="1"/>
              <p:nvPr/>
            </p:nvSpPr>
            <p:spPr>
              <a:xfrm>
                <a:off x="459767" y="2348465"/>
                <a:ext cx="1391893" cy="246221"/>
              </a:xfrm>
              <a:prstGeom prst="rect">
                <a:avLst/>
              </a:prstGeom>
              <a:noFill/>
            </p:spPr>
            <p:txBody>
              <a:bodyPr wrap="square" rtlCol="0">
                <a:spAutoFit/>
              </a:bodyPr>
              <a:lstStyle/>
              <a:p>
                <a:r>
                  <a:rPr lang="en-GB" sz="1000" b="1" dirty="0">
                    <a:solidFill>
                      <a:srgbClr val="595959"/>
                    </a:solidFill>
                  </a:rPr>
                  <a:t>Advantages / Positives</a:t>
                </a:r>
              </a:p>
            </p:txBody>
          </p:sp>
          <p:sp>
            <p:nvSpPr>
              <p:cNvPr id="38" name="Rectangle 37">
                <a:extLst>
                  <a:ext uri="{FF2B5EF4-FFF2-40B4-BE49-F238E27FC236}">
                    <a16:creationId xmlns:a16="http://schemas.microsoft.com/office/drawing/2014/main" id="{246101C0-FFF3-4F29-BC59-DD0A82B0C69D}"/>
                  </a:ext>
                </a:extLst>
              </p:cNvPr>
              <p:cNvSpPr/>
              <p:nvPr/>
            </p:nvSpPr>
            <p:spPr>
              <a:xfrm>
                <a:off x="358140" y="2582593"/>
                <a:ext cx="3390900" cy="704850"/>
              </a:xfrm>
              <a:prstGeom prst="rect">
                <a:avLst/>
              </a:prstGeom>
              <a:solidFill>
                <a:schemeClr val="accent6">
                  <a:lumMod val="20000"/>
                  <a:lumOff val="80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GB" sz="1000" dirty="0">
                    <a:solidFill>
                      <a:srgbClr val="595959"/>
                    </a:solidFill>
                  </a:rPr>
                  <a:t>Very cheap to produce</a:t>
                </a:r>
              </a:p>
              <a:p>
                <a:pPr marL="171450" indent="-171450">
                  <a:buFont typeface="Arial" panose="020B0604020202020204" pitchFamily="34" charset="0"/>
                  <a:buChar char="•"/>
                </a:pPr>
                <a:r>
                  <a:rPr lang="en-GB" sz="1000" dirty="0">
                    <a:solidFill>
                      <a:srgbClr val="595959"/>
                    </a:solidFill>
                  </a:rPr>
                  <a:t>Very large capacity</a:t>
                </a:r>
              </a:p>
            </p:txBody>
          </p:sp>
          <p:sp>
            <p:nvSpPr>
              <p:cNvPr id="39" name="TextBox 38">
                <a:extLst>
                  <a:ext uri="{FF2B5EF4-FFF2-40B4-BE49-F238E27FC236}">
                    <a16:creationId xmlns:a16="http://schemas.microsoft.com/office/drawing/2014/main" id="{F8C4CF95-63AE-49A9-A590-0325A0901B0E}"/>
                  </a:ext>
                </a:extLst>
              </p:cNvPr>
              <p:cNvSpPr txBox="1"/>
              <p:nvPr/>
            </p:nvSpPr>
            <p:spPr>
              <a:xfrm>
                <a:off x="459767" y="3252253"/>
                <a:ext cx="1780513" cy="246221"/>
              </a:xfrm>
              <a:prstGeom prst="rect">
                <a:avLst/>
              </a:prstGeom>
              <a:noFill/>
            </p:spPr>
            <p:txBody>
              <a:bodyPr wrap="square" rtlCol="0">
                <a:spAutoFit/>
              </a:bodyPr>
              <a:lstStyle/>
              <a:p>
                <a:r>
                  <a:rPr lang="en-GB" sz="1000" b="1" dirty="0">
                    <a:solidFill>
                      <a:srgbClr val="595959"/>
                    </a:solidFill>
                  </a:rPr>
                  <a:t>Disadvantages / Negatives</a:t>
                </a:r>
              </a:p>
            </p:txBody>
          </p:sp>
          <p:sp>
            <p:nvSpPr>
              <p:cNvPr id="40" name="Rectangle 39">
                <a:extLst>
                  <a:ext uri="{FF2B5EF4-FFF2-40B4-BE49-F238E27FC236}">
                    <a16:creationId xmlns:a16="http://schemas.microsoft.com/office/drawing/2014/main" id="{3952D3AA-83B7-4322-B289-2B555944F743}"/>
                  </a:ext>
                </a:extLst>
              </p:cNvPr>
              <p:cNvSpPr/>
              <p:nvPr/>
            </p:nvSpPr>
            <p:spPr>
              <a:xfrm>
                <a:off x="358140" y="3486381"/>
                <a:ext cx="3390900" cy="704850"/>
              </a:xfrm>
              <a:prstGeom prst="rect">
                <a:avLst/>
              </a:prstGeom>
              <a:solidFill>
                <a:srgbClr val="FFCCCC"/>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GB" sz="1000" dirty="0">
                    <a:solidFill>
                      <a:srgbClr val="595959"/>
                    </a:solidFill>
                  </a:rPr>
                  <a:t>Slow access times as the platters have to spin up to speed and the drive head needs to move to read/write data.</a:t>
                </a:r>
              </a:p>
              <a:p>
                <a:pPr marL="171450" indent="-171450">
                  <a:buFont typeface="Arial" panose="020B0604020202020204" pitchFamily="34" charset="0"/>
                  <a:buChar char="•"/>
                </a:pPr>
                <a:r>
                  <a:rPr lang="en-GB" sz="1000" dirty="0">
                    <a:solidFill>
                      <a:srgbClr val="595959"/>
                    </a:solidFill>
                  </a:rPr>
                  <a:t>Fragile as it is made of so many intricate moving parts.</a:t>
                </a:r>
              </a:p>
            </p:txBody>
          </p:sp>
          <p:sp>
            <p:nvSpPr>
              <p:cNvPr id="41" name="TextBox 40">
                <a:extLst>
                  <a:ext uri="{FF2B5EF4-FFF2-40B4-BE49-F238E27FC236}">
                    <a16:creationId xmlns:a16="http://schemas.microsoft.com/office/drawing/2014/main" id="{8E414D56-AFB3-431B-A957-9BE69D9F17CD}"/>
                  </a:ext>
                </a:extLst>
              </p:cNvPr>
              <p:cNvSpPr txBox="1"/>
              <p:nvPr/>
            </p:nvSpPr>
            <p:spPr>
              <a:xfrm>
                <a:off x="459767" y="4156041"/>
                <a:ext cx="1780513" cy="246221"/>
              </a:xfrm>
              <a:prstGeom prst="rect">
                <a:avLst/>
              </a:prstGeom>
              <a:noFill/>
            </p:spPr>
            <p:txBody>
              <a:bodyPr wrap="square" rtlCol="0">
                <a:spAutoFit/>
              </a:bodyPr>
              <a:lstStyle/>
              <a:p>
                <a:r>
                  <a:rPr lang="en-GB" sz="1000" b="1" dirty="0">
                    <a:solidFill>
                      <a:srgbClr val="595959"/>
                    </a:solidFill>
                  </a:rPr>
                  <a:t>Examples of typical usage</a:t>
                </a:r>
              </a:p>
            </p:txBody>
          </p:sp>
          <p:sp>
            <p:nvSpPr>
              <p:cNvPr id="42" name="Rectangle 41">
                <a:extLst>
                  <a:ext uri="{FF2B5EF4-FFF2-40B4-BE49-F238E27FC236}">
                    <a16:creationId xmlns:a16="http://schemas.microsoft.com/office/drawing/2014/main" id="{618E2C45-A0E9-4FB3-AECB-2648F7EAC5E9}"/>
                  </a:ext>
                </a:extLst>
              </p:cNvPr>
              <p:cNvSpPr/>
              <p:nvPr/>
            </p:nvSpPr>
            <p:spPr>
              <a:xfrm>
                <a:off x="358140" y="4390169"/>
                <a:ext cx="3390900" cy="458629"/>
              </a:xfrm>
              <a:prstGeom prst="rect">
                <a:avLst/>
              </a:prstGeom>
              <a:solidFill>
                <a:schemeClr val="bg1">
                  <a:lumMod val="95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Large mass storage of data, applications and system files</a:t>
                </a:r>
              </a:p>
              <a:p>
                <a:r>
                  <a:rPr lang="en-GB" sz="1000" dirty="0">
                    <a:solidFill>
                      <a:srgbClr val="595959"/>
                    </a:solidFill>
                  </a:rPr>
                  <a:t>Good for off site backup</a:t>
                </a:r>
              </a:p>
            </p:txBody>
          </p:sp>
          <p:sp>
            <p:nvSpPr>
              <p:cNvPr id="43" name="TextBox 42">
                <a:extLst>
                  <a:ext uri="{FF2B5EF4-FFF2-40B4-BE49-F238E27FC236}">
                    <a16:creationId xmlns:a16="http://schemas.microsoft.com/office/drawing/2014/main" id="{29648BD5-1CEF-4ECE-B897-6143D7E1BD9E}"/>
                  </a:ext>
                </a:extLst>
              </p:cNvPr>
              <p:cNvSpPr txBox="1"/>
              <p:nvPr/>
            </p:nvSpPr>
            <p:spPr>
              <a:xfrm>
                <a:off x="459767" y="4817628"/>
                <a:ext cx="1780513" cy="246221"/>
              </a:xfrm>
              <a:prstGeom prst="rect">
                <a:avLst/>
              </a:prstGeom>
              <a:noFill/>
            </p:spPr>
            <p:txBody>
              <a:bodyPr wrap="square" rtlCol="0">
                <a:spAutoFit/>
              </a:bodyPr>
              <a:lstStyle/>
              <a:p>
                <a:r>
                  <a:rPr lang="en-GB" sz="1000" b="1" dirty="0">
                    <a:solidFill>
                      <a:srgbClr val="595959"/>
                    </a:solidFill>
                  </a:rPr>
                  <a:t>Typical storage capacity range</a:t>
                </a:r>
              </a:p>
            </p:txBody>
          </p:sp>
          <p:sp>
            <p:nvSpPr>
              <p:cNvPr id="44" name="Rectangle 43">
                <a:extLst>
                  <a:ext uri="{FF2B5EF4-FFF2-40B4-BE49-F238E27FC236}">
                    <a16:creationId xmlns:a16="http://schemas.microsoft.com/office/drawing/2014/main" id="{14573791-7FBF-4F27-BE50-4F6DB8BAFFE6}"/>
                  </a:ext>
                </a:extLst>
              </p:cNvPr>
              <p:cNvSpPr/>
              <p:nvPr/>
            </p:nvSpPr>
            <p:spPr>
              <a:xfrm>
                <a:off x="358140" y="5036516"/>
                <a:ext cx="3390900" cy="25938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Typically anywhere from 500GB – 10TB and increasing</a:t>
                </a:r>
              </a:p>
            </p:txBody>
          </p:sp>
        </p:grpSp>
        <p:grpSp>
          <p:nvGrpSpPr>
            <p:cNvPr id="24" name="Group 23">
              <a:extLst>
                <a:ext uri="{FF2B5EF4-FFF2-40B4-BE49-F238E27FC236}">
                  <a16:creationId xmlns:a16="http://schemas.microsoft.com/office/drawing/2014/main" id="{A40FE4A5-0884-4200-B018-A8F4101DC888}"/>
                </a:ext>
              </a:extLst>
            </p:cNvPr>
            <p:cNvGrpSpPr/>
            <p:nvPr/>
          </p:nvGrpSpPr>
          <p:grpSpPr>
            <a:xfrm>
              <a:off x="8295878" y="1329492"/>
              <a:ext cx="3390900" cy="3967929"/>
              <a:chOff x="358140" y="1327972"/>
              <a:chExt cx="3390900" cy="3967929"/>
            </a:xfrm>
          </p:grpSpPr>
          <p:sp>
            <p:nvSpPr>
              <p:cNvPr id="25" name="TextBox 24">
                <a:extLst>
                  <a:ext uri="{FF2B5EF4-FFF2-40B4-BE49-F238E27FC236}">
                    <a16:creationId xmlns:a16="http://schemas.microsoft.com/office/drawing/2014/main" id="{507FEA0D-145E-4598-B152-046D3ACA7D8A}"/>
                  </a:ext>
                </a:extLst>
              </p:cNvPr>
              <p:cNvSpPr txBox="1"/>
              <p:nvPr/>
            </p:nvSpPr>
            <p:spPr>
              <a:xfrm>
                <a:off x="459767" y="1327972"/>
                <a:ext cx="1205203" cy="246221"/>
              </a:xfrm>
              <a:prstGeom prst="rect">
                <a:avLst/>
              </a:prstGeom>
              <a:noFill/>
            </p:spPr>
            <p:txBody>
              <a:bodyPr wrap="square" rtlCol="0">
                <a:spAutoFit/>
              </a:bodyPr>
              <a:lstStyle/>
              <a:p>
                <a:r>
                  <a:rPr lang="en-GB" sz="1000" b="1" dirty="0">
                    <a:solidFill>
                      <a:srgbClr val="595959"/>
                    </a:solidFill>
                  </a:rPr>
                  <a:t>How does it work?</a:t>
                </a:r>
              </a:p>
            </p:txBody>
          </p:sp>
          <p:sp>
            <p:nvSpPr>
              <p:cNvPr id="26" name="Rectangle 25">
                <a:extLst>
                  <a:ext uri="{FF2B5EF4-FFF2-40B4-BE49-F238E27FC236}">
                    <a16:creationId xmlns:a16="http://schemas.microsoft.com/office/drawing/2014/main" id="{4226892F-E123-4D9F-85D9-F9750DD9CD72}"/>
                  </a:ext>
                </a:extLst>
              </p:cNvPr>
              <p:cNvSpPr/>
              <p:nvPr/>
            </p:nvSpPr>
            <p:spPr>
              <a:xfrm>
                <a:off x="358140" y="1562099"/>
                <a:ext cx="3390900" cy="809225"/>
              </a:xfrm>
              <a:prstGeom prst="rect">
                <a:avLst/>
              </a:prstGeom>
              <a:solidFill>
                <a:schemeClr val="bg1">
                  <a:lumMod val="95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A flow of electricity forces electrons into floating gates between two oxide layers.   This causes a change in the charge in the floating gate and this can be measured as a 0 or a 1.</a:t>
                </a:r>
              </a:p>
            </p:txBody>
          </p:sp>
          <p:sp>
            <p:nvSpPr>
              <p:cNvPr id="27" name="TextBox 26">
                <a:extLst>
                  <a:ext uri="{FF2B5EF4-FFF2-40B4-BE49-F238E27FC236}">
                    <a16:creationId xmlns:a16="http://schemas.microsoft.com/office/drawing/2014/main" id="{91CF12EC-5910-4ECE-B4BD-A415688775B3}"/>
                  </a:ext>
                </a:extLst>
              </p:cNvPr>
              <p:cNvSpPr txBox="1"/>
              <p:nvPr/>
            </p:nvSpPr>
            <p:spPr>
              <a:xfrm>
                <a:off x="459767" y="2348465"/>
                <a:ext cx="1391893" cy="246221"/>
              </a:xfrm>
              <a:prstGeom prst="rect">
                <a:avLst/>
              </a:prstGeom>
              <a:noFill/>
            </p:spPr>
            <p:txBody>
              <a:bodyPr wrap="square" rtlCol="0">
                <a:spAutoFit/>
              </a:bodyPr>
              <a:lstStyle/>
              <a:p>
                <a:r>
                  <a:rPr lang="en-GB" sz="1000" b="1" dirty="0">
                    <a:solidFill>
                      <a:srgbClr val="595959"/>
                    </a:solidFill>
                  </a:rPr>
                  <a:t>Advantages / Positives</a:t>
                </a:r>
              </a:p>
            </p:txBody>
          </p:sp>
          <p:sp>
            <p:nvSpPr>
              <p:cNvPr id="28" name="Rectangle 27">
                <a:extLst>
                  <a:ext uri="{FF2B5EF4-FFF2-40B4-BE49-F238E27FC236}">
                    <a16:creationId xmlns:a16="http://schemas.microsoft.com/office/drawing/2014/main" id="{96683C6B-A099-4C1D-8C4A-182DD9EB04B5}"/>
                  </a:ext>
                </a:extLst>
              </p:cNvPr>
              <p:cNvSpPr/>
              <p:nvPr/>
            </p:nvSpPr>
            <p:spPr>
              <a:xfrm>
                <a:off x="358140" y="2582593"/>
                <a:ext cx="3390900" cy="704850"/>
              </a:xfrm>
              <a:prstGeom prst="rect">
                <a:avLst/>
              </a:prstGeom>
              <a:solidFill>
                <a:schemeClr val="accent6">
                  <a:lumMod val="20000"/>
                  <a:lumOff val="80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GB" sz="1000" dirty="0">
                    <a:solidFill>
                      <a:srgbClr val="595959"/>
                    </a:solidFill>
                  </a:rPr>
                  <a:t>Durable as it has no moving parts, can cope with knocks and bumps</a:t>
                </a:r>
              </a:p>
              <a:p>
                <a:pPr marL="171450" indent="-171450">
                  <a:buFont typeface="Arial" panose="020B0604020202020204" pitchFamily="34" charset="0"/>
                  <a:buChar char="•"/>
                </a:pPr>
                <a:r>
                  <a:rPr lang="en-GB" sz="1000" dirty="0">
                    <a:solidFill>
                      <a:srgbClr val="595959"/>
                    </a:solidFill>
                  </a:rPr>
                  <a:t>Fast access times</a:t>
                </a:r>
              </a:p>
            </p:txBody>
          </p:sp>
          <p:sp>
            <p:nvSpPr>
              <p:cNvPr id="29" name="TextBox 28">
                <a:extLst>
                  <a:ext uri="{FF2B5EF4-FFF2-40B4-BE49-F238E27FC236}">
                    <a16:creationId xmlns:a16="http://schemas.microsoft.com/office/drawing/2014/main" id="{8374D970-662F-49A0-9424-ED847B7EA39D}"/>
                  </a:ext>
                </a:extLst>
              </p:cNvPr>
              <p:cNvSpPr txBox="1"/>
              <p:nvPr/>
            </p:nvSpPr>
            <p:spPr>
              <a:xfrm>
                <a:off x="459767" y="3252253"/>
                <a:ext cx="1780513" cy="246221"/>
              </a:xfrm>
              <a:prstGeom prst="rect">
                <a:avLst/>
              </a:prstGeom>
              <a:noFill/>
            </p:spPr>
            <p:txBody>
              <a:bodyPr wrap="square" rtlCol="0">
                <a:spAutoFit/>
              </a:bodyPr>
              <a:lstStyle/>
              <a:p>
                <a:r>
                  <a:rPr lang="en-GB" sz="1000" b="1" dirty="0">
                    <a:solidFill>
                      <a:srgbClr val="595959"/>
                    </a:solidFill>
                  </a:rPr>
                  <a:t>Disadvantages / Negatives</a:t>
                </a:r>
              </a:p>
            </p:txBody>
          </p:sp>
          <p:sp>
            <p:nvSpPr>
              <p:cNvPr id="30" name="Rectangle 29">
                <a:extLst>
                  <a:ext uri="{FF2B5EF4-FFF2-40B4-BE49-F238E27FC236}">
                    <a16:creationId xmlns:a16="http://schemas.microsoft.com/office/drawing/2014/main" id="{E0A9A6C5-DF6E-4C64-A3DE-4598ADCF65D6}"/>
                  </a:ext>
                </a:extLst>
              </p:cNvPr>
              <p:cNvSpPr/>
              <p:nvPr/>
            </p:nvSpPr>
            <p:spPr>
              <a:xfrm>
                <a:off x="358140" y="3486381"/>
                <a:ext cx="3390900" cy="704850"/>
              </a:xfrm>
              <a:prstGeom prst="rect">
                <a:avLst/>
              </a:prstGeom>
              <a:solidFill>
                <a:srgbClr val="FFCCCC"/>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GB" sz="1000" dirty="0">
                    <a:solidFill>
                      <a:srgbClr val="595959"/>
                    </a:solidFill>
                  </a:rPr>
                  <a:t>Currently the most costly of the three types of storage Mb for Mb, though costs are coming down all the time.</a:t>
                </a:r>
              </a:p>
              <a:p>
                <a:pPr marL="171450" indent="-171450">
                  <a:buFont typeface="Arial" panose="020B0604020202020204" pitchFamily="34" charset="0"/>
                  <a:buChar char="•"/>
                </a:pPr>
                <a:r>
                  <a:rPr lang="en-GB" sz="1000" dirty="0">
                    <a:solidFill>
                      <a:srgbClr val="595959"/>
                    </a:solidFill>
                  </a:rPr>
                  <a:t>Has a limited number of read / write’s</a:t>
                </a:r>
              </a:p>
            </p:txBody>
          </p:sp>
          <p:sp>
            <p:nvSpPr>
              <p:cNvPr id="31" name="TextBox 30">
                <a:extLst>
                  <a:ext uri="{FF2B5EF4-FFF2-40B4-BE49-F238E27FC236}">
                    <a16:creationId xmlns:a16="http://schemas.microsoft.com/office/drawing/2014/main" id="{433BD00D-7AA7-40E5-BB0D-D755C21B8BCE}"/>
                  </a:ext>
                </a:extLst>
              </p:cNvPr>
              <p:cNvSpPr txBox="1"/>
              <p:nvPr/>
            </p:nvSpPr>
            <p:spPr>
              <a:xfrm>
                <a:off x="459767" y="4156041"/>
                <a:ext cx="1780513" cy="246221"/>
              </a:xfrm>
              <a:prstGeom prst="rect">
                <a:avLst/>
              </a:prstGeom>
              <a:noFill/>
            </p:spPr>
            <p:txBody>
              <a:bodyPr wrap="square" rtlCol="0">
                <a:spAutoFit/>
              </a:bodyPr>
              <a:lstStyle/>
              <a:p>
                <a:r>
                  <a:rPr lang="en-GB" sz="1000" b="1" dirty="0">
                    <a:solidFill>
                      <a:srgbClr val="595959"/>
                    </a:solidFill>
                  </a:rPr>
                  <a:t>Examples of typical usage</a:t>
                </a:r>
              </a:p>
            </p:txBody>
          </p:sp>
          <p:sp>
            <p:nvSpPr>
              <p:cNvPr id="32" name="Rectangle 31">
                <a:extLst>
                  <a:ext uri="{FF2B5EF4-FFF2-40B4-BE49-F238E27FC236}">
                    <a16:creationId xmlns:a16="http://schemas.microsoft.com/office/drawing/2014/main" id="{721EF88B-0B8C-4962-BF96-4D3FD15BB326}"/>
                  </a:ext>
                </a:extLst>
              </p:cNvPr>
              <p:cNvSpPr/>
              <p:nvPr/>
            </p:nvSpPr>
            <p:spPr>
              <a:xfrm>
                <a:off x="358140" y="4390169"/>
                <a:ext cx="3390900" cy="458629"/>
              </a:xfrm>
              <a:prstGeom prst="rect">
                <a:avLst/>
              </a:prstGeom>
              <a:solidFill>
                <a:schemeClr val="bg1">
                  <a:lumMod val="95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Large mass storage of data, applications and system files</a:t>
                </a:r>
              </a:p>
              <a:p>
                <a:r>
                  <a:rPr lang="en-GB" sz="1000" dirty="0">
                    <a:solidFill>
                      <a:srgbClr val="595959"/>
                    </a:solidFill>
                  </a:rPr>
                  <a:t>Good for off site backup</a:t>
                </a:r>
              </a:p>
            </p:txBody>
          </p:sp>
          <p:sp>
            <p:nvSpPr>
              <p:cNvPr id="33" name="TextBox 32">
                <a:extLst>
                  <a:ext uri="{FF2B5EF4-FFF2-40B4-BE49-F238E27FC236}">
                    <a16:creationId xmlns:a16="http://schemas.microsoft.com/office/drawing/2014/main" id="{D32E28FC-3499-4B4A-A7DC-B751D03BA6B4}"/>
                  </a:ext>
                </a:extLst>
              </p:cNvPr>
              <p:cNvSpPr txBox="1"/>
              <p:nvPr/>
            </p:nvSpPr>
            <p:spPr>
              <a:xfrm>
                <a:off x="459767" y="4817628"/>
                <a:ext cx="1780513" cy="246221"/>
              </a:xfrm>
              <a:prstGeom prst="rect">
                <a:avLst/>
              </a:prstGeom>
              <a:noFill/>
            </p:spPr>
            <p:txBody>
              <a:bodyPr wrap="square" rtlCol="0">
                <a:spAutoFit/>
              </a:bodyPr>
              <a:lstStyle/>
              <a:p>
                <a:r>
                  <a:rPr lang="en-GB" sz="1000" b="1" dirty="0">
                    <a:solidFill>
                      <a:srgbClr val="595959"/>
                    </a:solidFill>
                  </a:rPr>
                  <a:t>Typical storage capacity range</a:t>
                </a:r>
              </a:p>
            </p:txBody>
          </p:sp>
          <p:sp>
            <p:nvSpPr>
              <p:cNvPr id="34" name="Rectangle 33">
                <a:extLst>
                  <a:ext uri="{FF2B5EF4-FFF2-40B4-BE49-F238E27FC236}">
                    <a16:creationId xmlns:a16="http://schemas.microsoft.com/office/drawing/2014/main" id="{7FE50023-19A0-4A8D-AB5F-60423AF3903D}"/>
                  </a:ext>
                </a:extLst>
              </p:cNvPr>
              <p:cNvSpPr/>
              <p:nvPr/>
            </p:nvSpPr>
            <p:spPr>
              <a:xfrm>
                <a:off x="358140" y="5036516"/>
                <a:ext cx="3390900" cy="25938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Typically anywhere from 250GB – 4TB and increasing</a:t>
                </a:r>
              </a:p>
            </p:txBody>
          </p:sp>
        </p:grpSp>
      </p:grpSp>
    </p:spTree>
    <p:extLst>
      <p:ext uri="{BB962C8B-B14F-4D97-AF65-F5344CB8AC3E}">
        <p14:creationId xmlns:p14="http://schemas.microsoft.com/office/powerpoint/2010/main" val="234406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
            <a:extLst>
              <a:ext uri="{FF2B5EF4-FFF2-40B4-BE49-F238E27FC236}">
                <a16:creationId xmlns:a16="http://schemas.microsoft.com/office/drawing/2014/main" id="{FA86F0F5-5AB9-4739-B967-A86A394C9FE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½ hour</a:t>
            </a:r>
          </a:p>
        </p:txBody>
      </p:sp>
      <p:sp>
        <p:nvSpPr>
          <p:cNvPr id="26" name="Oval 25">
            <a:extLst>
              <a:ext uri="{FF2B5EF4-FFF2-40B4-BE49-F238E27FC236}">
                <a16:creationId xmlns:a16="http://schemas.microsoft.com/office/drawing/2014/main" id="{FE42026C-6440-46CB-AFCA-9677D33608EF}"/>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a:t>
            </a:r>
          </a:p>
        </p:txBody>
      </p:sp>
      <p:sp>
        <p:nvSpPr>
          <p:cNvPr id="27" name="Title 1">
            <a:extLst>
              <a:ext uri="{FF2B5EF4-FFF2-40B4-BE49-F238E27FC236}">
                <a16:creationId xmlns:a16="http://schemas.microsoft.com/office/drawing/2014/main" id="{51244558-92DE-4B57-926A-1E7B3A139CDB}"/>
              </a:ext>
            </a:extLst>
          </p:cNvPr>
          <p:cNvSpPr txBox="1">
            <a:spLocks/>
          </p:cNvSpPr>
          <p:nvPr/>
        </p:nvSpPr>
        <p:spPr>
          <a:xfrm>
            <a:off x="319178" y="907161"/>
            <a:ext cx="3813910" cy="36283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Why did you choose Computer Science?</a:t>
            </a:r>
          </a:p>
        </p:txBody>
      </p:sp>
      <p:sp>
        <p:nvSpPr>
          <p:cNvPr id="28" name="TextBox 27">
            <a:extLst>
              <a:ext uri="{FF2B5EF4-FFF2-40B4-BE49-F238E27FC236}">
                <a16:creationId xmlns:a16="http://schemas.microsoft.com/office/drawing/2014/main" id="{EADFB24D-6BB3-47EA-BD60-37ED9D9ACA89}"/>
              </a:ext>
            </a:extLst>
          </p:cNvPr>
          <p:cNvSpPr txBox="1"/>
          <p:nvPr/>
        </p:nvSpPr>
        <p:spPr>
          <a:xfrm>
            <a:off x="319178" y="1365161"/>
            <a:ext cx="9785051" cy="261610"/>
          </a:xfrm>
          <a:prstGeom prst="rect">
            <a:avLst/>
          </a:prstGeom>
          <a:noFill/>
        </p:spPr>
        <p:txBody>
          <a:bodyPr wrap="none" rtlCol="0">
            <a:spAutoFit/>
          </a:bodyPr>
          <a:lstStyle/>
          <a:p>
            <a:r>
              <a:rPr lang="en-GB" sz="1100" dirty="0">
                <a:solidFill>
                  <a:srgbClr val="595959"/>
                </a:solidFill>
              </a:rPr>
              <a:t>In this simple task you get the opportunity to tell me your choices and reasons behind choosing to study Computer Science.  Please answer all questions as best you can.</a:t>
            </a:r>
          </a:p>
        </p:txBody>
      </p:sp>
      <p:grpSp>
        <p:nvGrpSpPr>
          <p:cNvPr id="29" name="Group 28">
            <a:extLst>
              <a:ext uri="{FF2B5EF4-FFF2-40B4-BE49-F238E27FC236}">
                <a16:creationId xmlns:a16="http://schemas.microsoft.com/office/drawing/2014/main" id="{1086BE6F-2158-4E13-8D53-4B34064DBE9B}"/>
              </a:ext>
            </a:extLst>
          </p:cNvPr>
          <p:cNvGrpSpPr/>
          <p:nvPr/>
        </p:nvGrpSpPr>
        <p:grpSpPr>
          <a:xfrm>
            <a:off x="319177" y="1674496"/>
            <a:ext cx="11442517" cy="5066681"/>
            <a:chOff x="319177" y="1701929"/>
            <a:chExt cx="11442517" cy="4563024"/>
          </a:xfrm>
        </p:grpSpPr>
        <p:grpSp>
          <p:nvGrpSpPr>
            <p:cNvPr id="30" name="Group 29">
              <a:extLst>
                <a:ext uri="{FF2B5EF4-FFF2-40B4-BE49-F238E27FC236}">
                  <a16:creationId xmlns:a16="http://schemas.microsoft.com/office/drawing/2014/main" id="{BBDF69A0-C846-4086-B1D2-7F5222FCB141}"/>
                </a:ext>
              </a:extLst>
            </p:cNvPr>
            <p:cNvGrpSpPr/>
            <p:nvPr/>
          </p:nvGrpSpPr>
          <p:grpSpPr>
            <a:xfrm>
              <a:off x="319178" y="1701929"/>
              <a:ext cx="11442516" cy="861774"/>
              <a:chOff x="319178" y="1701929"/>
              <a:chExt cx="11442516" cy="861774"/>
            </a:xfrm>
          </p:grpSpPr>
          <p:sp>
            <p:nvSpPr>
              <p:cNvPr id="43" name="Rectangle 42">
                <a:extLst>
                  <a:ext uri="{FF2B5EF4-FFF2-40B4-BE49-F238E27FC236}">
                    <a16:creationId xmlns:a16="http://schemas.microsoft.com/office/drawing/2014/main" id="{8FD4F1BF-C47E-4B14-8F9F-FB5949030F58}"/>
                  </a:ext>
                </a:extLst>
              </p:cNvPr>
              <p:cNvSpPr/>
              <p:nvPr/>
            </p:nvSpPr>
            <p:spPr>
              <a:xfrm>
                <a:off x="401494" y="1963539"/>
                <a:ext cx="11360200" cy="600164"/>
              </a:xfrm>
              <a:prstGeom prst="rect">
                <a:avLst/>
              </a:prstGeom>
              <a:no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44" name="Rectangle 43">
                <a:extLst>
                  <a:ext uri="{FF2B5EF4-FFF2-40B4-BE49-F238E27FC236}">
                    <a16:creationId xmlns:a16="http://schemas.microsoft.com/office/drawing/2014/main" id="{15E4CA5E-D574-4625-8A6C-7ADBD33F1C16}"/>
                  </a:ext>
                </a:extLst>
              </p:cNvPr>
              <p:cNvSpPr/>
              <p:nvPr/>
            </p:nvSpPr>
            <p:spPr>
              <a:xfrm>
                <a:off x="319178" y="1701929"/>
                <a:ext cx="6096000" cy="235604"/>
              </a:xfrm>
              <a:prstGeom prst="rect">
                <a:avLst/>
              </a:prstGeom>
            </p:spPr>
            <p:txBody>
              <a:bodyPr>
                <a:spAutoFit/>
              </a:bodyPr>
              <a:lstStyle/>
              <a:p>
                <a:r>
                  <a:rPr lang="en-GB" sz="1100" dirty="0">
                    <a:solidFill>
                      <a:srgbClr val="595959"/>
                    </a:solidFill>
                  </a:rPr>
                  <a:t>1. Why did you choose to study A level Computer Science?</a:t>
                </a:r>
              </a:p>
            </p:txBody>
          </p:sp>
        </p:grpSp>
        <p:grpSp>
          <p:nvGrpSpPr>
            <p:cNvPr id="31" name="Group 30">
              <a:extLst>
                <a:ext uri="{FF2B5EF4-FFF2-40B4-BE49-F238E27FC236}">
                  <a16:creationId xmlns:a16="http://schemas.microsoft.com/office/drawing/2014/main" id="{0E28255B-8A3A-46B5-BD0B-A48588B232ED}"/>
                </a:ext>
              </a:extLst>
            </p:cNvPr>
            <p:cNvGrpSpPr/>
            <p:nvPr/>
          </p:nvGrpSpPr>
          <p:grpSpPr>
            <a:xfrm>
              <a:off x="319177" y="2629834"/>
              <a:ext cx="11442517" cy="861774"/>
              <a:chOff x="319177" y="1701929"/>
              <a:chExt cx="11442517" cy="861774"/>
            </a:xfrm>
          </p:grpSpPr>
          <p:sp>
            <p:nvSpPr>
              <p:cNvPr id="41" name="Rectangle 40">
                <a:extLst>
                  <a:ext uri="{FF2B5EF4-FFF2-40B4-BE49-F238E27FC236}">
                    <a16:creationId xmlns:a16="http://schemas.microsoft.com/office/drawing/2014/main" id="{0C9F108F-56D2-471A-BEB1-E8E025AD995F}"/>
                  </a:ext>
                </a:extLst>
              </p:cNvPr>
              <p:cNvSpPr/>
              <p:nvPr/>
            </p:nvSpPr>
            <p:spPr>
              <a:xfrm>
                <a:off x="401494" y="1963539"/>
                <a:ext cx="11360200" cy="600164"/>
              </a:xfrm>
              <a:prstGeom prst="rect">
                <a:avLst/>
              </a:prstGeom>
              <a:no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42" name="Rectangle 41">
                <a:extLst>
                  <a:ext uri="{FF2B5EF4-FFF2-40B4-BE49-F238E27FC236}">
                    <a16:creationId xmlns:a16="http://schemas.microsoft.com/office/drawing/2014/main" id="{43B3C8CD-21E2-481C-AAAB-857C97270B80}"/>
                  </a:ext>
                </a:extLst>
              </p:cNvPr>
              <p:cNvSpPr/>
              <p:nvPr/>
            </p:nvSpPr>
            <p:spPr>
              <a:xfrm>
                <a:off x="319177" y="1701929"/>
                <a:ext cx="7053173" cy="235604"/>
              </a:xfrm>
              <a:prstGeom prst="rect">
                <a:avLst/>
              </a:prstGeom>
            </p:spPr>
            <p:txBody>
              <a:bodyPr wrap="square">
                <a:spAutoFit/>
              </a:bodyPr>
              <a:lstStyle/>
              <a:p>
                <a:r>
                  <a:rPr lang="en-GB" sz="1100" dirty="0">
                    <a:solidFill>
                      <a:srgbClr val="595959"/>
                    </a:solidFill>
                  </a:rPr>
                  <a:t>2. What other courses have you chosen to study at Key Stage 5, and what made you choose this combination?</a:t>
                </a:r>
              </a:p>
            </p:txBody>
          </p:sp>
        </p:grpSp>
        <p:grpSp>
          <p:nvGrpSpPr>
            <p:cNvPr id="32" name="Group 31">
              <a:extLst>
                <a:ext uri="{FF2B5EF4-FFF2-40B4-BE49-F238E27FC236}">
                  <a16:creationId xmlns:a16="http://schemas.microsoft.com/office/drawing/2014/main" id="{B1B03F92-1468-4564-91CA-2482A1BFDCE0}"/>
                </a:ext>
              </a:extLst>
            </p:cNvPr>
            <p:cNvGrpSpPr/>
            <p:nvPr/>
          </p:nvGrpSpPr>
          <p:grpSpPr>
            <a:xfrm>
              <a:off x="319178" y="3557739"/>
              <a:ext cx="11442516" cy="861774"/>
              <a:chOff x="319178" y="1701929"/>
              <a:chExt cx="11442516" cy="861774"/>
            </a:xfrm>
          </p:grpSpPr>
          <p:sp>
            <p:nvSpPr>
              <p:cNvPr id="39" name="Rectangle 38">
                <a:extLst>
                  <a:ext uri="{FF2B5EF4-FFF2-40B4-BE49-F238E27FC236}">
                    <a16:creationId xmlns:a16="http://schemas.microsoft.com/office/drawing/2014/main" id="{DC6FE32F-F715-4DC5-86A8-BAD0E8FF54F1}"/>
                  </a:ext>
                </a:extLst>
              </p:cNvPr>
              <p:cNvSpPr/>
              <p:nvPr/>
            </p:nvSpPr>
            <p:spPr>
              <a:xfrm>
                <a:off x="401494" y="1963539"/>
                <a:ext cx="11360200" cy="600164"/>
              </a:xfrm>
              <a:prstGeom prst="rect">
                <a:avLst/>
              </a:prstGeom>
              <a:no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40" name="Rectangle 39">
                <a:extLst>
                  <a:ext uri="{FF2B5EF4-FFF2-40B4-BE49-F238E27FC236}">
                    <a16:creationId xmlns:a16="http://schemas.microsoft.com/office/drawing/2014/main" id="{68E8DE49-2C52-4401-988C-C5B8BF9E43CF}"/>
                  </a:ext>
                </a:extLst>
              </p:cNvPr>
              <p:cNvSpPr/>
              <p:nvPr/>
            </p:nvSpPr>
            <p:spPr>
              <a:xfrm>
                <a:off x="319178" y="1701929"/>
                <a:ext cx="6096000" cy="235604"/>
              </a:xfrm>
              <a:prstGeom prst="rect">
                <a:avLst/>
              </a:prstGeom>
            </p:spPr>
            <p:txBody>
              <a:bodyPr>
                <a:spAutoFit/>
              </a:bodyPr>
              <a:lstStyle/>
              <a:p>
                <a:r>
                  <a:rPr lang="en-GB" sz="1100" dirty="0">
                    <a:solidFill>
                      <a:srgbClr val="595959"/>
                    </a:solidFill>
                  </a:rPr>
                  <a:t>3. What are you hoping to achieve from studying Computer Science?</a:t>
                </a:r>
              </a:p>
            </p:txBody>
          </p:sp>
        </p:grpSp>
        <p:grpSp>
          <p:nvGrpSpPr>
            <p:cNvPr id="33" name="Group 32">
              <a:extLst>
                <a:ext uri="{FF2B5EF4-FFF2-40B4-BE49-F238E27FC236}">
                  <a16:creationId xmlns:a16="http://schemas.microsoft.com/office/drawing/2014/main" id="{0A32CE2B-E642-4208-9E9C-68DEC17D7C2B}"/>
                </a:ext>
              </a:extLst>
            </p:cNvPr>
            <p:cNvGrpSpPr/>
            <p:nvPr/>
          </p:nvGrpSpPr>
          <p:grpSpPr>
            <a:xfrm>
              <a:off x="319177" y="4480459"/>
              <a:ext cx="11442517" cy="861774"/>
              <a:chOff x="319177" y="1701929"/>
              <a:chExt cx="11442517" cy="861774"/>
            </a:xfrm>
          </p:grpSpPr>
          <p:sp>
            <p:nvSpPr>
              <p:cNvPr id="37" name="Rectangle 36">
                <a:extLst>
                  <a:ext uri="{FF2B5EF4-FFF2-40B4-BE49-F238E27FC236}">
                    <a16:creationId xmlns:a16="http://schemas.microsoft.com/office/drawing/2014/main" id="{83730443-0CEC-4BD6-A8E2-AD9F186D950B}"/>
                  </a:ext>
                </a:extLst>
              </p:cNvPr>
              <p:cNvSpPr/>
              <p:nvPr/>
            </p:nvSpPr>
            <p:spPr>
              <a:xfrm>
                <a:off x="401494" y="1963539"/>
                <a:ext cx="11360200" cy="600164"/>
              </a:xfrm>
              <a:prstGeom prst="rect">
                <a:avLst/>
              </a:prstGeom>
              <a:no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38" name="Rectangle 37">
                <a:extLst>
                  <a:ext uri="{FF2B5EF4-FFF2-40B4-BE49-F238E27FC236}">
                    <a16:creationId xmlns:a16="http://schemas.microsoft.com/office/drawing/2014/main" id="{4405B618-6805-45FB-813F-C90C931AA1D0}"/>
                  </a:ext>
                </a:extLst>
              </p:cNvPr>
              <p:cNvSpPr/>
              <p:nvPr/>
            </p:nvSpPr>
            <p:spPr>
              <a:xfrm>
                <a:off x="319177" y="1701929"/>
                <a:ext cx="9633421" cy="235604"/>
              </a:xfrm>
              <a:prstGeom prst="rect">
                <a:avLst/>
              </a:prstGeom>
            </p:spPr>
            <p:txBody>
              <a:bodyPr wrap="square">
                <a:spAutoFit/>
              </a:bodyPr>
              <a:lstStyle/>
              <a:p>
                <a:r>
                  <a:rPr lang="en-GB" sz="1100" dirty="0">
                    <a:solidFill>
                      <a:srgbClr val="595959"/>
                    </a:solidFill>
                  </a:rPr>
                  <a:t>4. How would you describe yourself as a learner at GCSE?  What skills where you good at, what areas would you like to improve on? </a:t>
                </a:r>
              </a:p>
            </p:txBody>
          </p:sp>
        </p:grpSp>
        <p:grpSp>
          <p:nvGrpSpPr>
            <p:cNvPr id="34" name="Group 33">
              <a:extLst>
                <a:ext uri="{FF2B5EF4-FFF2-40B4-BE49-F238E27FC236}">
                  <a16:creationId xmlns:a16="http://schemas.microsoft.com/office/drawing/2014/main" id="{7F493E49-A170-4D1D-BAFC-61A2691C1545}"/>
                </a:ext>
              </a:extLst>
            </p:cNvPr>
            <p:cNvGrpSpPr/>
            <p:nvPr/>
          </p:nvGrpSpPr>
          <p:grpSpPr>
            <a:xfrm>
              <a:off x="319177" y="5403179"/>
              <a:ext cx="11442517" cy="861774"/>
              <a:chOff x="319177" y="1701929"/>
              <a:chExt cx="11442517" cy="861774"/>
            </a:xfrm>
          </p:grpSpPr>
          <p:sp>
            <p:nvSpPr>
              <p:cNvPr id="35" name="Rectangle 34">
                <a:extLst>
                  <a:ext uri="{FF2B5EF4-FFF2-40B4-BE49-F238E27FC236}">
                    <a16:creationId xmlns:a16="http://schemas.microsoft.com/office/drawing/2014/main" id="{07F5EF81-FFF3-465F-ABB9-A6F73AEC90B4}"/>
                  </a:ext>
                </a:extLst>
              </p:cNvPr>
              <p:cNvSpPr/>
              <p:nvPr/>
            </p:nvSpPr>
            <p:spPr>
              <a:xfrm>
                <a:off x="401494" y="1963539"/>
                <a:ext cx="11360200" cy="600164"/>
              </a:xfrm>
              <a:prstGeom prst="rect">
                <a:avLst/>
              </a:prstGeom>
              <a:no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36" name="Rectangle 35">
                <a:extLst>
                  <a:ext uri="{FF2B5EF4-FFF2-40B4-BE49-F238E27FC236}">
                    <a16:creationId xmlns:a16="http://schemas.microsoft.com/office/drawing/2014/main" id="{B18DBA17-CAB0-4049-9DB8-A56390C0D6B9}"/>
                  </a:ext>
                </a:extLst>
              </p:cNvPr>
              <p:cNvSpPr/>
              <p:nvPr/>
            </p:nvSpPr>
            <p:spPr>
              <a:xfrm>
                <a:off x="319177" y="1701929"/>
                <a:ext cx="9633421" cy="235604"/>
              </a:xfrm>
              <a:prstGeom prst="rect">
                <a:avLst/>
              </a:prstGeom>
            </p:spPr>
            <p:txBody>
              <a:bodyPr wrap="square">
                <a:spAutoFit/>
              </a:bodyPr>
              <a:lstStyle/>
              <a:p>
                <a:r>
                  <a:rPr lang="en-GB" sz="1100" dirty="0">
                    <a:solidFill>
                      <a:srgbClr val="595959"/>
                    </a:solidFill>
                  </a:rPr>
                  <a:t>5. What are your other hobbies and interests outside of school? Anything related to Computing?</a:t>
                </a:r>
              </a:p>
            </p:txBody>
          </p:sp>
        </p:grpSp>
      </p:grpSp>
      <p:sp>
        <p:nvSpPr>
          <p:cNvPr id="45" name="Title 1">
            <a:extLst>
              <a:ext uri="{FF2B5EF4-FFF2-40B4-BE49-F238E27FC236}">
                <a16:creationId xmlns:a16="http://schemas.microsoft.com/office/drawing/2014/main" id="{FB9D0EB1-489D-4B1C-8557-720E178C2992}"/>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“Tell me about yourself”</a:t>
            </a:r>
          </a:p>
        </p:txBody>
      </p:sp>
    </p:spTree>
    <p:extLst>
      <p:ext uri="{BB962C8B-B14F-4D97-AF65-F5344CB8AC3E}">
        <p14:creationId xmlns:p14="http://schemas.microsoft.com/office/powerpoint/2010/main" val="1600627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12</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Types of networks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Networks task</a:t>
            </a:r>
          </a:p>
        </p:txBody>
      </p:sp>
      <p:sp>
        <p:nvSpPr>
          <p:cNvPr id="14" name="TextBox 13">
            <a:extLst>
              <a:ext uri="{FF2B5EF4-FFF2-40B4-BE49-F238E27FC236}">
                <a16:creationId xmlns:a16="http://schemas.microsoft.com/office/drawing/2014/main" id="{E7555C4D-7F40-44F1-82E6-CE7BBD74952B}"/>
              </a:ext>
            </a:extLst>
          </p:cNvPr>
          <p:cNvSpPr txBox="1"/>
          <p:nvPr/>
        </p:nvSpPr>
        <p:spPr>
          <a:xfrm>
            <a:off x="371568" y="1417038"/>
            <a:ext cx="8468120" cy="4852419"/>
          </a:xfrm>
          <a:prstGeom prst="rect">
            <a:avLst/>
          </a:prstGeom>
          <a:noFill/>
        </p:spPr>
        <p:txBody>
          <a:bodyPr wrap="square" rtlCol="0">
            <a:spAutoFit/>
          </a:bodyPr>
          <a:lstStyle/>
          <a:p>
            <a:r>
              <a:rPr lang="en-GB" sz="1100" dirty="0">
                <a:solidFill>
                  <a:srgbClr val="595959"/>
                </a:solidFill>
              </a:rPr>
              <a:t>Carry out some research on computer networks, in particular LANs, WiFi, Network topologies and connectivity devices.</a:t>
            </a:r>
          </a:p>
          <a:p>
            <a:r>
              <a:rPr lang="en-GB" sz="1100" dirty="0">
                <a:solidFill>
                  <a:srgbClr val="595959"/>
                </a:solidFill>
              </a:rPr>
              <a:t>Use the symbols on the right (feel free to revise them) to create an appropriate network over the floorplan on the next slide.</a:t>
            </a:r>
          </a:p>
          <a:p>
            <a:r>
              <a:rPr lang="en-GB" sz="1100" dirty="0">
                <a:solidFill>
                  <a:srgbClr val="595959"/>
                </a:solidFill>
              </a:rPr>
              <a:t>Make sure your network meets all the following requirements:</a:t>
            </a:r>
          </a:p>
          <a:p>
            <a:pPr marL="228600" indent="-228600">
              <a:buFont typeface="+mj-lt"/>
              <a:buAutoNum type="arabicPeriod"/>
            </a:pPr>
            <a:r>
              <a:rPr lang="en-GB" sz="1100" dirty="0">
                <a:solidFill>
                  <a:srgbClr val="595959"/>
                </a:solidFill>
              </a:rPr>
              <a:t>Each member of the main office needs a desktop PC</a:t>
            </a:r>
          </a:p>
          <a:p>
            <a:pPr marL="228600" indent="-228600">
              <a:buFont typeface="+mj-lt"/>
              <a:buAutoNum type="arabicPeriod"/>
            </a:pPr>
            <a:r>
              <a:rPr lang="en-GB" sz="1100" dirty="0">
                <a:solidFill>
                  <a:srgbClr val="595959"/>
                </a:solidFill>
              </a:rPr>
              <a:t>Angela, Pam, Dwight and Oscar also use an office issued smart phone</a:t>
            </a:r>
          </a:p>
          <a:p>
            <a:pPr marL="228600" indent="-228600">
              <a:buFont typeface="+mj-lt"/>
              <a:buAutoNum type="arabicPeriod"/>
            </a:pPr>
            <a:r>
              <a:rPr lang="en-GB" sz="1100" dirty="0">
                <a:solidFill>
                  <a:srgbClr val="595959"/>
                </a:solidFill>
              </a:rPr>
              <a:t>The following rooms new access to WiFi:</a:t>
            </a:r>
          </a:p>
          <a:p>
            <a:pPr marL="685800" lvl="1" indent="-228600">
              <a:buFont typeface="+mj-lt"/>
              <a:buAutoNum type="arabicPeriod"/>
            </a:pPr>
            <a:r>
              <a:rPr lang="en-GB" sz="1100" dirty="0">
                <a:solidFill>
                  <a:srgbClr val="595959"/>
                </a:solidFill>
              </a:rPr>
              <a:t>Meeting room (top right)</a:t>
            </a:r>
          </a:p>
          <a:p>
            <a:pPr marL="685800" lvl="1" indent="-228600">
              <a:buFont typeface="+mj-lt"/>
              <a:buAutoNum type="arabicPeriod"/>
            </a:pPr>
            <a:r>
              <a:rPr lang="en-GB" sz="1100" dirty="0">
                <a:solidFill>
                  <a:srgbClr val="595959"/>
                </a:solidFill>
              </a:rPr>
              <a:t>Reception</a:t>
            </a:r>
          </a:p>
          <a:p>
            <a:pPr marL="685800" lvl="1" indent="-228600">
              <a:buFont typeface="+mj-lt"/>
              <a:buAutoNum type="arabicPeriod"/>
            </a:pPr>
            <a:r>
              <a:rPr lang="en-GB" sz="1100" dirty="0">
                <a:solidFill>
                  <a:srgbClr val="595959"/>
                </a:solidFill>
              </a:rPr>
              <a:t>Conference Room</a:t>
            </a:r>
          </a:p>
          <a:p>
            <a:pPr marL="685800" lvl="1" indent="-228600">
              <a:buFont typeface="+mj-lt"/>
              <a:buAutoNum type="arabicPeriod"/>
            </a:pPr>
            <a:r>
              <a:rPr lang="en-GB" sz="1100" dirty="0">
                <a:solidFill>
                  <a:srgbClr val="595959"/>
                </a:solidFill>
              </a:rPr>
              <a:t>Main office</a:t>
            </a:r>
          </a:p>
          <a:p>
            <a:pPr marL="228600" indent="-228600">
              <a:buFont typeface="+mj-lt"/>
              <a:buAutoNum type="arabicPeriod"/>
            </a:pPr>
            <a:r>
              <a:rPr lang="en-GB" sz="1100" dirty="0">
                <a:solidFill>
                  <a:srgbClr val="595959"/>
                </a:solidFill>
              </a:rPr>
              <a:t>Use a circle with a transparent fill (so you can see the network underneath) with a width and height of 12.5cm to provide the WiFi coverage needed to cover the rooms above:</a:t>
            </a:r>
          </a:p>
          <a:p>
            <a:pPr marL="685800" lvl="1" indent="-228600">
              <a:buFont typeface="+mj-lt"/>
              <a:buAutoNum type="arabicPeriod"/>
            </a:pPr>
            <a:r>
              <a:rPr lang="en-GB" sz="1100" dirty="0">
                <a:solidFill>
                  <a:srgbClr val="595959"/>
                </a:solidFill>
              </a:rPr>
              <a:t>The circles need to have a WAP at the centre</a:t>
            </a:r>
          </a:p>
          <a:p>
            <a:pPr marL="685800" lvl="1" indent="-228600">
              <a:buFont typeface="+mj-lt"/>
              <a:buAutoNum type="arabicPeriod"/>
            </a:pPr>
            <a:r>
              <a:rPr lang="en-GB" sz="1100" dirty="0">
                <a:solidFill>
                  <a:srgbClr val="595959"/>
                </a:solidFill>
              </a:rPr>
              <a:t>The 12.5cm diameter circles represent the maximum range of each WAP</a:t>
            </a:r>
          </a:p>
          <a:p>
            <a:pPr marL="685800" lvl="1" indent="-228600">
              <a:buFont typeface="+mj-lt"/>
              <a:buAutoNum type="arabicPeriod"/>
            </a:pPr>
            <a:r>
              <a:rPr lang="en-GB" sz="1100" dirty="0">
                <a:solidFill>
                  <a:srgbClr val="595959"/>
                </a:solidFill>
              </a:rPr>
              <a:t>They WAP icons must be attached to a wall</a:t>
            </a:r>
          </a:p>
          <a:p>
            <a:pPr marL="685800" lvl="1" indent="-228600">
              <a:buFont typeface="+mj-lt"/>
              <a:buAutoNum type="arabicPeriod"/>
            </a:pPr>
            <a:r>
              <a:rPr lang="en-GB" sz="1100" dirty="0">
                <a:solidFill>
                  <a:srgbClr val="595959"/>
                </a:solidFill>
              </a:rPr>
              <a:t>You must use the minimum number of WAP possible to provide the coverage needed</a:t>
            </a:r>
          </a:p>
          <a:p>
            <a:pPr marL="228600" indent="-228600">
              <a:buFont typeface="+mj-lt"/>
              <a:buAutoNum type="arabicPeriod"/>
            </a:pPr>
            <a:r>
              <a:rPr lang="en-GB" sz="1100" dirty="0">
                <a:solidFill>
                  <a:srgbClr val="595959"/>
                </a:solidFill>
              </a:rPr>
              <a:t>All desktop PCs use wired connections in a star network configuration</a:t>
            </a:r>
          </a:p>
          <a:p>
            <a:pPr marL="685800" lvl="1" indent="-228600">
              <a:buFont typeface="+mj-lt"/>
              <a:buAutoNum type="arabicPeriod"/>
            </a:pPr>
            <a:r>
              <a:rPr lang="en-GB" sz="1100" dirty="0">
                <a:solidFill>
                  <a:srgbClr val="595959"/>
                </a:solidFill>
              </a:rPr>
              <a:t>The top left server room, conference room and main office need to be on one subnet with its own switch</a:t>
            </a:r>
          </a:p>
          <a:p>
            <a:pPr marL="685800" lvl="1" indent="-228600">
              <a:buFont typeface="+mj-lt"/>
              <a:buAutoNum type="arabicPeriod"/>
            </a:pPr>
            <a:r>
              <a:rPr lang="en-GB" sz="1100" dirty="0">
                <a:solidFill>
                  <a:srgbClr val="595959"/>
                </a:solidFill>
              </a:rPr>
              <a:t>All other rooms are on a separate subnet and will require its own hardware for this</a:t>
            </a:r>
          </a:p>
          <a:p>
            <a:pPr marL="685800" lvl="1" indent="-228600">
              <a:buFont typeface="+mj-lt"/>
              <a:buAutoNum type="arabicPeriod"/>
            </a:pPr>
            <a:r>
              <a:rPr lang="en-GB" sz="1100" dirty="0">
                <a:solidFill>
                  <a:srgbClr val="595959"/>
                </a:solidFill>
              </a:rPr>
              <a:t>The two subnets need to be appropriately connected together</a:t>
            </a:r>
          </a:p>
          <a:p>
            <a:pPr marL="228600" indent="-228600">
              <a:buFont typeface="+mj-lt"/>
              <a:buAutoNum type="arabicPeriod"/>
            </a:pPr>
            <a:r>
              <a:rPr lang="en-GB" sz="1100" dirty="0">
                <a:solidFill>
                  <a:srgbClr val="595959"/>
                </a:solidFill>
              </a:rPr>
              <a:t>The top left room needs to have a server placed in it and connected appropriately to the local subnet</a:t>
            </a:r>
          </a:p>
          <a:p>
            <a:pPr marL="228600" indent="-228600">
              <a:buFont typeface="+mj-lt"/>
              <a:buAutoNum type="arabicPeriod"/>
            </a:pPr>
            <a:r>
              <a:rPr lang="en-GB" sz="1100" dirty="0">
                <a:solidFill>
                  <a:srgbClr val="595959"/>
                </a:solidFill>
              </a:rPr>
              <a:t>The server room needs hardware to appropriately connected the LAN to “The Internet”</a:t>
            </a:r>
          </a:p>
          <a:p>
            <a:pPr marL="228600" indent="-228600">
              <a:buFont typeface="+mj-lt"/>
              <a:buAutoNum type="arabicPeriod"/>
            </a:pPr>
            <a:r>
              <a:rPr lang="en-GB" sz="1100" dirty="0">
                <a:solidFill>
                  <a:srgbClr val="595959"/>
                </a:solidFill>
              </a:rPr>
              <a:t>Reception needs a photocopier and it needs connecting to the local subnet</a:t>
            </a:r>
          </a:p>
          <a:p>
            <a:pPr marL="228600" indent="-228600">
              <a:buFont typeface="+mj-lt"/>
              <a:buAutoNum type="arabicPeriod"/>
            </a:pPr>
            <a:r>
              <a:rPr lang="en-GB" sz="1100" dirty="0">
                <a:solidFill>
                  <a:srgbClr val="595959"/>
                </a:solidFill>
              </a:rPr>
              <a:t>A firewall should be placed somewhere appropriate </a:t>
            </a:r>
          </a:p>
          <a:p>
            <a:endParaRPr lang="en-GB" sz="1100" dirty="0">
              <a:solidFill>
                <a:srgbClr val="595959"/>
              </a:solidFill>
            </a:endParaRPr>
          </a:p>
          <a:p>
            <a:endParaRPr lang="en-GB" sz="1100" dirty="0">
              <a:solidFill>
                <a:srgbClr val="595959"/>
              </a:solidFill>
            </a:endParaRPr>
          </a:p>
          <a:p>
            <a:pPr marL="685800" lvl="1" indent="-228600">
              <a:lnSpc>
                <a:spcPct val="120000"/>
              </a:lnSpc>
              <a:buFont typeface="+mj-lt"/>
              <a:buAutoNum type="arabicPeriod"/>
            </a:pPr>
            <a:endParaRPr lang="en-GB" sz="1100" dirty="0">
              <a:solidFill>
                <a:srgbClr val="595959"/>
              </a:solidFill>
            </a:endParaRPr>
          </a:p>
        </p:txBody>
      </p:sp>
      <p:pic>
        <p:nvPicPr>
          <p:cNvPr id="15" name="Picture 14">
            <a:extLst>
              <a:ext uri="{FF2B5EF4-FFF2-40B4-BE49-F238E27FC236}">
                <a16:creationId xmlns:a16="http://schemas.microsoft.com/office/drawing/2014/main" id="{0089AEB2-82E8-433D-86A8-78C1DA874ED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26888" y="2700052"/>
            <a:ext cx="373563" cy="617525"/>
          </a:xfrm>
          <a:prstGeom prst="rect">
            <a:avLst/>
          </a:prstGeom>
        </p:spPr>
      </p:pic>
      <p:sp>
        <p:nvSpPr>
          <p:cNvPr id="16" name="TextBox 73">
            <a:extLst>
              <a:ext uri="{FF2B5EF4-FFF2-40B4-BE49-F238E27FC236}">
                <a16:creationId xmlns:a16="http://schemas.microsoft.com/office/drawing/2014/main" id="{03DD5257-1713-4E3C-8677-F41F2A496FB0}"/>
              </a:ext>
            </a:extLst>
          </p:cNvPr>
          <p:cNvSpPr txBox="1"/>
          <p:nvPr/>
        </p:nvSpPr>
        <p:spPr>
          <a:xfrm>
            <a:off x="9293074" y="2584108"/>
            <a:ext cx="634148" cy="150045"/>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Router</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22" name="Picture 21">
            <a:extLst>
              <a:ext uri="{FF2B5EF4-FFF2-40B4-BE49-F238E27FC236}">
                <a16:creationId xmlns:a16="http://schemas.microsoft.com/office/drawing/2014/main" id="{10F6C77D-2423-4A99-B458-A132BC2FB3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0916"/>
          <a:stretch/>
        </p:blipFill>
        <p:spPr>
          <a:xfrm>
            <a:off x="10604897" y="2767495"/>
            <a:ext cx="1219835" cy="331760"/>
          </a:xfrm>
          <a:prstGeom prst="rect">
            <a:avLst/>
          </a:prstGeom>
        </p:spPr>
      </p:pic>
      <p:sp>
        <p:nvSpPr>
          <p:cNvPr id="24" name="TextBox 73">
            <a:extLst>
              <a:ext uri="{FF2B5EF4-FFF2-40B4-BE49-F238E27FC236}">
                <a16:creationId xmlns:a16="http://schemas.microsoft.com/office/drawing/2014/main" id="{DD3D228A-C8A9-4BC5-8CE8-053FA0EDD817}"/>
              </a:ext>
            </a:extLst>
          </p:cNvPr>
          <p:cNvSpPr txBox="1"/>
          <p:nvPr/>
        </p:nvSpPr>
        <p:spPr>
          <a:xfrm>
            <a:off x="10961946" y="2628515"/>
            <a:ext cx="823389" cy="111716"/>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Switch</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25" name="Picture 24">
            <a:extLst>
              <a:ext uri="{FF2B5EF4-FFF2-40B4-BE49-F238E27FC236}">
                <a16:creationId xmlns:a16="http://schemas.microsoft.com/office/drawing/2014/main" id="{49E63E1D-5089-418E-8D52-5178103FF5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29241" y="2739078"/>
            <a:ext cx="501650" cy="540586"/>
          </a:xfrm>
          <a:prstGeom prst="rect">
            <a:avLst/>
          </a:prstGeom>
        </p:spPr>
      </p:pic>
      <p:sp>
        <p:nvSpPr>
          <p:cNvPr id="26" name="TextBox 73">
            <a:extLst>
              <a:ext uri="{FF2B5EF4-FFF2-40B4-BE49-F238E27FC236}">
                <a16:creationId xmlns:a16="http://schemas.microsoft.com/office/drawing/2014/main" id="{B9AF2ADE-A6CD-46FB-A6B4-28A59ECBE55D}"/>
              </a:ext>
            </a:extLst>
          </p:cNvPr>
          <p:cNvSpPr txBox="1"/>
          <p:nvPr/>
        </p:nvSpPr>
        <p:spPr>
          <a:xfrm>
            <a:off x="9972091" y="2612180"/>
            <a:ext cx="614045" cy="149925"/>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WAP</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27" name="Picture 26">
            <a:extLst>
              <a:ext uri="{FF2B5EF4-FFF2-40B4-BE49-F238E27FC236}">
                <a16:creationId xmlns:a16="http://schemas.microsoft.com/office/drawing/2014/main" id="{4CA31F22-0DF2-46AF-843C-F6757CB72F55}"/>
              </a:ext>
            </a:extLst>
          </p:cNvPr>
          <p:cNvPicPr/>
          <p:nvPr/>
        </p:nvPicPr>
        <p:blipFill>
          <a:blip r:embed="rId6" cstate="print">
            <a:extLst>
              <a:ext uri="{28A0092B-C50C-407E-A947-70E740481C1C}">
                <a14:useLocalDpi xmlns:a14="http://schemas.microsoft.com/office/drawing/2010/main" val="0"/>
              </a:ext>
            </a:extLst>
          </a:blip>
          <a:stretch>
            <a:fillRect/>
          </a:stretch>
        </p:blipFill>
        <p:spPr>
          <a:xfrm rot="20067879">
            <a:off x="9501033" y="5004394"/>
            <a:ext cx="241300" cy="283845"/>
          </a:xfrm>
          <a:prstGeom prst="rect">
            <a:avLst/>
          </a:prstGeom>
        </p:spPr>
      </p:pic>
      <p:sp>
        <p:nvSpPr>
          <p:cNvPr id="28" name="TextBox 27">
            <a:extLst>
              <a:ext uri="{FF2B5EF4-FFF2-40B4-BE49-F238E27FC236}">
                <a16:creationId xmlns:a16="http://schemas.microsoft.com/office/drawing/2014/main" id="{7075D5C9-76C6-4519-9C27-0F05BAF0A134}"/>
              </a:ext>
            </a:extLst>
          </p:cNvPr>
          <p:cNvSpPr txBox="1"/>
          <p:nvPr/>
        </p:nvSpPr>
        <p:spPr>
          <a:xfrm>
            <a:off x="9818908" y="4959538"/>
            <a:ext cx="1122509" cy="369332"/>
          </a:xfrm>
          <a:prstGeom prst="rect">
            <a:avLst/>
          </a:prstGeom>
          <a:noFill/>
        </p:spPr>
        <p:txBody>
          <a:bodyPr wrap="square" rtlCol="0">
            <a:spAutoFit/>
          </a:bodyPr>
          <a:lstStyle/>
          <a:p>
            <a:r>
              <a:rPr lang="en-GB" sz="900" dirty="0">
                <a:solidFill>
                  <a:srgbClr val="595959"/>
                </a:solidFill>
              </a:rPr>
              <a:t>Indicates a wireless enabled device</a:t>
            </a:r>
          </a:p>
        </p:txBody>
      </p:sp>
      <p:pic>
        <p:nvPicPr>
          <p:cNvPr id="29" name="Picture 28" descr="firewall denco 01">
            <a:extLst>
              <a:ext uri="{FF2B5EF4-FFF2-40B4-BE49-F238E27FC236}">
                <a16:creationId xmlns:a16="http://schemas.microsoft.com/office/drawing/2014/main" id="{458DBC74-2C7D-4F80-B974-8FAE06930E5E}"/>
              </a:ext>
            </a:extLst>
          </p:cNvPr>
          <p:cNvPicPr/>
          <p:nvPr/>
        </p:nvPicPr>
        <p:blipFill rotWithShape="1">
          <a:blip r:embed="rId7" cstate="print">
            <a:extLst>
              <a:ext uri="{28A0092B-C50C-407E-A947-70E740481C1C}">
                <a14:useLocalDpi xmlns:a14="http://schemas.microsoft.com/office/drawing/2010/main" val="0"/>
              </a:ext>
            </a:extLst>
          </a:blip>
          <a:srcRect l="1" r="46348" b="7397"/>
          <a:stretch/>
        </p:blipFill>
        <p:spPr bwMode="auto">
          <a:xfrm>
            <a:off x="9485308" y="3672042"/>
            <a:ext cx="245745" cy="1057910"/>
          </a:xfrm>
          <a:prstGeom prst="rect">
            <a:avLst/>
          </a:prstGeom>
          <a:ln>
            <a:noFill/>
          </a:ln>
          <a:extLst>
            <a:ext uri="{53640926-AAD7-44D8-BBD7-CCE9431645EC}">
              <a14:shadowObscured xmlns:a14="http://schemas.microsoft.com/office/drawing/2010/main"/>
            </a:ext>
          </a:extLst>
        </p:spPr>
      </p:pic>
      <p:sp>
        <p:nvSpPr>
          <p:cNvPr id="30" name="TextBox 73">
            <a:extLst>
              <a:ext uri="{FF2B5EF4-FFF2-40B4-BE49-F238E27FC236}">
                <a16:creationId xmlns:a16="http://schemas.microsoft.com/office/drawing/2014/main" id="{B2C9FB5D-047C-4055-9478-B4C9467A43C1}"/>
              </a:ext>
            </a:extLst>
          </p:cNvPr>
          <p:cNvSpPr txBox="1"/>
          <p:nvPr/>
        </p:nvSpPr>
        <p:spPr>
          <a:xfrm>
            <a:off x="9426888" y="3517102"/>
            <a:ext cx="377190" cy="154940"/>
          </a:xfrm>
          <a:prstGeom prst="rect">
            <a:avLst/>
          </a:prstGeom>
          <a:noFill/>
        </p:spPr>
        <p:txBody>
          <a:bodyPr wrap="square" lIns="0" tIns="0" rIns="0" bIns="0" rtlCol="0">
            <a:noAutofit/>
          </a:bodyPr>
          <a:lstStyle/>
          <a:p>
            <a:pPr algn="ctr">
              <a:spcAft>
                <a:spcPts val="0"/>
              </a:spcAft>
            </a:pPr>
            <a:r>
              <a:rPr lang="en-GB" sz="900" b="1" kern="1200" dirty="0">
                <a:solidFill>
                  <a:srgbClr val="595959"/>
                </a:solidFill>
                <a:effectLst/>
                <a:latin typeface="Calibri" panose="020F0502020204030204" pitchFamily="34" charset="0"/>
                <a:ea typeface="Times New Roman" panose="02020603050405020304" pitchFamily="18" charset="0"/>
                <a:cs typeface="Times New Roman" panose="02020603050405020304" pitchFamily="18" charset="0"/>
              </a:rPr>
              <a:t>Firewall</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31" name="Picture 30" descr="File:Computer Display.svg - Wikimedia Commons">
            <a:extLst>
              <a:ext uri="{FF2B5EF4-FFF2-40B4-BE49-F238E27FC236}">
                <a16:creationId xmlns:a16="http://schemas.microsoft.com/office/drawing/2014/main" id="{E7E3E2EF-11F7-4F3D-AAD8-D54EF24A9D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387975" y="1884936"/>
            <a:ext cx="456811" cy="472264"/>
          </a:xfrm>
          <a:prstGeom prst="rect">
            <a:avLst/>
          </a:prstGeom>
        </p:spPr>
      </p:pic>
      <p:sp>
        <p:nvSpPr>
          <p:cNvPr id="32" name="TextBox 73">
            <a:extLst>
              <a:ext uri="{FF2B5EF4-FFF2-40B4-BE49-F238E27FC236}">
                <a16:creationId xmlns:a16="http://schemas.microsoft.com/office/drawing/2014/main" id="{1B4E47E9-F479-4425-B2F5-4240B755B54F}"/>
              </a:ext>
            </a:extLst>
          </p:cNvPr>
          <p:cNvSpPr txBox="1"/>
          <p:nvPr/>
        </p:nvSpPr>
        <p:spPr>
          <a:xfrm>
            <a:off x="9301783" y="1746964"/>
            <a:ext cx="646431" cy="137920"/>
          </a:xfrm>
          <a:prstGeom prst="rect">
            <a:avLst/>
          </a:prstGeom>
          <a:noFill/>
        </p:spPr>
        <p:txBody>
          <a:bodyPr wrap="square" lIns="0" tIns="0" rIns="0" bIns="0" rtlCol="0">
            <a:spAutoFit/>
          </a:bodyPr>
          <a:lstStyle/>
          <a:p>
            <a:pPr algn="ctr">
              <a:spcAft>
                <a:spcPts val="0"/>
              </a:spcAft>
            </a:pPr>
            <a:r>
              <a:rPr lang="en-GB" sz="900" b="1" kern="1200" dirty="0">
                <a:solidFill>
                  <a:srgbClr val="595959"/>
                </a:solidFill>
                <a:effectLst/>
                <a:latin typeface="Calibri" panose="020F0502020204030204" pitchFamily="34" charset="0"/>
                <a:ea typeface="Times New Roman" panose="02020603050405020304" pitchFamily="18" charset="0"/>
                <a:cs typeface="Times New Roman" panose="02020603050405020304" pitchFamily="18" charset="0"/>
              </a:rPr>
              <a:t>Desktop PC</a:t>
            </a:r>
            <a:endParaRPr lang="en-GB" sz="1200" b="1" dirty="0">
              <a:solidFill>
                <a:srgbClr val="595959"/>
              </a:solidFill>
              <a:effectLst/>
              <a:latin typeface="Times New Roman" panose="02020603050405020304" pitchFamily="18" charset="0"/>
              <a:ea typeface="Times New Roman" panose="02020603050405020304" pitchFamily="18" charset="0"/>
            </a:endParaRPr>
          </a:p>
        </p:txBody>
      </p:sp>
      <p:pic>
        <p:nvPicPr>
          <p:cNvPr id="33" name="Picture 32">
            <a:extLst>
              <a:ext uri="{FF2B5EF4-FFF2-40B4-BE49-F238E27FC236}">
                <a16:creationId xmlns:a16="http://schemas.microsoft.com/office/drawing/2014/main" id="{61695182-B0EE-461B-8BAA-710C85BE835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0042" b="17153"/>
          <a:stretch/>
        </p:blipFill>
        <p:spPr>
          <a:xfrm>
            <a:off x="9927222" y="3662410"/>
            <a:ext cx="814705" cy="849283"/>
          </a:xfrm>
          <a:prstGeom prst="rect">
            <a:avLst/>
          </a:prstGeom>
        </p:spPr>
      </p:pic>
      <p:sp>
        <p:nvSpPr>
          <p:cNvPr id="34" name="TextBox 73">
            <a:extLst>
              <a:ext uri="{FF2B5EF4-FFF2-40B4-BE49-F238E27FC236}">
                <a16:creationId xmlns:a16="http://schemas.microsoft.com/office/drawing/2014/main" id="{0B0FED6E-7D6D-4415-A350-CFB173D73C85}"/>
              </a:ext>
            </a:extLst>
          </p:cNvPr>
          <p:cNvSpPr txBox="1"/>
          <p:nvPr/>
        </p:nvSpPr>
        <p:spPr>
          <a:xfrm>
            <a:off x="9927222" y="3536030"/>
            <a:ext cx="754912" cy="159287"/>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S</a:t>
            </a:r>
            <a:r>
              <a:rPr lang="en-GB" sz="900" b="1" kern="1200" dirty="0">
                <a:solidFill>
                  <a:srgbClr val="595959"/>
                </a:solidFill>
                <a:effectLst/>
                <a:latin typeface="Calibri" panose="020F0502020204030204" pitchFamily="34" charset="0"/>
                <a:ea typeface="Times New Roman" panose="02020603050405020304" pitchFamily="18" charset="0"/>
                <a:cs typeface="Times New Roman" panose="02020603050405020304" pitchFamily="18" charset="0"/>
              </a:rPr>
              <a:t>erver</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35" name="Picture 34">
            <a:extLst>
              <a:ext uri="{FF2B5EF4-FFF2-40B4-BE49-F238E27FC236}">
                <a16:creationId xmlns:a16="http://schemas.microsoft.com/office/drawing/2014/main" id="{73EB8505-EAFE-436C-A0B5-A6F267AC8E7F}"/>
              </a:ext>
            </a:extLst>
          </p:cNvPr>
          <p:cNvPicPr>
            <a:picLocks noChangeAspect="1"/>
          </p:cNvPicPr>
          <p:nvPr/>
        </p:nvPicPr>
        <p:blipFill rotWithShape="1">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12214" r="12496"/>
          <a:stretch/>
        </p:blipFill>
        <p:spPr bwMode="auto">
          <a:xfrm flipH="1">
            <a:off x="10134516" y="1870751"/>
            <a:ext cx="340732" cy="452706"/>
          </a:xfrm>
          <a:prstGeom prst="rect">
            <a:avLst/>
          </a:prstGeom>
          <a:ln>
            <a:noFill/>
          </a:ln>
          <a:extLst>
            <a:ext uri="{53640926-AAD7-44D8-BBD7-CCE9431645EC}">
              <a14:shadowObscured xmlns:a14="http://schemas.microsoft.com/office/drawing/2010/main"/>
            </a:ext>
          </a:extLst>
        </p:spPr>
      </p:pic>
      <p:sp>
        <p:nvSpPr>
          <p:cNvPr id="36" name="TextBox 73">
            <a:extLst>
              <a:ext uri="{FF2B5EF4-FFF2-40B4-BE49-F238E27FC236}">
                <a16:creationId xmlns:a16="http://schemas.microsoft.com/office/drawing/2014/main" id="{8BD6F7D7-F0B9-42FB-BB7B-904F0D8F50A0}"/>
              </a:ext>
            </a:extLst>
          </p:cNvPr>
          <p:cNvSpPr txBox="1"/>
          <p:nvPr/>
        </p:nvSpPr>
        <p:spPr>
          <a:xfrm>
            <a:off x="9991325" y="1734288"/>
            <a:ext cx="613572" cy="150029"/>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Tablet</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37" name="Picture 36" descr="Image result for photocopier">
            <a:extLst>
              <a:ext uri="{FF2B5EF4-FFF2-40B4-BE49-F238E27FC236}">
                <a16:creationId xmlns:a16="http://schemas.microsoft.com/office/drawing/2014/main" id="{EA559198-5F94-4235-BD33-E14C35FF06F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848489" y="3689102"/>
            <a:ext cx="814915" cy="814852"/>
          </a:xfrm>
          <a:prstGeom prst="rect">
            <a:avLst/>
          </a:prstGeom>
          <a:noFill/>
          <a:ln>
            <a:noFill/>
          </a:ln>
        </p:spPr>
      </p:pic>
      <p:sp>
        <p:nvSpPr>
          <p:cNvPr id="38" name="TextBox 73">
            <a:extLst>
              <a:ext uri="{FF2B5EF4-FFF2-40B4-BE49-F238E27FC236}">
                <a16:creationId xmlns:a16="http://schemas.microsoft.com/office/drawing/2014/main" id="{DC56DF38-2B85-4593-A345-32B6FB7DB64D}"/>
              </a:ext>
            </a:extLst>
          </p:cNvPr>
          <p:cNvSpPr txBox="1"/>
          <p:nvPr/>
        </p:nvSpPr>
        <p:spPr>
          <a:xfrm>
            <a:off x="10848489" y="3570420"/>
            <a:ext cx="822960" cy="111649"/>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Photocopier</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39" name="Picture 38">
            <a:extLst>
              <a:ext uri="{FF2B5EF4-FFF2-40B4-BE49-F238E27FC236}">
                <a16:creationId xmlns:a16="http://schemas.microsoft.com/office/drawing/2014/main" id="{2FA20467-8BF4-4C02-8923-26ADD62E30A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01013" y="1839582"/>
            <a:ext cx="251654" cy="425305"/>
          </a:xfrm>
          <a:prstGeom prst="rect">
            <a:avLst/>
          </a:prstGeom>
        </p:spPr>
      </p:pic>
      <p:sp>
        <p:nvSpPr>
          <p:cNvPr id="40" name="TextBox 73">
            <a:extLst>
              <a:ext uri="{FF2B5EF4-FFF2-40B4-BE49-F238E27FC236}">
                <a16:creationId xmlns:a16="http://schemas.microsoft.com/office/drawing/2014/main" id="{51811B5E-5ED8-49FA-A150-EBA188FD8C65}"/>
              </a:ext>
            </a:extLst>
          </p:cNvPr>
          <p:cNvSpPr txBox="1"/>
          <p:nvPr/>
        </p:nvSpPr>
        <p:spPr>
          <a:xfrm>
            <a:off x="10516768" y="1744091"/>
            <a:ext cx="614045" cy="149978"/>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Phone</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grpSp>
        <p:nvGrpSpPr>
          <p:cNvPr id="41" name="Group 40">
            <a:extLst>
              <a:ext uri="{FF2B5EF4-FFF2-40B4-BE49-F238E27FC236}">
                <a16:creationId xmlns:a16="http://schemas.microsoft.com/office/drawing/2014/main" id="{FF2D2F63-7714-4F3B-83E4-2E39D5FA3038}"/>
              </a:ext>
            </a:extLst>
          </p:cNvPr>
          <p:cNvGrpSpPr/>
          <p:nvPr/>
        </p:nvGrpSpPr>
        <p:grpSpPr>
          <a:xfrm>
            <a:off x="9084595" y="1216457"/>
            <a:ext cx="2945972" cy="4314702"/>
            <a:chOff x="8705558" y="1906989"/>
            <a:chExt cx="2983679" cy="4314702"/>
          </a:xfrm>
        </p:grpSpPr>
        <p:sp>
          <p:nvSpPr>
            <p:cNvPr id="42" name="Rectangle 41">
              <a:extLst>
                <a:ext uri="{FF2B5EF4-FFF2-40B4-BE49-F238E27FC236}">
                  <a16:creationId xmlns:a16="http://schemas.microsoft.com/office/drawing/2014/main" id="{D3932AF8-6E16-4FAC-9E80-B42D92A2CC2A}"/>
                </a:ext>
              </a:extLst>
            </p:cNvPr>
            <p:cNvSpPr/>
            <p:nvPr/>
          </p:nvSpPr>
          <p:spPr>
            <a:xfrm>
              <a:off x="8776355" y="2149311"/>
              <a:ext cx="2912882" cy="40723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595959"/>
                </a:solidFill>
              </a:endParaRPr>
            </a:p>
          </p:txBody>
        </p:sp>
        <p:sp>
          <p:nvSpPr>
            <p:cNvPr id="43" name="TextBox 42">
              <a:extLst>
                <a:ext uri="{FF2B5EF4-FFF2-40B4-BE49-F238E27FC236}">
                  <a16:creationId xmlns:a16="http://schemas.microsoft.com/office/drawing/2014/main" id="{7A722013-324E-46E4-9401-1BECEF47F196}"/>
                </a:ext>
              </a:extLst>
            </p:cNvPr>
            <p:cNvSpPr txBox="1"/>
            <p:nvPr/>
          </p:nvSpPr>
          <p:spPr>
            <a:xfrm>
              <a:off x="8705558" y="1906989"/>
              <a:ext cx="1889294" cy="261610"/>
            </a:xfrm>
            <a:prstGeom prst="rect">
              <a:avLst/>
            </a:prstGeom>
            <a:noFill/>
          </p:spPr>
          <p:txBody>
            <a:bodyPr wrap="square" rtlCol="0">
              <a:spAutoFit/>
            </a:bodyPr>
            <a:lstStyle/>
            <a:p>
              <a:r>
                <a:rPr lang="en-GB" sz="1100" b="1" dirty="0">
                  <a:solidFill>
                    <a:srgbClr val="595959"/>
                  </a:solidFill>
                </a:rPr>
                <a:t>Use the following symbols:</a:t>
              </a:r>
            </a:p>
          </p:txBody>
        </p:sp>
      </p:grpSp>
      <p:sp>
        <p:nvSpPr>
          <p:cNvPr id="44" name="Rectangle 43">
            <a:extLst>
              <a:ext uri="{FF2B5EF4-FFF2-40B4-BE49-F238E27FC236}">
                <a16:creationId xmlns:a16="http://schemas.microsoft.com/office/drawing/2014/main" id="{48B280D5-C907-41C6-9789-8CC16EC09524}"/>
              </a:ext>
            </a:extLst>
          </p:cNvPr>
          <p:cNvSpPr/>
          <p:nvPr/>
        </p:nvSpPr>
        <p:spPr>
          <a:xfrm>
            <a:off x="371568" y="5493875"/>
            <a:ext cx="6096000" cy="261610"/>
          </a:xfrm>
          <a:prstGeom prst="rect">
            <a:avLst/>
          </a:prstGeom>
        </p:spPr>
        <p:txBody>
          <a:bodyPr>
            <a:spAutoFit/>
          </a:bodyPr>
          <a:lstStyle/>
          <a:p>
            <a:r>
              <a:rPr lang="en-GB" sz="1100" b="1" dirty="0">
                <a:solidFill>
                  <a:srgbClr val="595959"/>
                </a:solidFill>
              </a:rPr>
              <a:t>Additional help:</a:t>
            </a:r>
          </a:p>
        </p:txBody>
      </p:sp>
      <p:sp>
        <p:nvSpPr>
          <p:cNvPr id="45" name="Rectangle 44">
            <a:extLst>
              <a:ext uri="{FF2B5EF4-FFF2-40B4-BE49-F238E27FC236}">
                <a16:creationId xmlns:a16="http://schemas.microsoft.com/office/drawing/2014/main" id="{39064BF7-FBD5-4469-9E50-EB172ED3469D}"/>
              </a:ext>
            </a:extLst>
          </p:cNvPr>
          <p:cNvSpPr/>
          <p:nvPr/>
        </p:nvSpPr>
        <p:spPr>
          <a:xfrm>
            <a:off x="423958" y="5727204"/>
            <a:ext cx="8566369" cy="110251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videos from the following Craig ‘n’ Dave playlists:</a:t>
            </a:r>
          </a:p>
          <a:p>
            <a:endParaRPr lang="en-GB" sz="1100" dirty="0">
              <a:solidFill>
                <a:srgbClr val="595959"/>
              </a:solidFill>
            </a:endParaRPr>
          </a:p>
          <a:p>
            <a:r>
              <a:rPr lang="en-GB" sz="1100" dirty="0">
                <a:solidFill>
                  <a:srgbClr val="595959"/>
                </a:solidFill>
              </a:rPr>
              <a:t>OCR: SLR 11 – Networks</a:t>
            </a:r>
          </a:p>
          <a:p>
            <a:r>
              <a:rPr lang="en-GB" sz="1100" dirty="0">
                <a:solidFill>
                  <a:srgbClr val="595959"/>
                </a:solidFill>
                <a:hlinkClick r:id="rId14">
                  <a:extLst>
                    <a:ext uri="{A12FA001-AC4F-418D-AE19-62706E023703}">
                      <ahyp:hlinkClr xmlns:ahyp="http://schemas.microsoft.com/office/drawing/2018/hyperlinkcolor" val="tx"/>
                    </a:ext>
                  </a:extLst>
                </a:hlinkClick>
              </a:rPr>
              <a:t>https://student.craigndave.org/videos/slr-11-networks</a:t>
            </a:r>
            <a:endParaRPr lang="en-GB" sz="1100" dirty="0">
              <a:solidFill>
                <a:srgbClr val="595959"/>
              </a:solidFill>
            </a:endParaRPr>
          </a:p>
          <a:p>
            <a:r>
              <a:rPr lang="en-GB" sz="1100" dirty="0">
                <a:solidFill>
                  <a:srgbClr val="595959"/>
                </a:solidFill>
              </a:rPr>
              <a:t>AQA: SLR21 – Network and the Internet</a:t>
            </a:r>
          </a:p>
          <a:p>
            <a:r>
              <a:rPr lang="en-GB" sz="1100" dirty="0">
                <a:solidFill>
                  <a:srgbClr val="595959"/>
                </a:solidFill>
                <a:hlinkClick r:id="rId15">
                  <a:extLst>
                    <a:ext uri="{A12FA001-AC4F-418D-AE19-62706E023703}">
                      <ahyp:hlinkClr xmlns:ahyp="http://schemas.microsoft.com/office/drawing/2018/hyperlinkcolor" val="tx"/>
                    </a:ext>
                  </a:extLst>
                </a:hlinkClick>
              </a:rPr>
              <a:t>https://student.craigndave.org/videos/slr21-networks-the-internet</a:t>
            </a:r>
            <a:endParaRPr lang="en-GB" sz="1100" dirty="0">
              <a:solidFill>
                <a:srgbClr val="595959"/>
              </a:solidFill>
            </a:endParaRPr>
          </a:p>
        </p:txBody>
      </p:sp>
    </p:spTree>
    <p:extLst>
      <p:ext uri="{BB962C8B-B14F-4D97-AF65-F5344CB8AC3E}">
        <p14:creationId xmlns:p14="http://schemas.microsoft.com/office/powerpoint/2010/main" val="2672923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12</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Types of networks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Networks task</a:t>
            </a:r>
          </a:p>
        </p:txBody>
      </p:sp>
      <p:pic>
        <p:nvPicPr>
          <p:cNvPr id="46" name="Picture 45">
            <a:extLst>
              <a:ext uri="{FF2B5EF4-FFF2-40B4-BE49-F238E27FC236}">
                <a16:creationId xmlns:a16="http://schemas.microsoft.com/office/drawing/2014/main" id="{9BB6F8CA-BF94-473E-8652-F37ACCD65A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452" y="1302512"/>
            <a:ext cx="11092006" cy="5518342"/>
          </a:xfrm>
          <a:prstGeom prst="rect">
            <a:avLst/>
          </a:prstGeom>
        </p:spPr>
      </p:pic>
      <p:pic>
        <p:nvPicPr>
          <p:cNvPr id="49" name="Picture 48">
            <a:extLst>
              <a:ext uri="{FF2B5EF4-FFF2-40B4-BE49-F238E27FC236}">
                <a16:creationId xmlns:a16="http://schemas.microsoft.com/office/drawing/2014/main" id="{16C6B3B5-E4C4-46A8-A165-A1D64294C0A3}"/>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3044" y="1531535"/>
            <a:ext cx="373563" cy="617525"/>
          </a:xfrm>
          <a:prstGeom prst="rect">
            <a:avLst/>
          </a:prstGeom>
        </p:spPr>
      </p:pic>
      <p:pic>
        <p:nvPicPr>
          <p:cNvPr id="50" name="Picture 49">
            <a:extLst>
              <a:ext uri="{FF2B5EF4-FFF2-40B4-BE49-F238E27FC236}">
                <a16:creationId xmlns:a16="http://schemas.microsoft.com/office/drawing/2014/main" id="{03D5F989-A10D-42CF-97A2-D28B96073EBD}"/>
              </a:ext>
            </a:extLst>
          </p:cNvPr>
          <p:cNvPicPr/>
          <p:nvPr/>
        </p:nvPicPr>
        <p:blipFill>
          <a:blip r:embed="rId5" cstate="print">
            <a:extLst>
              <a:ext uri="{28A0092B-C50C-407E-A947-70E740481C1C}">
                <a14:useLocalDpi xmlns:a14="http://schemas.microsoft.com/office/drawing/2010/main" val="0"/>
              </a:ext>
            </a:extLst>
          </a:blip>
          <a:stretch>
            <a:fillRect/>
          </a:stretch>
        </p:blipFill>
        <p:spPr>
          <a:xfrm rot="20067879">
            <a:off x="10559913" y="2135284"/>
            <a:ext cx="241300" cy="283845"/>
          </a:xfrm>
          <a:prstGeom prst="rect">
            <a:avLst/>
          </a:prstGeom>
        </p:spPr>
      </p:pic>
      <p:pic>
        <p:nvPicPr>
          <p:cNvPr id="51" name="Picture 50" descr="firewall denco 01">
            <a:extLst>
              <a:ext uri="{FF2B5EF4-FFF2-40B4-BE49-F238E27FC236}">
                <a16:creationId xmlns:a16="http://schemas.microsoft.com/office/drawing/2014/main" id="{A6959B2B-A909-4C82-8347-C8926FA5B30A}"/>
              </a:ext>
            </a:extLst>
          </p:cNvPr>
          <p:cNvPicPr/>
          <p:nvPr/>
        </p:nvPicPr>
        <p:blipFill rotWithShape="1">
          <a:blip r:embed="rId6" cstate="print">
            <a:extLst>
              <a:ext uri="{28A0092B-C50C-407E-A947-70E740481C1C}">
                <a14:useLocalDpi xmlns:a14="http://schemas.microsoft.com/office/drawing/2010/main" val="0"/>
              </a:ext>
            </a:extLst>
          </a:blip>
          <a:srcRect l="1" r="46348" b="7397"/>
          <a:stretch/>
        </p:blipFill>
        <p:spPr bwMode="auto">
          <a:xfrm>
            <a:off x="871381" y="1335136"/>
            <a:ext cx="245745" cy="1057910"/>
          </a:xfrm>
          <a:prstGeom prst="rect">
            <a:avLst/>
          </a:prstGeom>
          <a:ln>
            <a:noFill/>
          </a:ln>
          <a:extLst>
            <a:ext uri="{53640926-AAD7-44D8-BBD7-CCE9431645EC}">
              <a14:shadowObscured xmlns:a14="http://schemas.microsoft.com/office/drawing/2010/main"/>
            </a:ext>
          </a:extLst>
        </p:spPr>
      </p:pic>
      <p:pic>
        <p:nvPicPr>
          <p:cNvPr id="52" name="Picture 51" descr="File:Computer Display.svg - Wikimedia Commons">
            <a:extLst>
              <a:ext uri="{FF2B5EF4-FFF2-40B4-BE49-F238E27FC236}">
                <a16:creationId xmlns:a16="http://schemas.microsoft.com/office/drawing/2014/main" id="{ADBA2121-1690-4107-A1DB-BDDE9380058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78330" y="1735844"/>
            <a:ext cx="456811" cy="472264"/>
          </a:xfrm>
          <a:prstGeom prst="rect">
            <a:avLst/>
          </a:prstGeom>
        </p:spPr>
      </p:pic>
      <p:pic>
        <p:nvPicPr>
          <p:cNvPr id="53" name="Picture 52">
            <a:extLst>
              <a:ext uri="{FF2B5EF4-FFF2-40B4-BE49-F238E27FC236}">
                <a16:creationId xmlns:a16="http://schemas.microsoft.com/office/drawing/2014/main" id="{35825959-D237-44C2-89B7-8F58C0E6623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0042" b="17153"/>
          <a:stretch/>
        </p:blipFill>
        <p:spPr>
          <a:xfrm>
            <a:off x="1247647" y="1356360"/>
            <a:ext cx="487059" cy="507731"/>
          </a:xfrm>
          <a:prstGeom prst="rect">
            <a:avLst/>
          </a:prstGeom>
        </p:spPr>
      </p:pic>
      <p:pic>
        <p:nvPicPr>
          <p:cNvPr id="54" name="Picture 53">
            <a:extLst>
              <a:ext uri="{FF2B5EF4-FFF2-40B4-BE49-F238E27FC236}">
                <a16:creationId xmlns:a16="http://schemas.microsoft.com/office/drawing/2014/main" id="{F35BA041-6308-45DA-9185-C4F5D1C95439}"/>
              </a:ext>
            </a:extLst>
          </p:cNvPr>
          <p:cNvPicPr>
            <a:picLocks noChangeAspect="1"/>
          </p:cNvPicPr>
          <p:nvPr/>
        </p:nvPicPr>
        <p:blipFill rotWithShape="1">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12214" r="12496"/>
          <a:stretch/>
        </p:blipFill>
        <p:spPr bwMode="auto">
          <a:xfrm flipH="1">
            <a:off x="11320619" y="1450257"/>
            <a:ext cx="340732" cy="452706"/>
          </a:xfrm>
          <a:prstGeom prst="rect">
            <a:avLst/>
          </a:prstGeom>
          <a:ln>
            <a:noFill/>
          </a:ln>
          <a:extLst>
            <a:ext uri="{53640926-AAD7-44D8-BBD7-CCE9431645EC}">
              <a14:shadowObscured xmlns:a14="http://schemas.microsoft.com/office/drawing/2010/main"/>
            </a:ext>
          </a:extLst>
        </p:spPr>
      </p:pic>
      <p:pic>
        <p:nvPicPr>
          <p:cNvPr id="55" name="Picture 54" descr="Image result for photocopier">
            <a:extLst>
              <a:ext uri="{FF2B5EF4-FFF2-40B4-BE49-F238E27FC236}">
                <a16:creationId xmlns:a16="http://schemas.microsoft.com/office/drawing/2014/main" id="{7FDE8FE8-157E-4937-B115-1F8E4A10DAFC}"/>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54842" y="3034323"/>
            <a:ext cx="574633" cy="574589"/>
          </a:xfrm>
          <a:prstGeom prst="rect">
            <a:avLst/>
          </a:prstGeom>
          <a:noFill/>
          <a:ln>
            <a:noFill/>
          </a:ln>
        </p:spPr>
      </p:pic>
      <p:sp>
        <p:nvSpPr>
          <p:cNvPr id="56" name="TextBox 73">
            <a:extLst>
              <a:ext uri="{FF2B5EF4-FFF2-40B4-BE49-F238E27FC236}">
                <a16:creationId xmlns:a16="http://schemas.microsoft.com/office/drawing/2014/main" id="{A4C8E3EF-6400-4723-B3D8-0E263AE0966F}"/>
              </a:ext>
            </a:extLst>
          </p:cNvPr>
          <p:cNvSpPr txBox="1"/>
          <p:nvPr/>
        </p:nvSpPr>
        <p:spPr>
          <a:xfrm>
            <a:off x="-28127" y="2069048"/>
            <a:ext cx="482600" cy="123825"/>
          </a:xfrm>
          <a:prstGeom prst="rect">
            <a:avLst/>
          </a:prstGeom>
          <a:noFill/>
        </p:spPr>
        <p:txBody>
          <a:bodyPr wrap="square" lIns="0" tIns="0" rIns="0" bIns="0" rtlCol="0">
            <a:noAutofit/>
          </a:bodyPr>
          <a:lstStyle/>
          <a:p>
            <a:pPr algn="ctr">
              <a:spcAft>
                <a:spcPts val="0"/>
              </a:spcAft>
            </a:pPr>
            <a:r>
              <a:rPr lang="en-GB" sz="9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Internet</a:t>
            </a:r>
            <a:endParaRPr lang="en-GB" sz="1200" dirty="0">
              <a:effectLst/>
              <a:latin typeface="Times New Roman" panose="02020603050405020304" pitchFamily="18" charset="0"/>
              <a:ea typeface="Times New Roman" panose="02020603050405020304" pitchFamily="18" charset="0"/>
            </a:endParaRPr>
          </a:p>
        </p:txBody>
      </p:sp>
      <p:pic>
        <p:nvPicPr>
          <p:cNvPr id="57" name="Picture 56">
            <a:extLst>
              <a:ext uri="{FF2B5EF4-FFF2-40B4-BE49-F238E27FC236}">
                <a16:creationId xmlns:a16="http://schemas.microsoft.com/office/drawing/2014/main" id="{1FA0F24D-8ED4-463F-823B-B61A2B42B00D}"/>
              </a:ext>
            </a:extLst>
          </p:cNvPr>
          <p:cNvPicPr>
            <a:picLocks noChangeAspect="1"/>
          </p:cNvPicPr>
          <p:nvPr/>
        </p:nvPicPr>
        <p:blipFill rotWithShape="1">
          <a:blip r:embed="rId12"/>
          <a:srcRect l="25020" t="20694" r="73242" b="66806"/>
          <a:stretch/>
        </p:blipFill>
        <p:spPr>
          <a:xfrm>
            <a:off x="-1046" y="1380269"/>
            <a:ext cx="347266" cy="702335"/>
          </a:xfrm>
          <a:prstGeom prst="rect">
            <a:avLst/>
          </a:prstGeom>
        </p:spPr>
      </p:pic>
      <p:pic>
        <p:nvPicPr>
          <p:cNvPr id="58" name="Picture 57" descr="File:Computer Display.svg - Wikimedia Commons">
            <a:extLst>
              <a:ext uri="{FF2B5EF4-FFF2-40B4-BE49-F238E27FC236}">
                <a16:creationId xmlns:a16="http://schemas.microsoft.com/office/drawing/2014/main" id="{60295A13-4594-4CA9-A695-C0C1A06092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78230" y="3870208"/>
            <a:ext cx="456811" cy="472264"/>
          </a:xfrm>
          <a:prstGeom prst="rect">
            <a:avLst/>
          </a:prstGeom>
        </p:spPr>
      </p:pic>
      <p:pic>
        <p:nvPicPr>
          <p:cNvPr id="59" name="Picture 58" descr="File:Computer Display.svg - Wikimedia Commons">
            <a:extLst>
              <a:ext uri="{FF2B5EF4-FFF2-40B4-BE49-F238E27FC236}">
                <a16:creationId xmlns:a16="http://schemas.microsoft.com/office/drawing/2014/main" id="{67529882-92C2-4EE5-AAD2-BF289B4E10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17126" y="5109399"/>
            <a:ext cx="456811" cy="472264"/>
          </a:xfrm>
          <a:prstGeom prst="rect">
            <a:avLst/>
          </a:prstGeom>
        </p:spPr>
      </p:pic>
      <p:pic>
        <p:nvPicPr>
          <p:cNvPr id="60" name="Picture 59" descr="File:Computer Display.svg - Wikimedia Commons">
            <a:extLst>
              <a:ext uri="{FF2B5EF4-FFF2-40B4-BE49-F238E27FC236}">
                <a16:creationId xmlns:a16="http://schemas.microsoft.com/office/drawing/2014/main" id="{2EB20748-8D8C-44B6-8585-D7FBF8E063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38280" y="5555488"/>
            <a:ext cx="456811" cy="472264"/>
          </a:xfrm>
          <a:prstGeom prst="rect">
            <a:avLst/>
          </a:prstGeom>
        </p:spPr>
      </p:pic>
      <p:pic>
        <p:nvPicPr>
          <p:cNvPr id="61" name="Picture 60" descr="File:Computer Display.svg - Wikimedia Commons">
            <a:extLst>
              <a:ext uri="{FF2B5EF4-FFF2-40B4-BE49-F238E27FC236}">
                <a16:creationId xmlns:a16="http://schemas.microsoft.com/office/drawing/2014/main" id="{7AF0FA03-5430-443F-9C71-B47AFC0160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865819" y="3825551"/>
            <a:ext cx="456811" cy="472264"/>
          </a:xfrm>
          <a:prstGeom prst="rect">
            <a:avLst/>
          </a:prstGeom>
        </p:spPr>
      </p:pic>
      <p:pic>
        <p:nvPicPr>
          <p:cNvPr id="62" name="Picture 61" descr="File:Computer Display.svg - Wikimedia Commons">
            <a:extLst>
              <a:ext uri="{FF2B5EF4-FFF2-40B4-BE49-F238E27FC236}">
                <a16:creationId xmlns:a16="http://schemas.microsoft.com/office/drawing/2014/main" id="{F5D76414-ECB2-4ED4-ADCE-00F5D39EAA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168829" y="4463726"/>
            <a:ext cx="456811" cy="472264"/>
          </a:xfrm>
          <a:prstGeom prst="rect">
            <a:avLst/>
          </a:prstGeom>
        </p:spPr>
      </p:pic>
      <p:pic>
        <p:nvPicPr>
          <p:cNvPr id="63" name="Picture 62" descr="File:Computer Display.svg - Wikimedia Commons">
            <a:extLst>
              <a:ext uri="{FF2B5EF4-FFF2-40B4-BE49-F238E27FC236}">
                <a16:creationId xmlns:a16="http://schemas.microsoft.com/office/drawing/2014/main" id="{F7CEC8FA-B04D-43EC-8A10-DA77E78B18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144515" y="5609258"/>
            <a:ext cx="456811" cy="472264"/>
          </a:xfrm>
          <a:prstGeom prst="rect">
            <a:avLst/>
          </a:prstGeom>
        </p:spPr>
      </p:pic>
      <p:pic>
        <p:nvPicPr>
          <p:cNvPr id="64" name="Picture 63" descr="File:Computer Display.svg - Wikimedia Commons">
            <a:extLst>
              <a:ext uri="{FF2B5EF4-FFF2-40B4-BE49-F238E27FC236}">
                <a16:creationId xmlns:a16="http://schemas.microsoft.com/office/drawing/2014/main" id="{4CB514D2-60B2-4AAB-81A6-0A6E955DC6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591801" y="5907620"/>
            <a:ext cx="456811" cy="472264"/>
          </a:xfrm>
          <a:prstGeom prst="rect">
            <a:avLst/>
          </a:prstGeom>
        </p:spPr>
      </p:pic>
      <p:pic>
        <p:nvPicPr>
          <p:cNvPr id="65" name="Picture 64" descr="File:Computer Display.svg - Wikimedia Commons">
            <a:extLst>
              <a:ext uri="{FF2B5EF4-FFF2-40B4-BE49-F238E27FC236}">
                <a16:creationId xmlns:a16="http://schemas.microsoft.com/office/drawing/2014/main" id="{7460B270-1B71-4C93-9038-35A38565DA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670021" y="5609258"/>
            <a:ext cx="456811" cy="472264"/>
          </a:xfrm>
          <a:prstGeom prst="rect">
            <a:avLst/>
          </a:prstGeom>
        </p:spPr>
      </p:pic>
      <p:pic>
        <p:nvPicPr>
          <p:cNvPr id="66" name="Picture 65" descr="File:Computer Display.svg - Wikimedia Commons">
            <a:extLst>
              <a:ext uri="{FF2B5EF4-FFF2-40B4-BE49-F238E27FC236}">
                <a16:creationId xmlns:a16="http://schemas.microsoft.com/office/drawing/2014/main" id="{FE685DC2-5F76-45D1-A131-9EF21DA9E2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117307" y="5907620"/>
            <a:ext cx="456811" cy="472264"/>
          </a:xfrm>
          <a:prstGeom prst="rect">
            <a:avLst/>
          </a:prstGeom>
        </p:spPr>
      </p:pic>
      <p:pic>
        <p:nvPicPr>
          <p:cNvPr id="67" name="Picture 66" descr="File:Computer Display.svg - Wikimedia Commons">
            <a:extLst>
              <a:ext uri="{FF2B5EF4-FFF2-40B4-BE49-F238E27FC236}">
                <a16:creationId xmlns:a16="http://schemas.microsoft.com/office/drawing/2014/main" id="{EEBD079C-F343-480A-B3A6-1E78A9D34F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473653" y="3835076"/>
            <a:ext cx="456811" cy="472264"/>
          </a:xfrm>
          <a:prstGeom prst="rect">
            <a:avLst/>
          </a:prstGeom>
        </p:spPr>
      </p:pic>
      <p:pic>
        <p:nvPicPr>
          <p:cNvPr id="68" name="Picture 67" descr="File:Computer Display.svg - Wikimedia Commons">
            <a:extLst>
              <a:ext uri="{FF2B5EF4-FFF2-40B4-BE49-F238E27FC236}">
                <a16:creationId xmlns:a16="http://schemas.microsoft.com/office/drawing/2014/main" id="{05587753-2A54-4198-97AE-2EE7EA5F84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776663" y="4473251"/>
            <a:ext cx="456811" cy="472264"/>
          </a:xfrm>
          <a:prstGeom prst="rect">
            <a:avLst/>
          </a:prstGeom>
        </p:spPr>
      </p:pic>
      <p:pic>
        <p:nvPicPr>
          <p:cNvPr id="69" name="Picture 68">
            <a:extLst>
              <a:ext uri="{FF2B5EF4-FFF2-40B4-BE49-F238E27FC236}">
                <a16:creationId xmlns:a16="http://schemas.microsoft.com/office/drawing/2014/main" id="{B1B5E615-3FB4-4610-AF73-7BEA375B9AD3}"/>
              </a:ext>
            </a:extLst>
          </p:cNvPr>
          <p:cNvPicPr>
            <a:picLocks noChangeAspect="1"/>
          </p:cNvPicPr>
          <p:nvPr/>
        </p:nvPicPr>
        <p:blipFill rotWithShape="1">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12214" r="12496"/>
          <a:stretch/>
        </p:blipFill>
        <p:spPr bwMode="auto">
          <a:xfrm flipH="1">
            <a:off x="10253819" y="2293463"/>
            <a:ext cx="340732" cy="452706"/>
          </a:xfrm>
          <a:prstGeom prst="rect">
            <a:avLst/>
          </a:prstGeom>
          <a:ln>
            <a:noFill/>
          </a:ln>
          <a:extLst>
            <a:ext uri="{53640926-AAD7-44D8-BBD7-CCE9431645EC}">
              <a14:shadowObscured xmlns:a14="http://schemas.microsoft.com/office/drawing/2010/main"/>
            </a:ext>
          </a:extLst>
        </p:spPr>
      </p:pic>
      <p:pic>
        <p:nvPicPr>
          <p:cNvPr id="70" name="Picture 69">
            <a:extLst>
              <a:ext uri="{FF2B5EF4-FFF2-40B4-BE49-F238E27FC236}">
                <a16:creationId xmlns:a16="http://schemas.microsoft.com/office/drawing/2014/main" id="{AE6A5027-7865-4893-84E9-BAB486EF74BF}"/>
              </a:ext>
            </a:extLst>
          </p:cNvPr>
          <p:cNvPicPr/>
          <p:nvPr/>
        </p:nvPicPr>
        <p:blipFill>
          <a:blip r:embed="rId5" cstate="print">
            <a:extLst>
              <a:ext uri="{28A0092B-C50C-407E-A947-70E740481C1C}">
                <a14:useLocalDpi xmlns:a14="http://schemas.microsoft.com/office/drawing/2010/main" val="0"/>
              </a:ext>
            </a:extLst>
          </a:blip>
          <a:stretch>
            <a:fillRect/>
          </a:stretch>
        </p:blipFill>
        <p:spPr>
          <a:xfrm rot="20067879">
            <a:off x="11601587" y="1329465"/>
            <a:ext cx="241300" cy="283845"/>
          </a:xfrm>
          <a:prstGeom prst="rect">
            <a:avLst/>
          </a:prstGeom>
        </p:spPr>
      </p:pic>
      <p:pic>
        <p:nvPicPr>
          <p:cNvPr id="71" name="Picture 70" descr="File:Computer Display.svg - Wikimedia Commons">
            <a:extLst>
              <a:ext uri="{FF2B5EF4-FFF2-40B4-BE49-F238E27FC236}">
                <a16:creationId xmlns:a16="http://schemas.microsoft.com/office/drawing/2014/main" id="{F435D913-ECD8-4109-8EA6-F7FC0ACBF6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121047" y="2594839"/>
            <a:ext cx="456811" cy="472264"/>
          </a:xfrm>
          <a:prstGeom prst="rect">
            <a:avLst/>
          </a:prstGeom>
        </p:spPr>
      </p:pic>
      <p:pic>
        <p:nvPicPr>
          <p:cNvPr id="72" name="Picture 71">
            <a:extLst>
              <a:ext uri="{FF2B5EF4-FFF2-40B4-BE49-F238E27FC236}">
                <a16:creationId xmlns:a16="http://schemas.microsoft.com/office/drawing/2014/main" id="{C737354B-1792-43CD-B7A6-093866FC54A7}"/>
              </a:ext>
            </a:extLst>
          </p:cNvPr>
          <p:cNvPicPr/>
          <p:nvPr/>
        </p:nvPicPr>
        <p:blipFill>
          <a:blip r:embed="rId5" cstate="print">
            <a:extLst>
              <a:ext uri="{28A0092B-C50C-407E-A947-70E740481C1C}">
                <a14:useLocalDpi xmlns:a14="http://schemas.microsoft.com/office/drawing/2010/main" val="0"/>
              </a:ext>
            </a:extLst>
          </a:blip>
          <a:stretch>
            <a:fillRect/>
          </a:stretch>
        </p:blipFill>
        <p:spPr>
          <a:xfrm rot="20067879">
            <a:off x="7457264" y="1967394"/>
            <a:ext cx="241300" cy="283845"/>
          </a:xfrm>
          <a:prstGeom prst="rect">
            <a:avLst/>
          </a:prstGeom>
        </p:spPr>
      </p:pic>
      <p:pic>
        <p:nvPicPr>
          <p:cNvPr id="73" name="Picture 72">
            <a:extLst>
              <a:ext uri="{FF2B5EF4-FFF2-40B4-BE49-F238E27FC236}">
                <a16:creationId xmlns:a16="http://schemas.microsoft.com/office/drawing/2014/main" id="{5EDE39E6-8C12-4CF8-8385-C1DC9BEFB8E2}"/>
              </a:ext>
            </a:extLst>
          </p:cNvPr>
          <p:cNvPicPr>
            <a:picLocks noChangeAspect="1"/>
          </p:cNvPicPr>
          <p:nvPr/>
        </p:nvPicPr>
        <p:blipFill rotWithShape="1">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12214" r="12496"/>
          <a:stretch/>
        </p:blipFill>
        <p:spPr bwMode="auto">
          <a:xfrm flipH="1">
            <a:off x="7151170" y="2125573"/>
            <a:ext cx="340732" cy="452706"/>
          </a:xfrm>
          <a:prstGeom prst="rect">
            <a:avLst/>
          </a:prstGeom>
          <a:ln>
            <a:noFill/>
          </a:ln>
          <a:extLst>
            <a:ext uri="{53640926-AAD7-44D8-BBD7-CCE9431645EC}">
              <a14:shadowObscured xmlns:a14="http://schemas.microsoft.com/office/drawing/2010/main"/>
            </a:ext>
          </a:extLst>
        </p:spPr>
      </p:pic>
      <p:pic>
        <p:nvPicPr>
          <p:cNvPr id="74" name="Picture 73" descr="File:Computer Display.svg - Wikimedia Commons">
            <a:extLst>
              <a:ext uri="{FF2B5EF4-FFF2-40B4-BE49-F238E27FC236}">
                <a16:creationId xmlns:a16="http://schemas.microsoft.com/office/drawing/2014/main" id="{C94DDED2-E6F4-46E2-8821-F8F56CB12F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107289" y="5955245"/>
            <a:ext cx="456811" cy="472264"/>
          </a:xfrm>
          <a:prstGeom prst="rect">
            <a:avLst/>
          </a:prstGeom>
        </p:spPr>
      </p:pic>
      <p:pic>
        <p:nvPicPr>
          <p:cNvPr id="75" name="Picture 74" descr="File:Computer Display.svg - Wikimedia Commons">
            <a:extLst>
              <a:ext uri="{FF2B5EF4-FFF2-40B4-BE49-F238E27FC236}">
                <a16:creationId xmlns:a16="http://schemas.microsoft.com/office/drawing/2014/main" id="{6DCF0495-B984-4538-BA39-3AE8B04B1E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043699" y="4014185"/>
            <a:ext cx="456811" cy="472264"/>
          </a:xfrm>
          <a:prstGeom prst="rect">
            <a:avLst/>
          </a:prstGeom>
        </p:spPr>
      </p:pic>
      <p:pic>
        <p:nvPicPr>
          <p:cNvPr id="76" name="Picture 75">
            <a:extLst>
              <a:ext uri="{FF2B5EF4-FFF2-40B4-BE49-F238E27FC236}">
                <a16:creationId xmlns:a16="http://schemas.microsoft.com/office/drawing/2014/main" id="{E2284FA0-7C81-49E6-B6B6-F9C9D97B667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54981" y="5087003"/>
            <a:ext cx="251654" cy="425305"/>
          </a:xfrm>
          <a:prstGeom prst="rect">
            <a:avLst/>
          </a:prstGeom>
        </p:spPr>
      </p:pic>
      <p:pic>
        <p:nvPicPr>
          <p:cNvPr id="77" name="Picture 76">
            <a:extLst>
              <a:ext uri="{FF2B5EF4-FFF2-40B4-BE49-F238E27FC236}">
                <a16:creationId xmlns:a16="http://schemas.microsoft.com/office/drawing/2014/main" id="{1472CBB0-978B-48FC-939E-219A5614C42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38654" y="3849388"/>
            <a:ext cx="251654" cy="425305"/>
          </a:xfrm>
          <a:prstGeom prst="rect">
            <a:avLst/>
          </a:prstGeom>
        </p:spPr>
      </p:pic>
      <p:pic>
        <p:nvPicPr>
          <p:cNvPr id="78" name="Picture 77">
            <a:extLst>
              <a:ext uri="{FF2B5EF4-FFF2-40B4-BE49-F238E27FC236}">
                <a16:creationId xmlns:a16="http://schemas.microsoft.com/office/drawing/2014/main" id="{9DE430F2-B61D-4BC0-A5DA-B0F35EFB6AB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37135" y="4177643"/>
            <a:ext cx="251654" cy="425305"/>
          </a:xfrm>
          <a:prstGeom prst="rect">
            <a:avLst/>
          </a:prstGeom>
        </p:spPr>
      </p:pic>
      <p:pic>
        <p:nvPicPr>
          <p:cNvPr id="79" name="Picture 78">
            <a:extLst>
              <a:ext uri="{FF2B5EF4-FFF2-40B4-BE49-F238E27FC236}">
                <a16:creationId xmlns:a16="http://schemas.microsoft.com/office/drawing/2014/main" id="{3EF90A0E-81EC-4712-BEC0-B7A9B205AB8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25330" y="4425838"/>
            <a:ext cx="251654" cy="425305"/>
          </a:xfrm>
          <a:prstGeom prst="rect">
            <a:avLst/>
          </a:prstGeom>
        </p:spPr>
      </p:pic>
      <p:pic>
        <p:nvPicPr>
          <p:cNvPr id="80" name="Picture 79">
            <a:extLst>
              <a:ext uri="{FF2B5EF4-FFF2-40B4-BE49-F238E27FC236}">
                <a16:creationId xmlns:a16="http://schemas.microsoft.com/office/drawing/2014/main" id="{70825843-66F4-4180-B30C-9C8B86072A3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37305" y="1929248"/>
            <a:ext cx="251654" cy="425305"/>
          </a:xfrm>
          <a:prstGeom prst="rect">
            <a:avLst/>
          </a:prstGeom>
        </p:spPr>
      </p:pic>
      <p:pic>
        <p:nvPicPr>
          <p:cNvPr id="81" name="Picture 80">
            <a:extLst>
              <a:ext uri="{FF2B5EF4-FFF2-40B4-BE49-F238E27FC236}">
                <a16:creationId xmlns:a16="http://schemas.microsoft.com/office/drawing/2014/main" id="{60135B29-8712-4661-86E2-1C3CB3B8742D}"/>
              </a:ext>
            </a:extLst>
          </p:cNvPr>
          <p:cNvPicPr/>
          <p:nvPr/>
        </p:nvPicPr>
        <p:blipFill>
          <a:blip r:embed="rId5" cstate="print">
            <a:extLst>
              <a:ext uri="{28A0092B-C50C-407E-A947-70E740481C1C}">
                <a14:useLocalDpi xmlns:a14="http://schemas.microsoft.com/office/drawing/2010/main" val="0"/>
              </a:ext>
            </a:extLst>
          </a:blip>
          <a:stretch>
            <a:fillRect/>
          </a:stretch>
        </p:blipFill>
        <p:spPr>
          <a:xfrm rot="20067879">
            <a:off x="4511528" y="1775148"/>
            <a:ext cx="241300" cy="283845"/>
          </a:xfrm>
          <a:prstGeom prst="rect">
            <a:avLst/>
          </a:prstGeom>
        </p:spPr>
      </p:pic>
      <p:pic>
        <p:nvPicPr>
          <p:cNvPr id="82" name="Picture 81">
            <a:extLst>
              <a:ext uri="{FF2B5EF4-FFF2-40B4-BE49-F238E27FC236}">
                <a16:creationId xmlns:a16="http://schemas.microsoft.com/office/drawing/2014/main" id="{1568B5B3-51B2-473B-BCA9-81AAD4516C8D}"/>
              </a:ext>
            </a:extLst>
          </p:cNvPr>
          <p:cNvPicPr>
            <a:picLocks noChangeAspect="1"/>
          </p:cNvPicPr>
          <p:nvPr/>
        </p:nvPicPr>
        <p:blipFill rotWithShape="1">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12214" r="12496"/>
          <a:stretch/>
        </p:blipFill>
        <p:spPr bwMode="auto">
          <a:xfrm flipH="1">
            <a:off x="4731643" y="1922707"/>
            <a:ext cx="340732" cy="452706"/>
          </a:xfrm>
          <a:prstGeom prst="rect">
            <a:avLst/>
          </a:prstGeom>
          <a:ln>
            <a:noFill/>
          </a:ln>
          <a:extLst>
            <a:ext uri="{53640926-AAD7-44D8-BBD7-CCE9431645EC}">
              <a14:shadowObscured xmlns:a14="http://schemas.microsoft.com/office/drawing/2010/main"/>
            </a:ext>
          </a:extLst>
        </p:spPr>
      </p:pic>
      <p:pic>
        <p:nvPicPr>
          <p:cNvPr id="83" name="Picture 82">
            <a:extLst>
              <a:ext uri="{FF2B5EF4-FFF2-40B4-BE49-F238E27FC236}">
                <a16:creationId xmlns:a16="http://schemas.microsoft.com/office/drawing/2014/main" id="{4DCA142E-9D46-4143-8D9F-6FDDB9E29AE6}"/>
              </a:ext>
            </a:extLst>
          </p:cNvPr>
          <p:cNvPicPr/>
          <p:nvPr/>
        </p:nvPicPr>
        <p:blipFill>
          <a:blip r:embed="rId5" cstate="print">
            <a:extLst>
              <a:ext uri="{28A0092B-C50C-407E-A947-70E740481C1C}">
                <a14:useLocalDpi xmlns:a14="http://schemas.microsoft.com/office/drawing/2010/main" val="0"/>
              </a:ext>
            </a:extLst>
          </a:blip>
          <a:stretch>
            <a:fillRect/>
          </a:stretch>
        </p:blipFill>
        <p:spPr>
          <a:xfrm rot="20067879">
            <a:off x="5013230" y="1775148"/>
            <a:ext cx="241300" cy="283845"/>
          </a:xfrm>
          <a:prstGeom prst="rect">
            <a:avLst/>
          </a:prstGeom>
        </p:spPr>
      </p:pic>
      <p:pic>
        <p:nvPicPr>
          <p:cNvPr id="84" name="Picture 83">
            <a:extLst>
              <a:ext uri="{FF2B5EF4-FFF2-40B4-BE49-F238E27FC236}">
                <a16:creationId xmlns:a16="http://schemas.microsoft.com/office/drawing/2014/main" id="{4DCC296D-E69F-4BC3-8E43-10AC07EC28E4}"/>
              </a:ext>
            </a:extLst>
          </p:cNvPr>
          <p:cNvPicPr/>
          <p:nvPr/>
        </p:nvPicPr>
        <p:blipFill>
          <a:blip r:embed="rId5" cstate="print">
            <a:extLst>
              <a:ext uri="{28A0092B-C50C-407E-A947-70E740481C1C}">
                <a14:useLocalDpi xmlns:a14="http://schemas.microsoft.com/office/drawing/2010/main" val="0"/>
              </a:ext>
            </a:extLst>
          </a:blip>
          <a:stretch>
            <a:fillRect/>
          </a:stretch>
        </p:blipFill>
        <p:spPr>
          <a:xfrm rot="20067879">
            <a:off x="2204912" y="3728286"/>
            <a:ext cx="241300" cy="283845"/>
          </a:xfrm>
          <a:prstGeom prst="rect">
            <a:avLst/>
          </a:prstGeom>
        </p:spPr>
      </p:pic>
      <p:pic>
        <p:nvPicPr>
          <p:cNvPr id="85" name="Picture 84">
            <a:extLst>
              <a:ext uri="{FF2B5EF4-FFF2-40B4-BE49-F238E27FC236}">
                <a16:creationId xmlns:a16="http://schemas.microsoft.com/office/drawing/2014/main" id="{B3983A8F-0F21-4A05-AA16-4F1CBE7D80DD}"/>
              </a:ext>
            </a:extLst>
          </p:cNvPr>
          <p:cNvPicPr/>
          <p:nvPr/>
        </p:nvPicPr>
        <p:blipFill>
          <a:blip r:embed="rId5" cstate="print">
            <a:extLst>
              <a:ext uri="{28A0092B-C50C-407E-A947-70E740481C1C}">
                <a14:useLocalDpi xmlns:a14="http://schemas.microsoft.com/office/drawing/2010/main" val="0"/>
              </a:ext>
            </a:extLst>
          </a:blip>
          <a:stretch>
            <a:fillRect/>
          </a:stretch>
        </p:blipFill>
        <p:spPr>
          <a:xfrm rot="20067879">
            <a:off x="1727113" y="4945080"/>
            <a:ext cx="241300" cy="283845"/>
          </a:xfrm>
          <a:prstGeom prst="rect">
            <a:avLst/>
          </a:prstGeom>
        </p:spPr>
      </p:pic>
      <p:pic>
        <p:nvPicPr>
          <p:cNvPr id="86" name="Picture 85">
            <a:extLst>
              <a:ext uri="{FF2B5EF4-FFF2-40B4-BE49-F238E27FC236}">
                <a16:creationId xmlns:a16="http://schemas.microsoft.com/office/drawing/2014/main" id="{5B59A1EB-7027-4588-B706-C3AC35D4DD4D}"/>
              </a:ext>
            </a:extLst>
          </p:cNvPr>
          <p:cNvPicPr/>
          <p:nvPr/>
        </p:nvPicPr>
        <p:blipFill>
          <a:blip r:embed="rId5" cstate="print">
            <a:extLst>
              <a:ext uri="{28A0092B-C50C-407E-A947-70E740481C1C}">
                <a14:useLocalDpi xmlns:a14="http://schemas.microsoft.com/office/drawing/2010/main" val="0"/>
              </a:ext>
            </a:extLst>
          </a:blip>
          <a:stretch>
            <a:fillRect/>
          </a:stretch>
        </p:blipFill>
        <p:spPr>
          <a:xfrm rot="20067879">
            <a:off x="3100361" y="4278319"/>
            <a:ext cx="241300" cy="283845"/>
          </a:xfrm>
          <a:prstGeom prst="rect">
            <a:avLst/>
          </a:prstGeom>
        </p:spPr>
      </p:pic>
      <p:pic>
        <p:nvPicPr>
          <p:cNvPr id="87" name="Picture 86">
            <a:extLst>
              <a:ext uri="{FF2B5EF4-FFF2-40B4-BE49-F238E27FC236}">
                <a16:creationId xmlns:a16="http://schemas.microsoft.com/office/drawing/2014/main" id="{9AA983F3-F700-4E27-8B36-BD5A00A8B069}"/>
              </a:ext>
            </a:extLst>
          </p:cNvPr>
          <p:cNvPicPr/>
          <p:nvPr/>
        </p:nvPicPr>
        <p:blipFill>
          <a:blip r:embed="rId5" cstate="print">
            <a:extLst>
              <a:ext uri="{28A0092B-C50C-407E-A947-70E740481C1C}">
                <a14:useLocalDpi xmlns:a14="http://schemas.microsoft.com/office/drawing/2010/main" val="0"/>
              </a:ext>
            </a:extLst>
          </a:blip>
          <a:stretch>
            <a:fillRect/>
          </a:stretch>
        </p:blipFill>
        <p:spPr>
          <a:xfrm rot="20067879">
            <a:off x="5431572" y="4074961"/>
            <a:ext cx="241300" cy="283845"/>
          </a:xfrm>
          <a:prstGeom prst="rect">
            <a:avLst/>
          </a:prstGeom>
        </p:spPr>
      </p:pic>
      <p:sp>
        <p:nvSpPr>
          <p:cNvPr id="99" name="Oval 98">
            <a:extLst>
              <a:ext uri="{FF2B5EF4-FFF2-40B4-BE49-F238E27FC236}">
                <a16:creationId xmlns:a16="http://schemas.microsoft.com/office/drawing/2014/main" id="{B4D70055-BE15-4F81-B122-E8B27EE455EC}"/>
              </a:ext>
            </a:extLst>
          </p:cNvPr>
          <p:cNvSpPr/>
          <p:nvPr/>
        </p:nvSpPr>
        <p:spPr>
          <a:xfrm>
            <a:off x="7708337" y="324343"/>
            <a:ext cx="4500000" cy="4500000"/>
          </a:xfrm>
          <a:prstGeom prst="ellipse">
            <a:avLst/>
          </a:prstGeom>
          <a:solidFill>
            <a:srgbClr val="5B9BD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0" name="Picture 99">
            <a:extLst>
              <a:ext uri="{FF2B5EF4-FFF2-40B4-BE49-F238E27FC236}">
                <a16:creationId xmlns:a16="http://schemas.microsoft.com/office/drawing/2014/main" id="{7AE07835-372C-4A19-BACF-27C28D65172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711652" y="2295639"/>
            <a:ext cx="501650" cy="540586"/>
          </a:xfrm>
          <a:prstGeom prst="rect">
            <a:avLst/>
          </a:prstGeom>
        </p:spPr>
      </p:pic>
      <p:grpSp>
        <p:nvGrpSpPr>
          <p:cNvPr id="90" name="Group 89">
            <a:extLst>
              <a:ext uri="{FF2B5EF4-FFF2-40B4-BE49-F238E27FC236}">
                <a16:creationId xmlns:a16="http://schemas.microsoft.com/office/drawing/2014/main" id="{1AB18003-AB8B-46A0-9011-1D2C29A283C1}"/>
              </a:ext>
            </a:extLst>
          </p:cNvPr>
          <p:cNvGrpSpPr/>
          <p:nvPr/>
        </p:nvGrpSpPr>
        <p:grpSpPr>
          <a:xfrm>
            <a:off x="3646457" y="78179"/>
            <a:ext cx="4500000" cy="4500000"/>
            <a:chOff x="3902972" y="1081663"/>
            <a:chExt cx="4500000" cy="4500000"/>
          </a:xfrm>
        </p:grpSpPr>
        <p:sp>
          <p:nvSpPr>
            <p:cNvPr id="97" name="Oval 96">
              <a:extLst>
                <a:ext uri="{FF2B5EF4-FFF2-40B4-BE49-F238E27FC236}">
                  <a16:creationId xmlns:a16="http://schemas.microsoft.com/office/drawing/2014/main" id="{377D2384-2667-4B2F-9F41-83ACCAF45381}"/>
                </a:ext>
              </a:extLst>
            </p:cNvPr>
            <p:cNvSpPr/>
            <p:nvPr/>
          </p:nvSpPr>
          <p:spPr>
            <a:xfrm>
              <a:off x="3902972" y="1081663"/>
              <a:ext cx="4500000" cy="4500000"/>
            </a:xfrm>
            <a:prstGeom prst="ellipse">
              <a:avLst/>
            </a:prstGeom>
            <a:solidFill>
              <a:srgbClr val="5B9BD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8" name="Picture 97">
              <a:extLst>
                <a:ext uri="{FF2B5EF4-FFF2-40B4-BE49-F238E27FC236}">
                  <a16:creationId xmlns:a16="http://schemas.microsoft.com/office/drawing/2014/main" id="{7AD08192-9587-462C-B818-38546B55E28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06287" y="3052959"/>
              <a:ext cx="501650" cy="540586"/>
            </a:xfrm>
            <a:prstGeom prst="rect">
              <a:avLst/>
            </a:prstGeom>
          </p:spPr>
        </p:pic>
      </p:grpSp>
      <p:grpSp>
        <p:nvGrpSpPr>
          <p:cNvPr id="91" name="Group 90">
            <a:extLst>
              <a:ext uri="{FF2B5EF4-FFF2-40B4-BE49-F238E27FC236}">
                <a16:creationId xmlns:a16="http://schemas.microsoft.com/office/drawing/2014/main" id="{11CC63E4-6E2E-4037-B860-C434B81BA1D6}"/>
              </a:ext>
            </a:extLst>
          </p:cNvPr>
          <p:cNvGrpSpPr/>
          <p:nvPr/>
        </p:nvGrpSpPr>
        <p:grpSpPr>
          <a:xfrm>
            <a:off x="-225911" y="2339372"/>
            <a:ext cx="4500000" cy="4500000"/>
            <a:chOff x="3902972" y="1081663"/>
            <a:chExt cx="4500000" cy="4500000"/>
          </a:xfrm>
        </p:grpSpPr>
        <p:sp>
          <p:nvSpPr>
            <p:cNvPr id="95" name="Oval 94">
              <a:extLst>
                <a:ext uri="{FF2B5EF4-FFF2-40B4-BE49-F238E27FC236}">
                  <a16:creationId xmlns:a16="http://schemas.microsoft.com/office/drawing/2014/main" id="{74EBAC63-7ACC-4E4B-BFF1-993F162DF80E}"/>
                </a:ext>
              </a:extLst>
            </p:cNvPr>
            <p:cNvSpPr/>
            <p:nvPr/>
          </p:nvSpPr>
          <p:spPr>
            <a:xfrm>
              <a:off x="3902972" y="1081663"/>
              <a:ext cx="4500000" cy="4500000"/>
            </a:xfrm>
            <a:prstGeom prst="ellipse">
              <a:avLst/>
            </a:prstGeom>
            <a:solidFill>
              <a:srgbClr val="5B9BD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6" name="Picture 95">
              <a:extLst>
                <a:ext uri="{FF2B5EF4-FFF2-40B4-BE49-F238E27FC236}">
                  <a16:creationId xmlns:a16="http://schemas.microsoft.com/office/drawing/2014/main" id="{CE88CB1C-17E9-4B8E-BE27-D9F1135D768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06287" y="3052959"/>
              <a:ext cx="501650" cy="540586"/>
            </a:xfrm>
            <a:prstGeom prst="rect">
              <a:avLst/>
            </a:prstGeom>
          </p:spPr>
        </p:pic>
      </p:grpSp>
      <p:grpSp>
        <p:nvGrpSpPr>
          <p:cNvPr id="92" name="Group 91">
            <a:extLst>
              <a:ext uri="{FF2B5EF4-FFF2-40B4-BE49-F238E27FC236}">
                <a16:creationId xmlns:a16="http://schemas.microsoft.com/office/drawing/2014/main" id="{2F10BD85-E4FB-4FA3-BB5C-F2B660044F00}"/>
              </a:ext>
            </a:extLst>
          </p:cNvPr>
          <p:cNvGrpSpPr/>
          <p:nvPr/>
        </p:nvGrpSpPr>
        <p:grpSpPr>
          <a:xfrm>
            <a:off x="3657236" y="3557003"/>
            <a:ext cx="4500000" cy="4500000"/>
            <a:chOff x="3902972" y="1081663"/>
            <a:chExt cx="4500000" cy="4500000"/>
          </a:xfrm>
        </p:grpSpPr>
        <p:sp>
          <p:nvSpPr>
            <p:cNvPr id="93" name="Oval 92">
              <a:extLst>
                <a:ext uri="{FF2B5EF4-FFF2-40B4-BE49-F238E27FC236}">
                  <a16:creationId xmlns:a16="http://schemas.microsoft.com/office/drawing/2014/main" id="{48B4D245-61C1-4DCF-8CBA-674FDBCA49FE}"/>
                </a:ext>
              </a:extLst>
            </p:cNvPr>
            <p:cNvSpPr/>
            <p:nvPr/>
          </p:nvSpPr>
          <p:spPr>
            <a:xfrm>
              <a:off x="3902972" y="1081663"/>
              <a:ext cx="4500000" cy="4500000"/>
            </a:xfrm>
            <a:prstGeom prst="ellipse">
              <a:avLst/>
            </a:prstGeom>
            <a:solidFill>
              <a:srgbClr val="5B9BD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4" name="Picture 93">
              <a:extLst>
                <a:ext uri="{FF2B5EF4-FFF2-40B4-BE49-F238E27FC236}">
                  <a16:creationId xmlns:a16="http://schemas.microsoft.com/office/drawing/2014/main" id="{B200013D-EDC2-4BDA-9521-27838B057DB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06287" y="3052959"/>
              <a:ext cx="501650" cy="540586"/>
            </a:xfrm>
            <a:prstGeom prst="rect">
              <a:avLst/>
            </a:prstGeom>
          </p:spPr>
        </p:pic>
      </p:grpSp>
      <p:cxnSp>
        <p:nvCxnSpPr>
          <p:cNvPr id="101" name="Straight Connector 100">
            <a:extLst>
              <a:ext uri="{FF2B5EF4-FFF2-40B4-BE49-F238E27FC236}">
                <a16:creationId xmlns:a16="http://schemas.microsoft.com/office/drawing/2014/main" id="{6E843B99-8A1E-421E-A53D-226F967B0547}"/>
              </a:ext>
            </a:extLst>
          </p:cNvPr>
          <p:cNvCxnSpPr>
            <a:cxnSpLocks/>
            <a:stCxn id="57" idx="3"/>
          </p:cNvCxnSpPr>
          <p:nvPr/>
        </p:nvCxnSpPr>
        <p:spPr>
          <a:xfrm>
            <a:off x="346220" y="1731437"/>
            <a:ext cx="324245"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02" name="Straight Connector 101">
            <a:extLst>
              <a:ext uri="{FF2B5EF4-FFF2-40B4-BE49-F238E27FC236}">
                <a16:creationId xmlns:a16="http://schemas.microsoft.com/office/drawing/2014/main" id="{30D54D22-C914-4EE6-9706-607CC008B62C}"/>
              </a:ext>
            </a:extLst>
          </p:cNvPr>
          <p:cNvCxnSpPr>
            <a:cxnSpLocks/>
          </p:cNvCxnSpPr>
          <p:nvPr/>
        </p:nvCxnSpPr>
        <p:spPr>
          <a:xfrm flipV="1">
            <a:off x="1491176" y="1864092"/>
            <a:ext cx="0" cy="1088422"/>
          </a:xfrm>
          <a:prstGeom prst="line">
            <a:avLst/>
          </a:prstGeom>
        </p:spPr>
        <p:style>
          <a:lnRef idx="1">
            <a:schemeClr val="accent6"/>
          </a:lnRef>
          <a:fillRef idx="0">
            <a:schemeClr val="accent6"/>
          </a:fillRef>
          <a:effectRef idx="0">
            <a:schemeClr val="accent6"/>
          </a:effectRef>
          <a:fontRef idx="minor">
            <a:schemeClr val="tx1"/>
          </a:fontRef>
        </p:style>
      </p:cxnSp>
      <p:cxnSp>
        <p:nvCxnSpPr>
          <p:cNvPr id="103" name="Straight Connector 102">
            <a:extLst>
              <a:ext uri="{FF2B5EF4-FFF2-40B4-BE49-F238E27FC236}">
                <a16:creationId xmlns:a16="http://schemas.microsoft.com/office/drawing/2014/main" id="{DB2E8AA6-43F6-4306-B097-3BAC3A43FB1D}"/>
              </a:ext>
            </a:extLst>
          </p:cNvPr>
          <p:cNvCxnSpPr>
            <a:cxnSpLocks/>
          </p:cNvCxnSpPr>
          <p:nvPr/>
        </p:nvCxnSpPr>
        <p:spPr>
          <a:xfrm flipH="1" flipV="1">
            <a:off x="799826" y="2109317"/>
            <a:ext cx="652986" cy="843197"/>
          </a:xfrm>
          <a:prstGeom prst="line">
            <a:avLst/>
          </a:prstGeom>
        </p:spPr>
        <p:style>
          <a:lnRef idx="1">
            <a:schemeClr val="accent6"/>
          </a:lnRef>
          <a:fillRef idx="0">
            <a:schemeClr val="accent6"/>
          </a:fillRef>
          <a:effectRef idx="0">
            <a:schemeClr val="accent6"/>
          </a:effectRef>
          <a:fontRef idx="minor">
            <a:schemeClr val="tx1"/>
          </a:fontRef>
        </p:style>
      </p:cxnSp>
      <p:cxnSp>
        <p:nvCxnSpPr>
          <p:cNvPr id="104" name="Straight Connector 103">
            <a:extLst>
              <a:ext uri="{FF2B5EF4-FFF2-40B4-BE49-F238E27FC236}">
                <a16:creationId xmlns:a16="http://schemas.microsoft.com/office/drawing/2014/main" id="{AE10C1C3-E0DE-4295-9909-6D6451E4DBA8}"/>
              </a:ext>
            </a:extLst>
          </p:cNvPr>
          <p:cNvCxnSpPr>
            <a:cxnSpLocks/>
            <a:endCxn id="52" idx="2"/>
          </p:cNvCxnSpPr>
          <p:nvPr/>
        </p:nvCxnSpPr>
        <p:spPr>
          <a:xfrm flipV="1">
            <a:off x="1491840" y="2208108"/>
            <a:ext cx="1114895" cy="744406"/>
          </a:xfrm>
          <a:prstGeom prst="line">
            <a:avLst/>
          </a:prstGeom>
        </p:spPr>
        <p:style>
          <a:lnRef idx="1">
            <a:schemeClr val="accent6"/>
          </a:lnRef>
          <a:fillRef idx="0">
            <a:schemeClr val="accent6"/>
          </a:fillRef>
          <a:effectRef idx="0">
            <a:schemeClr val="accent6"/>
          </a:effectRef>
          <a:fontRef idx="minor">
            <a:schemeClr val="tx1"/>
          </a:fontRef>
        </p:style>
      </p:cxnSp>
      <p:cxnSp>
        <p:nvCxnSpPr>
          <p:cNvPr id="105" name="Straight Connector 104">
            <a:extLst>
              <a:ext uri="{FF2B5EF4-FFF2-40B4-BE49-F238E27FC236}">
                <a16:creationId xmlns:a16="http://schemas.microsoft.com/office/drawing/2014/main" id="{4CBC49F5-E570-4A14-83D3-3BFCB0793609}"/>
              </a:ext>
            </a:extLst>
          </p:cNvPr>
          <p:cNvCxnSpPr>
            <a:cxnSpLocks/>
            <a:endCxn id="58" idx="0"/>
          </p:cNvCxnSpPr>
          <p:nvPr/>
        </p:nvCxnSpPr>
        <p:spPr>
          <a:xfrm>
            <a:off x="1512965" y="3143463"/>
            <a:ext cx="293670" cy="726745"/>
          </a:xfrm>
          <a:prstGeom prst="line">
            <a:avLst/>
          </a:prstGeom>
        </p:spPr>
        <p:style>
          <a:lnRef idx="1">
            <a:schemeClr val="accent6"/>
          </a:lnRef>
          <a:fillRef idx="0">
            <a:schemeClr val="accent6"/>
          </a:fillRef>
          <a:effectRef idx="0">
            <a:schemeClr val="accent6"/>
          </a:effectRef>
          <a:fontRef idx="minor">
            <a:schemeClr val="tx1"/>
          </a:fontRef>
        </p:style>
      </p:cxnSp>
      <p:cxnSp>
        <p:nvCxnSpPr>
          <p:cNvPr id="106" name="Straight Connector 105">
            <a:extLst>
              <a:ext uri="{FF2B5EF4-FFF2-40B4-BE49-F238E27FC236}">
                <a16:creationId xmlns:a16="http://schemas.microsoft.com/office/drawing/2014/main" id="{85E12D95-9A13-4482-B0BA-568B5D42EE90}"/>
              </a:ext>
            </a:extLst>
          </p:cNvPr>
          <p:cNvCxnSpPr>
            <a:cxnSpLocks/>
            <a:endCxn id="59" idx="0"/>
          </p:cNvCxnSpPr>
          <p:nvPr/>
        </p:nvCxnSpPr>
        <p:spPr>
          <a:xfrm flipH="1">
            <a:off x="1345531" y="3140355"/>
            <a:ext cx="165323" cy="1969044"/>
          </a:xfrm>
          <a:prstGeom prst="line">
            <a:avLst/>
          </a:prstGeom>
        </p:spPr>
        <p:style>
          <a:lnRef idx="1">
            <a:schemeClr val="accent6"/>
          </a:lnRef>
          <a:fillRef idx="0">
            <a:schemeClr val="accent6"/>
          </a:fillRef>
          <a:effectRef idx="0">
            <a:schemeClr val="accent6"/>
          </a:effectRef>
          <a:fontRef idx="minor">
            <a:schemeClr val="tx1"/>
          </a:fontRef>
        </p:style>
      </p:cxnSp>
      <p:cxnSp>
        <p:nvCxnSpPr>
          <p:cNvPr id="107" name="Straight Connector 106">
            <a:extLst>
              <a:ext uri="{FF2B5EF4-FFF2-40B4-BE49-F238E27FC236}">
                <a16:creationId xmlns:a16="http://schemas.microsoft.com/office/drawing/2014/main" id="{8F2FEEF9-C31C-45D4-AE70-ECEC8CBA60B1}"/>
              </a:ext>
            </a:extLst>
          </p:cNvPr>
          <p:cNvCxnSpPr>
            <a:cxnSpLocks/>
            <a:endCxn id="60" idx="0"/>
          </p:cNvCxnSpPr>
          <p:nvPr/>
        </p:nvCxnSpPr>
        <p:spPr>
          <a:xfrm>
            <a:off x="1519383" y="3140798"/>
            <a:ext cx="247302" cy="2414690"/>
          </a:xfrm>
          <a:prstGeom prst="line">
            <a:avLst/>
          </a:prstGeom>
        </p:spPr>
        <p:style>
          <a:lnRef idx="1">
            <a:schemeClr val="accent6"/>
          </a:lnRef>
          <a:fillRef idx="0">
            <a:schemeClr val="accent6"/>
          </a:fillRef>
          <a:effectRef idx="0">
            <a:schemeClr val="accent6"/>
          </a:effectRef>
          <a:fontRef idx="minor">
            <a:schemeClr val="tx1"/>
          </a:fontRef>
        </p:style>
      </p:cxnSp>
      <p:cxnSp>
        <p:nvCxnSpPr>
          <p:cNvPr id="108" name="Straight Connector 107">
            <a:extLst>
              <a:ext uri="{FF2B5EF4-FFF2-40B4-BE49-F238E27FC236}">
                <a16:creationId xmlns:a16="http://schemas.microsoft.com/office/drawing/2014/main" id="{65E1CE4A-1FE0-49AC-8B35-4940201D8B38}"/>
              </a:ext>
            </a:extLst>
          </p:cNvPr>
          <p:cNvCxnSpPr>
            <a:cxnSpLocks/>
            <a:endCxn id="61" idx="0"/>
          </p:cNvCxnSpPr>
          <p:nvPr/>
        </p:nvCxnSpPr>
        <p:spPr>
          <a:xfrm>
            <a:off x="1516209" y="3165211"/>
            <a:ext cx="1578015" cy="660340"/>
          </a:xfrm>
          <a:prstGeom prst="line">
            <a:avLst/>
          </a:prstGeom>
        </p:spPr>
        <p:style>
          <a:lnRef idx="1">
            <a:schemeClr val="accent6"/>
          </a:lnRef>
          <a:fillRef idx="0">
            <a:schemeClr val="accent6"/>
          </a:fillRef>
          <a:effectRef idx="0">
            <a:schemeClr val="accent6"/>
          </a:effectRef>
          <a:fontRef idx="minor">
            <a:schemeClr val="tx1"/>
          </a:fontRef>
        </p:style>
      </p:cxnSp>
      <p:cxnSp>
        <p:nvCxnSpPr>
          <p:cNvPr id="109" name="Straight Connector 108">
            <a:extLst>
              <a:ext uri="{FF2B5EF4-FFF2-40B4-BE49-F238E27FC236}">
                <a16:creationId xmlns:a16="http://schemas.microsoft.com/office/drawing/2014/main" id="{65180B81-A3F8-4B9E-9678-709B247C1359}"/>
              </a:ext>
            </a:extLst>
          </p:cNvPr>
          <p:cNvCxnSpPr>
            <a:cxnSpLocks/>
            <a:endCxn id="62" idx="0"/>
          </p:cNvCxnSpPr>
          <p:nvPr/>
        </p:nvCxnSpPr>
        <p:spPr>
          <a:xfrm>
            <a:off x="1523335" y="3157054"/>
            <a:ext cx="1873899" cy="1306672"/>
          </a:xfrm>
          <a:prstGeom prst="line">
            <a:avLst/>
          </a:prstGeom>
        </p:spPr>
        <p:style>
          <a:lnRef idx="1">
            <a:schemeClr val="accent6"/>
          </a:lnRef>
          <a:fillRef idx="0">
            <a:schemeClr val="accent6"/>
          </a:fillRef>
          <a:effectRef idx="0">
            <a:schemeClr val="accent6"/>
          </a:effectRef>
          <a:fontRef idx="minor">
            <a:schemeClr val="tx1"/>
          </a:fontRef>
        </p:style>
      </p:cxnSp>
      <p:cxnSp>
        <p:nvCxnSpPr>
          <p:cNvPr id="110" name="Straight Connector 109">
            <a:extLst>
              <a:ext uri="{FF2B5EF4-FFF2-40B4-BE49-F238E27FC236}">
                <a16:creationId xmlns:a16="http://schemas.microsoft.com/office/drawing/2014/main" id="{F1B0E743-102C-424B-9D1E-1C3C48D9E5FB}"/>
              </a:ext>
            </a:extLst>
          </p:cNvPr>
          <p:cNvCxnSpPr>
            <a:cxnSpLocks/>
            <a:endCxn id="63" idx="0"/>
          </p:cNvCxnSpPr>
          <p:nvPr/>
        </p:nvCxnSpPr>
        <p:spPr>
          <a:xfrm>
            <a:off x="1507748" y="3134218"/>
            <a:ext cx="1865172" cy="2475040"/>
          </a:xfrm>
          <a:prstGeom prst="line">
            <a:avLst/>
          </a:prstGeom>
        </p:spPr>
        <p:style>
          <a:lnRef idx="1">
            <a:schemeClr val="accent6"/>
          </a:lnRef>
          <a:fillRef idx="0">
            <a:schemeClr val="accent6"/>
          </a:fillRef>
          <a:effectRef idx="0">
            <a:schemeClr val="accent6"/>
          </a:effectRef>
          <a:fontRef idx="minor">
            <a:schemeClr val="tx1"/>
          </a:fontRef>
        </p:style>
      </p:cxnSp>
      <p:cxnSp>
        <p:nvCxnSpPr>
          <p:cNvPr id="111" name="Straight Connector 110">
            <a:extLst>
              <a:ext uri="{FF2B5EF4-FFF2-40B4-BE49-F238E27FC236}">
                <a16:creationId xmlns:a16="http://schemas.microsoft.com/office/drawing/2014/main" id="{4DBF899A-D8D8-4BD6-8E8D-84324C37703B}"/>
              </a:ext>
            </a:extLst>
          </p:cNvPr>
          <p:cNvCxnSpPr>
            <a:cxnSpLocks/>
            <a:endCxn id="67" idx="3"/>
          </p:cNvCxnSpPr>
          <p:nvPr/>
        </p:nvCxnSpPr>
        <p:spPr>
          <a:xfrm>
            <a:off x="1507748" y="3134218"/>
            <a:ext cx="2965905" cy="936990"/>
          </a:xfrm>
          <a:prstGeom prst="line">
            <a:avLst/>
          </a:prstGeom>
        </p:spPr>
        <p:style>
          <a:lnRef idx="1">
            <a:schemeClr val="accent6"/>
          </a:lnRef>
          <a:fillRef idx="0">
            <a:schemeClr val="accent6"/>
          </a:fillRef>
          <a:effectRef idx="0">
            <a:schemeClr val="accent6"/>
          </a:effectRef>
          <a:fontRef idx="minor">
            <a:schemeClr val="tx1"/>
          </a:fontRef>
        </p:style>
      </p:cxnSp>
      <p:cxnSp>
        <p:nvCxnSpPr>
          <p:cNvPr id="112" name="Straight Connector 111">
            <a:extLst>
              <a:ext uri="{FF2B5EF4-FFF2-40B4-BE49-F238E27FC236}">
                <a16:creationId xmlns:a16="http://schemas.microsoft.com/office/drawing/2014/main" id="{D5AD7372-3FFD-430C-A9D7-813BC47EB5A3}"/>
              </a:ext>
            </a:extLst>
          </p:cNvPr>
          <p:cNvCxnSpPr>
            <a:cxnSpLocks/>
            <a:endCxn id="68" idx="3"/>
          </p:cNvCxnSpPr>
          <p:nvPr/>
        </p:nvCxnSpPr>
        <p:spPr>
          <a:xfrm>
            <a:off x="1526579" y="3155078"/>
            <a:ext cx="3250084" cy="1554305"/>
          </a:xfrm>
          <a:prstGeom prst="line">
            <a:avLst/>
          </a:prstGeom>
        </p:spPr>
        <p:style>
          <a:lnRef idx="1">
            <a:schemeClr val="accent6"/>
          </a:lnRef>
          <a:fillRef idx="0">
            <a:schemeClr val="accent6"/>
          </a:fillRef>
          <a:effectRef idx="0">
            <a:schemeClr val="accent6"/>
          </a:effectRef>
          <a:fontRef idx="minor">
            <a:schemeClr val="tx1"/>
          </a:fontRef>
        </p:style>
      </p:cxnSp>
      <p:cxnSp>
        <p:nvCxnSpPr>
          <p:cNvPr id="113" name="Straight Connector 112">
            <a:extLst>
              <a:ext uri="{FF2B5EF4-FFF2-40B4-BE49-F238E27FC236}">
                <a16:creationId xmlns:a16="http://schemas.microsoft.com/office/drawing/2014/main" id="{F22029CD-274F-45E4-8509-51CB1763CF35}"/>
              </a:ext>
            </a:extLst>
          </p:cNvPr>
          <p:cNvCxnSpPr>
            <a:cxnSpLocks/>
            <a:endCxn id="65" idx="3"/>
          </p:cNvCxnSpPr>
          <p:nvPr/>
        </p:nvCxnSpPr>
        <p:spPr>
          <a:xfrm>
            <a:off x="1538280" y="3140355"/>
            <a:ext cx="3131741" cy="2705035"/>
          </a:xfrm>
          <a:prstGeom prst="line">
            <a:avLst/>
          </a:prstGeom>
        </p:spPr>
        <p:style>
          <a:lnRef idx="1">
            <a:schemeClr val="accent6"/>
          </a:lnRef>
          <a:fillRef idx="0">
            <a:schemeClr val="accent6"/>
          </a:fillRef>
          <a:effectRef idx="0">
            <a:schemeClr val="accent6"/>
          </a:effectRef>
          <a:fontRef idx="minor">
            <a:schemeClr val="tx1"/>
          </a:fontRef>
        </p:style>
      </p:cxnSp>
      <p:cxnSp>
        <p:nvCxnSpPr>
          <p:cNvPr id="114" name="Straight Connector 113">
            <a:extLst>
              <a:ext uri="{FF2B5EF4-FFF2-40B4-BE49-F238E27FC236}">
                <a16:creationId xmlns:a16="http://schemas.microsoft.com/office/drawing/2014/main" id="{D57C4A65-815E-4E44-992D-27732EA30552}"/>
              </a:ext>
            </a:extLst>
          </p:cNvPr>
          <p:cNvCxnSpPr>
            <a:cxnSpLocks/>
          </p:cNvCxnSpPr>
          <p:nvPr/>
        </p:nvCxnSpPr>
        <p:spPr>
          <a:xfrm>
            <a:off x="1515770" y="3140355"/>
            <a:ext cx="3817944" cy="2768145"/>
          </a:xfrm>
          <a:prstGeom prst="line">
            <a:avLst/>
          </a:prstGeom>
        </p:spPr>
        <p:style>
          <a:lnRef idx="1">
            <a:schemeClr val="accent6"/>
          </a:lnRef>
          <a:fillRef idx="0">
            <a:schemeClr val="accent6"/>
          </a:fillRef>
          <a:effectRef idx="0">
            <a:schemeClr val="accent6"/>
          </a:effectRef>
          <a:fontRef idx="minor">
            <a:schemeClr val="tx1"/>
          </a:fontRef>
        </p:style>
      </p:cxnSp>
      <p:cxnSp>
        <p:nvCxnSpPr>
          <p:cNvPr id="115" name="Straight Connector 114">
            <a:extLst>
              <a:ext uri="{FF2B5EF4-FFF2-40B4-BE49-F238E27FC236}">
                <a16:creationId xmlns:a16="http://schemas.microsoft.com/office/drawing/2014/main" id="{3253783C-A11C-4830-B59B-21B281B3E406}"/>
              </a:ext>
            </a:extLst>
          </p:cNvPr>
          <p:cNvCxnSpPr>
            <a:cxnSpLocks/>
          </p:cNvCxnSpPr>
          <p:nvPr/>
        </p:nvCxnSpPr>
        <p:spPr>
          <a:xfrm>
            <a:off x="1534619" y="3140798"/>
            <a:ext cx="2296024" cy="2782587"/>
          </a:xfrm>
          <a:prstGeom prst="line">
            <a:avLst/>
          </a:prstGeom>
        </p:spPr>
        <p:style>
          <a:lnRef idx="1">
            <a:schemeClr val="accent6"/>
          </a:lnRef>
          <a:fillRef idx="0">
            <a:schemeClr val="accent6"/>
          </a:fillRef>
          <a:effectRef idx="0">
            <a:schemeClr val="accent6"/>
          </a:effectRef>
          <a:fontRef idx="minor">
            <a:schemeClr val="tx1"/>
          </a:fontRef>
        </p:style>
      </p:cxnSp>
      <p:pic>
        <p:nvPicPr>
          <p:cNvPr id="116" name="Picture 115">
            <a:extLst>
              <a:ext uri="{FF2B5EF4-FFF2-40B4-BE49-F238E27FC236}">
                <a16:creationId xmlns:a16="http://schemas.microsoft.com/office/drawing/2014/main" id="{5EF6A272-F851-49CA-AF70-8AE0DE7F46E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b="10916"/>
          <a:stretch/>
        </p:blipFill>
        <p:spPr>
          <a:xfrm>
            <a:off x="964019" y="2944357"/>
            <a:ext cx="1219835" cy="331760"/>
          </a:xfrm>
          <a:prstGeom prst="rect">
            <a:avLst/>
          </a:prstGeom>
        </p:spPr>
      </p:pic>
      <p:pic>
        <p:nvPicPr>
          <p:cNvPr id="117" name="Picture 116">
            <a:extLst>
              <a:ext uri="{FF2B5EF4-FFF2-40B4-BE49-F238E27FC236}">
                <a16:creationId xmlns:a16="http://schemas.microsoft.com/office/drawing/2014/main" id="{BD904467-1CE0-4BD0-839E-2FD5C19947D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95052" y="2125573"/>
            <a:ext cx="373563" cy="617525"/>
          </a:xfrm>
          <a:prstGeom prst="rect">
            <a:avLst/>
          </a:prstGeom>
        </p:spPr>
      </p:pic>
      <p:cxnSp>
        <p:nvCxnSpPr>
          <p:cNvPr id="118" name="Straight Connector 117">
            <a:extLst>
              <a:ext uri="{FF2B5EF4-FFF2-40B4-BE49-F238E27FC236}">
                <a16:creationId xmlns:a16="http://schemas.microsoft.com/office/drawing/2014/main" id="{C6C8B022-2CDC-47E2-BC1D-9AFF49367F9D}"/>
              </a:ext>
            </a:extLst>
          </p:cNvPr>
          <p:cNvCxnSpPr>
            <a:cxnSpLocks/>
          </p:cNvCxnSpPr>
          <p:nvPr/>
        </p:nvCxnSpPr>
        <p:spPr>
          <a:xfrm flipV="1">
            <a:off x="2141369" y="2408767"/>
            <a:ext cx="7799398" cy="603374"/>
          </a:xfrm>
          <a:prstGeom prst="line">
            <a:avLst/>
          </a:prstGeom>
        </p:spPr>
        <p:style>
          <a:lnRef idx="1">
            <a:schemeClr val="accent6"/>
          </a:lnRef>
          <a:fillRef idx="0">
            <a:schemeClr val="accent6"/>
          </a:fillRef>
          <a:effectRef idx="0">
            <a:schemeClr val="accent6"/>
          </a:effectRef>
          <a:fontRef idx="minor">
            <a:schemeClr val="tx1"/>
          </a:fontRef>
        </p:style>
      </p:cxnSp>
      <p:cxnSp>
        <p:nvCxnSpPr>
          <p:cNvPr id="119" name="Straight Connector 118">
            <a:extLst>
              <a:ext uri="{FF2B5EF4-FFF2-40B4-BE49-F238E27FC236}">
                <a16:creationId xmlns:a16="http://schemas.microsoft.com/office/drawing/2014/main" id="{C31F7F28-2708-46BC-A034-54DAFAF1F38A}"/>
              </a:ext>
            </a:extLst>
          </p:cNvPr>
          <p:cNvCxnSpPr>
            <a:cxnSpLocks/>
          </p:cNvCxnSpPr>
          <p:nvPr/>
        </p:nvCxnSpPr>
        <p:spPr>
          <a:xfrm flipV="1">
            <a:off x="9975835" y="2653406"/>
            <a:ext cx="1716" cy="391247"/>
          </a:xfrm>
          <a:prstGeom prst="line">
            <a:avLst/>
          </a:prstGeom>
        </p:spPr>
        <p:style>
          <a:lnRef idx="1">
            <a:schemeClr val="accent6"/>
          </a:lnRef>
          <a:fillRef idx="0">
            <a:schemeClr val="accent6"/>
          </a:fillRef>
          <a:effectRef idx="0">
            <a:schemeClr val="accent6"/>
          </a:effectRef>
          <a:fontRef idx="minor">
            <a:schemeClr val="tx1"/>
          </a:fontRef>
        </p:style>
      </p:cxnSp>
      <p:cxnSp>
        <p:nvCxnSpPr>
          <p:cNvPr id="120" name="Straight Connector 119">
            <a:extLst>
              <a:ext uri="{FF2B5EF4-FFF2-40B4-BE49-F238E27FC236}">
                <a16:creationId xmlns:a16="http://schemas.microsoft.com/office/drawing/2014/main" id="{23B070F2-3A2D-472B-929D-88C957CBDCAD}"/>
              </a:ext>
            </a:extLst>
          </p:cNvPr>
          <p:cNvCxnSpPr>
            <a:cxnSpLocks/>
            <a:stCxn id="71" idx="1"/>
          </p:cNvCxnSpPr>
          <p:nvPr/>
        </p:nvCxnSpPr>
        <p:spPr>
          <a:xfrm>
            <a:off x="7577858" y="2830971"/>
            <a:ext cx="2267360" cy="577971"/>
          </a:xfrm>
          <a:prstGeom prst="line">
            <a:avLst/>
          </a:prstGeom>
        </p:spPr>
        <p:style>
          <a:lnRef idx="1">
            <a:schemeClr val="accent6"/>
          </a:lnRef>
          <a:fillRef idx="0">
            <a:schemeClr val="accent6"/>
          </a:fillRef>
          <a:effectRef idx="0">
            <a:schemeClr val="accent6"/>
          </a:effectRef>
          <a:fontRef idx="minor">
            <a:schemeClr val="tx1"/>
          </a:fontRef>
        </p:style>
      </p:cxnSp>
      <p:cxnSp>
        <p:nvCxnSpPr>
          <p:cNvPr id="121" name="Straight Connector 120">
            <a:extLst>
              <a:ext uri="{FF2B5EF4-FFF2-40B4-BE49-F238E27FC236}">
                <a16:creationId xmlns:a16="http://schemas.microsoft.com/office/drawing/2014/main" id="{3D2BA993-7BCF-4B0D-8D24-A36B0BB9AB35}"/>
              </a:ext>
            </a:extLst>
          </p:cNvPr>
          <p:cNvCxnSpPr>
            <a:cxnSpLocks/>
          </p:cNvCxnSpPr>
          <p:nvPr/>
        </p:nvCxnSpPr>
        <p:spPr>
          <a:xfrm>
            <a:off x="7150221" y="3308903"/>
            <a:ext cx="2790545" cy="111232"/>
          </a:xfrm>
          <a:prstGeom prst="line">
            <a:avLst/>
          </a:prstGeom>
        </p:spPr>
        <p:style>
          <a:lnRef idx="1">
            <a:schemeClr val="accent6"/>
          </a:lnRef>
          <a:fillRef idx="0">
            <a:schemeClr val="accent6"/>
          </a:fillRef>
          <a:effectRef idx="0">
            <a:schemeClr val="accent6"/>
          </a:effectRef>
          <a:fontRef idx="minor">
            <a:schemeClr val="tx1"/>
          </a:fontRef>
        </p:style>
      </p:cxnSp>
      <p:cxnSp>
        <p:nvCxnSpPr>
          <p:cNvPr id="122" name="Straight Connector 121">
            <a:extLst>
              <a:ext uri="{FF2B5EF4-FFF2-40B4-BE49-F238E27FC236}">
                <a16:creationId xmlns:a16="http://schemas.microsoft.com/office/drawing/2014/main" id="{7A561033-DE11-45CF-94BA-CC574D817F97}"/>
              </a:ext>
            </a:extLst>
          </p:cNvPr>
          <p:cNvCxnSpPr>
            <a:cxnSpLocks/>
            <a:stCxn id="124" idx="0"/>
          </p:cNvCxnSpPr>
          <p:nvPr/>
        </p:nvCxnSpPr>
        <p:spPr>
          <a:xfrm>
            <a:off x="10106647" y="3495382"/>
            <a:ext cx="1213972" cy="518803"/>
          </a:xfrm>
          <a:prstGeom prst="line">
            <a:avLst/>
          </a:prstGeom>
        </p:spPr>
        <p:style>
          <a:lnRef idx="1">
            <a:schemeClr val="accent6"/>
          </a:lnRef>
          <a:fillRef idx="0">
            <a:schemeClr val="accent6"/>
          </a:fillRef>
          <a:effectRef idx="0">
            <a:schemeClr val="accent6"/>
          </a:effectRef>
          <a:fontRef idx="minor">
            <a:schemeClr val="tx1"/>
          </a:fontRef>
        </p:style>
      </p:cxnSp>
      <p:cxnSp>
        <p:nvCxnSpPr>
          <p:cNvPr id="123" name="Straight Connector 122">
            <a:extLst>
              <a:ext uri="{FF2B5EF4-FFF2-40B4-BE49-F238E27FC236}">
                <a16:creationId xmlns:a16="http://schemas.microsoft.com/office/drawing/2014/main" id="{AC7DDC41-9CBB-4912-99DB-D69EBE5F48A9}"/>
              </a:ext>
            </a:extLst>
          </p:cNvPr>
          <p:cNvCxnSpPr>
            <a:cxnSpLocks/>
            <a:stCxn id="124" idx="0"/>
            <a:endCxn id="74" idx="0"/>
          </p:cNvCxnSpPr>
          <p:nvPr/>
        </p:nvCxnSpPr>
        <p:spPr>
          <a:xfrm>
            <a:off x="10106647" y="3495382"/>
            <a:ext cx="1229047" cy="2459863"/>
          </a:xfrm>
          <a:prstGeom prst="line">
            <a:avLst/>
          </a:prstGeom>
        </p:spPr>
        <p:style>
          <a:lnRef idx="1">
            <a:schemeClr val="accent6"/>
          </a:lnRef>
          <a:fillRef idx="0">
            <a:schemeClr val="accent6"/>
          </a:fillRef>
          <a:effectRef idx="0">
            <a:schemeClr val="accent6"/>
          </a:effectRef>
          <a:fontRef idx="minor">
            <a:schemeClr val="tx1"/>
          </a:fontRef>
        </p:style>
      </p:cxnSp>
      <p:pic>
        <p:nvPicPr>
          <p:cNvPr id="124" name="Picture 123">
            <a:extLst>
              <a:ext uri="{FF2B5EF4-FFF2-40B4-BE49-F238E27FC236}">
                <a16:creationId xmlns:a16="http://schemas.microsoft.com/office/drawing/2014/main" id="{63D19797-3676-415B-B7A9-F15A112E677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b="10916"/>
          <a:stretch/>
        </p:blipFill>
        <p:spPr>
          <a:xfrm rot="5400000">
            <a:off x="9330849" y="3329501"/>
            <a:ext cx="1219835" cy="331760"/>
          </a:xfrm>
          <a:prstGeom prst="rect">
            <a:avLst/>
          </a:prstGeom>
        </p:spPr>
      </p:pic>
      <p:sp>
        <p:nvSpPr>
          <p:cNvPr id="125" name="Rectangle 124">
            <a:extLst>
              <a:ext uri="{FF2B5EF4-FFF2-40B4-BE49-F238E27FC236}">
                <a16:creationId xmlns:a16="http://schemas.microsoft.com/office/drawing/2014/main" id="{4146181C-BC18-498C-B558-1B2479E06BDC}"/>
              </a:ext>
            </a:extLst>
          </p:cNvPr>
          <p:cNvSpPr/>
          <p:nvPr/>
        </p:nvSpPr>
        <p:spPr>
          <a:xfrm>
            <a:off x="567460" y="1222387"/>
            <a:ext cx="5611363" cy="5416538"/>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26" name="Rectangle 125">
            <a:extLst>
              <a:ext uri="{FF2B5EF4-FFF2-40B4-BE49-F238E27FC236}">
                <a16:creationId xmlns:a16="http://schemas.microsoft.com/office/drawing/2014/main" id="{0FA9B91F-76B1-4932-9671-C80C932F57E5}"/>
              </a:ext>
            </a:extLst>
          </p:cNvPr>
          <p:cNvSpPr/>
          <p:nvPr/>
        </p:nvSpPr>
        <p:spPr>
          <a:xfrm>
            <a:off x="6340559" y="1214914"/>
            <a:ext cx="5611363" cy="5416538"/>
          </a:xfrm>
          <a:prstGeom prst="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27" name="Rectangle 126">
            <a:extLst>
              <a:ext uri="{FF2B5EF4-FFF2-40B4-BE49-F238E27FC236}">
                <a16:creationId xmlns:a16="http://schemas.microsoft.com/office/drawing/2014/main" id="{6639F055-24B2-4F55-A85F-91D4D1F96E26}"/>
              </a:ext>
            </a:extLst>
          </p:cNvPr>
          <p:cNvSpPr/>
          <p:nvPr/>
        </p:nvSpPr>
        <p:spPr>
          <a:xfrm>
            <a:off x="8249505" y="5559605"/>
            <a:ext cx="3844212" cy="1030325"/>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Accept other sensible configurations which meet the requirements.</a:t>
            </a:r>
          </a:p>
        </p:txBody>
      </p:sp>
    </p:spTree>
    <p:extLst>
      <p:ext uri="{BB962C8B-B14F-4D97-AF65-F5344CB8AC3E}">
        <p14:creationId xmlns:p14="http://schemas.microsoft.com/office/powerpoint/2010/main" val="2804624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13</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Operating systems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Systems software task</a:t>
            </a:r>
          </a:p>
        </p:txBody>
      </p:sp>
      <p:sp>
        <p:nvSpPr>
          <p:cNvPr id="46" name="TextBox 45">
            <a:extLst>
              <a:ext uri="{FF2B5EF4-FFF2-40B4-BE49-F238E27FC236}">
                <a16:creationId xmlns:a16="http://schemas.microsoft.com/office/drawing/2014/main" id="{1600D51F-7293-4680-9209-7952AA996232}"/>
              </a:ext>
            </a:extLst>
          </p:cNvPr>
          <p:cNvSpPr txBox="1"/>
          <p:nvPr/>
        </p:nvSpPr>
        <p:spPr>
          <a:xfrm>
            <a:off x="371568" y="1417038"/>
            <a:ext cx="6811657" cy="2143985"/>
          </a:xfrm>
          <a:prstGeom prst="rect">
            <a:avLst/>
          </a:prstGeom>
          <a:noFill/>
        </p:spPr>
        <p:txBody>
          <a:bodyPr wrap="square" rtlCol="0">
            <a:spAutoFit/>
          </a:bodyPr>
          <a:lstStyle/>
          <a:p>
            <a:r>
              <a:rPr lang="en-GB" sz="1100" dirty="0">
                <a:solidFill>
                  <a:srgbClr val="595959"/>
                </a:solidFill>
              </a:rPr>
              <a:t>Operating systems are arguably the most important piece of software installed on a computer.</a:t>
            </a:r>
          </a:p>
          <a:p>
            <a:endParaRPr lang="en-GB" sz="1100" dirty="0">
              <a:solidFill>
                <a:srgbClr val="595959"/>
              </a:solidFill>
            </a:endParaRPr>
          </a:p>
          <a:p>
            <a:r>
              <a:rPr lang="en-GB" sz="1100" dirty="0">
                <a:solidFill>
                  <a:srgbClr val="595959"/>
                </a:solidFill>
              </a:rPr>
              <a:t>Carry out some research into the following areas:</a:t>
            </a:r>
          </a:p>
          <a:p>
            <a:pPr marL="171450" indent="-171450">
              <a:buFont typeface="Arial" panose="020B0604020202020204" pitchFamily="34" charset="0"/>
              <a:buChar char="•"/>
            </a:pPr>
            <a:r>
              <a:rPr lang="en-GB" sz="1100" dirty="0">
                <a:solidFill>
                  <a:srgbClr val="595959"/>
                </a:solidFill>
              </a:rPr>
              <a:t>The purpose of operating systems</a:t>
            </a:r>
          </a:p>
          <a:p>
            <a:pPr marL="171450" indent="-171450">
              <a:buFont typeface="Arial" panose="020B0604020202020204" pitchFamily="34" charset="0"/>
              <a:buChar char="•"/>
            </a:pPr>
            <a:r>
              <a:rPr lang="en-GB" sz="1100" dirty="0">
                <a:solidFill>
                  <a:srgbClr val="595959"/>
                </a:solidFill>
              </a:rPr>
              <a:t>The roles of operating systems</a:t>
            </a:r>
          </a:p>
          <a:p>
            <a:pPr marL="171450" indent="-171450">
              <a:buFont typeface="Arial" panose="020B0604020202020204" pitchFamily="34" charset="0"/>
              <a:buChar char="•"/>
            </a:pPr>
            <a:r>
              <a:rPr lang="en-GB" sz="1100" dirty="0">
                <a:solidFill>
                  <a:srgbClr val="595959"/>
                </a:solidFill>
              </a:rPr>
              <a:t>The purpose of interrupts</a:t>
            </a:r>
          </a:p>
          <a:p>
            <a:pPr marL="171450" indent="-171450">
              <a:buFont typeface="Arial" panose="020B0604020202020204" pitchFamily="34" charset="0"/>
              <a:buChar char="•"/>
            </a:pPr>
            <a:r>
              <a:rPr lang="en-GB" sz="1100" dirty="0">
                <a:solidFill>
                  <a:srgbClr val="595959"/>
                </a:solidFill>
              </a:rPr>
              <a:t>How interrupts work as part of the fetch-decode-execute cycle</a:t>
            </a:r>
          </a:p>
          <a:p>
            <a:endParaRPr lang="en-GB" sz="1100" dirty="0">
              <a:solidFill>
                <a:srgbClr val="595959"/>
              </a:solidFill>
            </a:endParaRPr>
          </a:p>
          <a:p>
            <a:r>
              <a:rPr lang="en-GB" sz="1100" dirty="0">
                <a:solidFill>
                  <a:srgbClr val="595959"/>
                </a:solidFill>
              </a:rPr>
              <a:t>Complete the tasks on the following slides.</a:t>
            </a:r>
          </a:p>
          <a:p>
            <a:endParaRPr lang="en-GB" sz="1100" dirty="0">
              <a:solidFill>
                <a:srgbClr val="595959"/>
              </a:solidFill>
            </a:endParaRPr>
          </a:p>
          <a:p>
            <a:endParaRPr lang="en-GB" sz="1100" dirty="0">
              <a:solidFill>
                <a:srgbClr val="595959"/>
              </a:solidFill>
            </a:endParaRPr>
          </a:p>
          <a:p>
            <a:pPr marL="685800" lvl="1" indent="-228600">
              <a:lnSpc>
                <a:spcPct val="120000"/>
              </a:lnSpc>
              <a:buFont typeface="+mj-lt"/>
              <a:buAutoNum type="arabicPeriod"/>
            </a:pPr>
            <a:endParaRPr lang="en-GB" sz="1100" dirty="0">
              <a:solidFill>
                <a:srgbClr val="595959"/>
              </a:solidFill>
            </a:endParaRPr>
          </a:p>
        </p:txBody>
      </p:sp>
      <p:grpSp>
        <p:nvGrpSpPr>
          <p:cNvPr id="47" name="Group 46">
            <a:extLst>
              <a:ext uri="{FF2B5EF4-FFF2-40B4-BE49-F238E27FC236}">
                <a16:creationId xmlns:a16="http://schemas.microsoft.com/office/drawing/2014/main" id="{1E054D0C-E1ED-4EDC-BF49-D849FC4C053D}"/>
              </a:ext>
            </a:extLst>
          </p:cNvPr>
          <p:cNvGrpSpPr/>
          <p:nvPr/>
        </p:nvGrpSpPr>
        <p:grpSpPr>
          <a:xfrm>
            <a:off x="371568" y="4588014"/>
            <a:ext cx="6641975" cy="1960777"/>
            <a:chOff x="371568" y="5493875"/>
            <a:chExt cx="6641975" cy="1240174"/>
          </a:xfrm>
        </p:grpSpPr>
        <p:sp>
          <p:nvSpPr>
            <p:cNvPr id="48" name="Rectangle 47">
              <a:extLst>
                <a:ext uri="{FF2B5EF4-FFF2-40B4-BE49-F238E27FC236}">
                  <a16:creationId xmlns:a16="http://schemas.microsoft.com/office/drawing/2014/main" id="{F89B9837-8DAA-46D4-A207-3F34C39B5C77}"/>
                </a:ext>
              </a:extLst>
            </p:cNvPr>
            <p:cNvSpPr/>
            <p:nvPr/>
          </p:nvSpPr>
          <p:spPr>
            <a:xfrm>
              <a:off x="371568" y="5493875"/>
              <a:ext cx="6096000" cy="165466"/>
            </a:xfrm>
            <a:prstGeom prst="rect">
              <a:avLst/>
            </a:prstGeom>
          </p:spPr>
          <p:txBody>
            <a:bodyPr>
              <a:spAutoFit/>
            </a:bodyPr>
            <a:lstStyle/>
            <a:p>
              <a:r>
                <a:rPr lang="en-GB" sz="1100" b="1" dirty="0">
                  <a:solidFill>
                    <a:srgbClr val="595959"/>
                  </a:solidFill>
                </a:rPr>
                <a:t>Additional help:</a:t>
              </a:r>
            </a:p>
          </p:txBody>
        </p:sp>
        <p:sp>
          <p:nvSpPr>
            <p:cNvPr id="49" name="Rectangle 48">
              <a:extLst>
                <a:ext uri="{FF2B5EF4-FFF2-40B4-BE49-F238E27FC236}">
                  <a16:creationId xmlns:a16="http://schemas.microsoft.com/office/drawing/2014/main" id="{82BEEBC3-C4A6-4BCE-A438-8830F71100B6}"/>
                </a:ext>
              </a:extLst>
            </p:cNvPr>
            <p:cNvSpPr/>
            <p:nvPr/>
          </p:nvSpPr>
          <p:spPr>
            <a:xfrm>
              <a:off x="423959" y="5727204"/>
              <a:ext cx="6589584" cy="100684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videos from the following Craig ‘n’ Dave playlists:</a:t>
              </a:r>
            </a:p>
            <a:p>
              <a:endParaRPr lang="en-GB" sz="1100" dirty="0">
                <a:solidFill>
                  <a:srgbClr val="595959"/>
                </a:solidFill>
              </a:endParaRPr>
            </a:p>
            <a:p>
              <a:r>
                <a:rPr lang="en-GB" sz="1100" dirty="0">
                  <a:solidFill>
                    <a:srgbClr val="595959"/>
                  </a:solidFill>
                </a:rPr>
                <a:t>OCR: SLR 4 – Operating systems – Systems software</a:t>
              </a:r>
            </a:p>
            <a:p>
              <a:r>
                <a:rPr lang="en-GB" sz="1100" dirty="0">
                  <a:solidFill>
                    <a:srgbClr val="595959"/>
                  </a:solidFill>
                  <a:hlinkClick r:id="rId3">
                    <a:extLst>
                      <a:ext uri="{A12FA001-AC4F-418D-AE19-62706E023703}">
                        <ahyp:hlinkClr xmlns:ahyp="http://schemas.microsoft.com/office/drawing/2018/hyperlinkcolor" val="tx"/>
                      </a:ext>
                    </a:extLst>
                  </a:hlinkClick>
                </a:rPr>
                <a:t>https://student.craigndave.org/videos/slr-4-operating-systems-systems-software</a:t>
              </a:r>
              <a:r>
                <a:rPr lang="en-GB" sz="1100" dirty="0">
                  <a:solidFill>
                    <a:srgbClr val="595959"/>
                  </a:solidFill>
                </a:rPr>
                <a:t> </a:t>
              </a:r>
            </a:p>
            <a:p>
              <a:endParaRPr lang="en-GB" sz="1100" dirty="0">
                <a:solidFill>
                  <a:srgbClr val="595959"/>
                </a:solidFill>
              </a:endParaRPr>
            </a:p>
            <a:p>
              <a:r>
                <a:rPr lang="en-GB" sz="1100" dirty="0">
                  <a:solidFill>
                    <a:srgbClr val="595959"/>
                  </a:solidFill>
                </a:rPr>
                <a:t>AQA: SLR14 – Hardware &amp; software</a:t>
              </a:r>
            </a:p>
            <a:p>
              <a:r>
                <a:rPr lang="en-GB" sz="1100" dirty="0">
                  <a:solidFill>
                    <a:srgbClr val="595959"/>
                  </a:solidFill>
                  <a:hlinkClick r:id="rId4">
                    <a:extLst>
                      <a:ext uri="{A12FA001-AC4F-418D-AE19-62706E023703}">
                        <ahyp:hlinkClr xmlns:ahyp="http://schemas.microsoft.com/office/drawing/2018/hyperlinkcolor" val="tx"/>
                      </a:ext>
                    </a:extLst>
                  </a:hlinkClick>
                </a:rPr>
                <a:t>https://student.craigndave.org/videos/slr14-hardware-software</a:t>
              </a:r>
              <a:endParaRPr lang="en-GB" sz="1100" dirty="0">
                <a:solidFill>
                  <a:srgbClr val="595959"/>
                </a:solidFill>
              </a:endParaRPr>
            </a:p>
          </p:txBody>
        </p:sp>
      </p:grpSp>
      <p:grpSp>
        <p:nvGrpSpPr>
          <p:cNvPr id="50" name="Group 49">
            <a:extLst>
              <a:ext uri="{FF2B5EF4-FFF2-40B4-BE49-F238E27FC236}">
                <a16:creationId xmlns:a16="http://schemas.microsoft.com/office/drawing/2014/main" id="{FAF0260D-47A0-4EA5-BA14-8AADB2161BE1}"/>
              </a:ext>
            </a:extLst>
          </p:cNvPr>
          <p:cNvGrpSpPr/>
          <p:nvPr/>
        </p:nvGrpSpPr>
        <p:grpSpPr>
          <a:xfrm>
            <a:off x="7981856" y="1755918"/>
            <a:ext cx="3412348" cy="3610209"/>
            <a:chOff x="7802747" y="1681344"/>
            <a:chExt cx="3412348" cy="3610209"/>
          </a:xfrm>
        </p:grpSpPr>
        <p:pic>
          <p:nvPicPr>
            <p:cNvPr id="51" name="Picture 50" descr="A close up of a logo&#10;&#10;Description automatically generated">
              <a:extLst>
                <a:ext uri="{FF2B5EF4-FFF2-40B4-BE49-F238E27FC236}">
                  <a16:creationId xmlns:a16="http://schemas.microsoft.com/office/drawing/2014/main" id="{732BD2FB-8BFD-4236-9FB4-D6DC9CAAF197}"/>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802747" y="1681344"/>
              <a:ext cx="2351275" cy="2351275"/>
            </a:xfrm>
            <a:prstGeom prst="rect">
              <a:avLst/>
            </a:prstGeom>
          </p:spPr>
        </p:pic>
        <p:pic>
          <p:nvPicPr>
            <p:cNvPr id="52" name="Picture 51" descr="A close up of a logo&#10;&#10;Description automatically generated">
              <a:extLst>
                <a:ext uri="{FF2B5EF4-FFF2-40B4-BE49-F238E27FC236}">
                  <a16:creationId xmlns:a16="http://schemas.microsoft.com/office/drawing/2014/main" id="{B7E6E4E8-CA6D-46DC-AA97-B5C45C24BBA5}"/>
                </a:ext>
              </a:extLst>
            </p:cNvPr>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128126" y="3204584"/>
              <a:ext cx="2086969" cy="2086969"/>
            </a:xfrm>
            <a:prstGeom prst="rect">
              <a:avLst/>
            </a:prstGeom>
          </p:spPr>
        </p:pic>
      </p:grpSp>
    </p:spTree>
    <p:extLst>
      <p:ext uri="{BB962C8B-B14F-4D97-AF65-F5344CB8AC3E}">
        <p14:creationId xmlns:p14="http://schemas.microsoft.com/office/powerpoint/2010/main" val="4015558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13</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Operating systems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Systems software task</a:t>
            </a:r>
          </a:p>
        </p:txBody>
      </p:sp>
      <p:graphicFrame>
        <p:nvGraphicFramePr>
          <p:cNvPr id="13" name="Diagram 12">
            <a:extLst>
              <a:ext uri="{FF2B5EF4-FFF2-40B4-BE49-F238E27FC236}">
                <a16:creationId xmlns:a16="http://schemas.microsoft.com/office/drawing/2014/main" id="{20B6EDAC-93BD-443A-9CFD-2A91B21E8510}"/>
              </a:ext>
            </a:extLst>
          </p:cNvPr>
          <p:cNvGraphicFramePr/>
          <p:nvPr>
            <p:extLst>
              <p:ext uri="{D42A27DB-BD31-4B8C-83A1-F6EECF244321}">
                <p14:modId xmlns:p14="http://schemas.microsoft.com/office/powerpoint/2010/main" val="1756229486"/>
              </p:ext>
            </p:extLst>
          </p:nvPr>
        </p:nvGraphicFramePr>
        <p:xfrm>
          <a:off x="506627" y="1800180"/>
          <a:ext cx="11178746" cy="4020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1936118F-055F-4AD4-B177-F049AA102198}"/>
              </a:ext>
            </a:extLst>
          </p:cNvPr>
          <p:cNvSpPr txBox="1"/>
          <p:nvPr/>
        </p:nvSpPr>
        <p:spPr>
          <a:xfrm>
            <a:off x="401494" y="1333278"/>
            <a:ext cx="6811657" cy="261610"/>
          </a:xfrm>
          <a:prstGeom prst="rect">
            <a:avLst/>
          </a:prstGeom>
          <a:noFill/>
        </p:spPr>
        <p:txBody>
          <a:bodyPr wrap="square" rtlCol="0">
            <a:spAutoFit/>
          </a:bodyPr>
          <a:lstStyle/>
          <a:p>
            <a:pPr marL="228600" indent="-228600">
              <a:buFont typeface="+mj-lt"/>
              <a:buAutoNum type="arabicPeriod"/>
            </a:pPr>
            <a:r>
              <a:rPr lang="en-GB" sz="1100" dirty="0">
                <a:solidFill>
                  <a:srgbClr val="595959"/>
                </a:solidFill>
              </a:rPr>
              <a:t>List at least 8 different roles an Operating System perform.</a:t>
            </a:r>
          </a:p>
        </p:txBody>
      </p:sp>
    </p:spTree>
    <p:extLst>
      <p:ext uri="{BB962C8B-B14F-4D97-AF65-F5344CB8AC3E}">
        <p14:creationId xmlns:p14="http://schemas.microsoft.com/office/powerpoint/2010/main" val="2332780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13</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Operating systems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Systems software task</a:t>
            </a:r>
          </a:p>
        </p:txBody>
      </p:sp>
      <p:sp>
        <p:nvSpPr>
          <p:cNvPr id="8" name="Rectangle 7">
            <a:extLst>
              <a:ext uri="{FF2B5EF4-FFF2-40B4-BE49-F238E27FC236}">
                <a16:creationId xmlns:a16="http://schemas.microsoft.com/office/drawing/2014/main" id="{C649B915-AA39-4286-8B82-0296C367075C}"/>
              </a:ext>
            </a:extLst>
          </p:cNvPr>
          <p:cNvSpPr/>
          <p:nvPr/>
        </p:nvSpPr>
        <p:spPr bwMode="auto">
          <a:xfrm>
            <a:off x="2973702" y="2462888"/>
            <a:ext cx="1268968" cy="1215558"/>
          </a:xfrm>
          <a:prstGeom prst="rect">
            <a:avLst/>
          </a:prstGeom>
          <a:solidFill>
            <a:srgbClr val="FF0000">
              <a:alpha val="10196"/>
            </a:srgb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Execute instruction</a:t>
            </a:r>
          </a:p>
        </p:txBody>
      </p:sp>
      <p:sp>
        <p:nvSpPr>
          <p:cNvPr id="9" name="Rectangle 8">
            <a:extLst>
              <a:ext uri="{FF2B5EF4-FFF2-40B4-BE49-F238E27FC236}">
                <a16:creationId xmlns:a16="http://schemas.microsoft.com/office/drawing/2014/main" id="{57E8A229-6FA4-40A6-B3E7-207022486136}"/>
              </a:ext>
            </a:extLst>
          </p:cNvPr>
          <p:cNvSpPr/>
          <p:nvPr/>
        </p:nvSpPr>
        <p:spPr bwMode="auto">
          <a:xfrm>
            <a:off x="4329199" y="2462888"/>
            <a:ext cx="1268968" cy="1215558"/>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Any higher priority interrupts to be processed?</a:t>
            </a:r>
          </a:p>
        </p:txBody>
      </p:sp>
      <p:sp>
        <p:nvSpPr>
          <p:cNvPr id="10" name="Rectangle 9">
            <a:extLst>
              <a:ext uri="{FF2B5EF4-FFF2-40B4-BE49-F238E27FC236}">
                <a16:creationId xmlns:a16="http://schemas.microsoft.com/office/drawing/2014/main" id="{CC8BEEB8-75B7-4695-A1FA-06AE32484B1A}"/>
              </a:ext>
            </a:extLst>
          </p:cNvPr>
          <p:cNvSpPr/>
          <p:nvPr/>
        </p:nvSpPr>
        <p:spPr bwMode="auto">
          <a:xfrm>
            <a:off x="262708" y="2462888"/>
            <a:ext cx="1268968" cy="1215558"/>
          </a:xfrm>
          <a:prstGeom prst="rect">
            <a:avLst/>
          </a:prstGeom>
          <a:solidFill>
            <a:srgbClr val="FF0000">
              <a:alpha val="10196"/>
            </a:srgb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Fetch next instruction</a:t>
            </a:r>
          </a:p>
        </p:txBody>
      </p:sp>
      <p:sp>
        <p:nvSpPr>
          <p:cNvPr id="11" name="Rectangle 10">
            <a:extLst>
              <a:ext uri="{FF2B5EF4-FFF2-40B4-BE49-F238E27FC236}">
                <a16:creationId xmlns:a16="http://schemas.microsoft.com/office/drawing/2014/main" id="{909AFBEB-C301-4F3A-ABA2-ABFADD309367}"/>
              </a:ext>
            </a:extLst>
          </p:cNvPr>
          <p:cNvSpPr/>
          <p:nvPr/>
        </p:nvSpPr>
        <p:spPr bwMode="auto">
          <a:xfrm>
            <a:off x="1618205" y="2462888"/>
            <a:ext cx="1268968" cy="1215558"/>
          </a:xfrm>
          <a:prstGeom prst="rect">
            <a:avLst/>
          </a:prstGeom>
          <a:solidFill>
            <a:srgbClr val="FF0000">
              <a:alpha val="10196"/>
            </a:srgb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Decode instruction</a:t>
            </a:r>
          </a:p>
        </p:txBody>
      </p:sp>
      <p:sp>
        <p:nvSpPr>
          <p:cNvPr id="12" name="Rectangle 11">
            <a:extLst>
              <a:ext uri="{FF2B5EF4-FFF2-40B4-BE49-F238E27FC236}">
                <a16:creationId xmlns:a16="http://schemas.microsoft.com/office/drawing/2014/main" id="{5C893ACC-8FF3-4FBA-A53D-500BC64F8E61}"/>
              </a:ext>
            </a:extLst>
          </p:cNvPr>
          <p:cNvSpPr/>
          <p:nvPr/>
        </p:nvSpPr>
        <p:spPr bwMode="auto">
          <a:xfrm>
            <a:off x="911997" y="4450166"/>
            <a:ext cx="1268968" cy="1215558"/>
          </a:xfrm>
          <a:prstGeom prst="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Put registers on the memory stack</a:t>
            </a:r>
          </a:p>
        </p:txBody>
      </p:sp>
      <p:sp>
        <p:nvSpPr>
          <p:cNvPr id="15" name="Rectangle 14">
            <a:extLst>
              <a:ext uri="{FF2B5EF4-FFF2-40B4-BE49-F238E27FC236}">
                <a16:creationId xmlns:a16="http://schemas.microsoft.com/office/drawing/2014/main" id="{AC3A263D-D186-452A-AF76-356A0F27B262}"/>
              </a:ext>
            </a:extLst>
          </p:cNvPr>
          <p:cNvSpPr/>
          <p:nvPr/>
        </p:nvSpPr>
        <p:spPr bwMode="auto">
          <a:xfrm>
            <a:off x="2268696" y="4450166"/>
            <a:ext cx="1268968" cy="1215558"/>
          </a:xfrm>
          <a:prstGeom prst="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Interrupt service routine loaded</a:t>
            </a:r>
          </a:p>
        </p:txBody>
      </p:sp>
      <p:sp>
        <p:nvSpPr>
          <p:cNvPr id="16" name="Rectangle 15">
            <a:extLst>
              <a:ext uri="{FF2B5EF4-FFF2-40B4-BE49-F238E27FC236}">
                <a16:creationId xmlns:a16="http://schemas.microsoft.com/office/drawing/2014/main" id="{6BB9E0AA-C95E-414A-A2DE-1DDC6BB1F4BC}"/>
              </a:ext>
            </a:extLst>
          </p:cNvPr>
          <p:cNvSpPr/>
          <p:nvPr/>
        </p:nvSpPr>
        <p:spPr bwMode="auto">
          <a:xfrm>
            <a:off x="3625395" y="4450166"/>
            <a:ext cx="1268968" cy="1215558"/>
          </a:xfrm>
          <a:prstGeom prst="rect">
            <a:avLst/>
          </a:prstGeom>
          <a:solidFill>
            <a:schemeClr val="accent6">
              <a:lumMod val="40000"/>
              <a:lumOff val="60000"/>
              <a:alpha val="10196"/>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1400" dirty="0">
                <a:solidFill>
                  <a:srgbClr val="595959"/>
                </a:solidFill>
              </a:rPr>
              <a:t>Fetch next instruction</a:t>
            </a:r>
          </a:p>
        </p:txBody>
      </p:sp>
      <p:sp>
        <p:nvSpPr>
          <p:cNvPr id="17" name="Rectangle 16">
            <a:extLst>
              <a:ext uri="{FF2B5EF4-FFF2-40B4-BE49-F238E27FC236}">
                <a16:creationId xmlns:a16="http://schemas.microsoft.com/office/drawing/2014/main" id="{6E840D41-A6F4-425E-88A1-5B500E8E79BB}"/>
              </a:ext>
            </a:extLst>
          </p:cNvPr>
          <p:cNvSpPr/>
          <p:nvPr/>
        </p:nvSpPr>
        <p:spPr bwMode="auto">
          <a:xfrm>
            <a:off x="4986316" y="4450166"/>
            <a:ext cx="1268968" cy="1215558"/>
          </a:xfrm>
          <a:prstGeom prst="rect">
            <a:avLst/>
          </a:prstGeom>
          <a:solidFill>
            <a:schemeClr val="accent6">
              <a:lumMod val="40000"/>
              <a:lumOff val="60000"/>
              <a:alpha val="10196"/>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1400" dirty="0">
                <a:solidFill>
                  <a:srgbClr val="595959"/>
                </a:solidFill>
              </a:rPr>
              <a:t>Decode instruction</a:t>
            </a:r>
          </a:p>
        </p:txBody>
      </p:sp>
      <p:sp>
        <p:nvSpPr>
          <p:cNvPr id="18" name="Rectangle 17">
            <a:extLst>
              <a:ext uri="{FF2B5EF4-FFF2-40B4-BE49-F238E27FC236}">
                <a16:creationId xmlns:a16="http://schemas.microsoft.com/office/drawing/2014/main" id="{60CC9803-B2C3-41A7-873B-532C3E3D4F44}"/>
              </a:ext>
            </a:extLst>
          </p:cNvPr>
          <p:cNvSpPr/>
          <p:nvPr/>
        </p:nvSpPr>
        <p:spPr bwMode="auto">
          <a:xfrm>
            <a:off x="6347237" y="4450166"/>
            <a:ext cx="1268968" cy="1215558"/>
          </a:xfrm>
          <a:prstGeom prst="rect">
            <a:avLst/>
          </a:prstGeom>
          <a:solidFill>
            <a:schemeClr val="accent6">
              <a:lumMod val="40000"/>
              <a:lumOff val="60000"/>
              <a:alpha val="10196"/>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1400" dirty="0">
                <a:solidFill>
                  <a:srgbClr val="595959"/>
                </a:solidFill>
              </a:rPr>
              <a:t>Execute instruction</a:t>
            </a:r>
          </a:p>
        </p:txBody>
      </p:sp>
      <p:sp>
        <p:nvSpPr>
          <p:cNvPr id="19" name="Rectangle 18">
            <a:extLst>
              <a:ext uri="{FF2B5EF4-FFF2-40B4-BE49-F238E27FC236}">
                <a16:creationId xmlns:a16="http://schemas.microsoft.com/office/drawing/2014/main" id="{CEAE13DB-4C12-4CD9-9FC6-6321EADB6BAA}"/>
              </a:ext>
            </a:extLst>
          </p:cNvPr>
          <p:cNvSpPr/>
          <p:nvPr/>
        </p:nvSpPr>
        <p:spPr bwMode="auto">
          <a:xfrm>
            <a:off x="7691686" y="4450166"/>
            <a:ext cx="1268968" cy="1215558"/>
          </a:xfrm>
          <a:prstGeom prst="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Any higher priority interrupts to be processed?</a:t>
            </a:r>
          </a:p>
        </p:txBody>
      </p:sp>
      <p:cxnSp>
        <p:nvCxnSpPr>
          <p:cNvPr id="20" name="Elbow Connector 4">
            <a:extLst>
              <a:ext uri="{FF2B5EF4-FFF2-40B4-BE49-F238E27FC236}">
                <a16:creationId xmlns:a16="http://schemas.microsoft.com/office/drawing/2014/main" id="{4F1C8AF8-F086-4DA0-8AD4-02C602F0681F}"/>
              </a:ext>
            </a:extLst>
          </p:cNvPr>
          <p:cNvCxnSpPr>
            <a:stCxn id="9" idx="0"/>
            <a:endCxn id="10" idx="0"/>
          </p:cNvCxnSpPr>
          <p:nvPr/>
        </p:nvCxnSpPr>
        <p:spPr>
          <a:xfrm rot="16200000" flipV="1">
            <a:off x="2930438" y="429642"/>
            <a:ext cx="12700" cy="4066491"/>
          </a:xfrm>
          <a:prstGeom prst="bentConnector3">
            <a:avLst>
              <a:gd name="adj1" fmla="val 126665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31">
            <a:extLst>
              <a:ext uri="{FF2B5EF4-FFF2-40B4-BE49-F238E27FC236}">
                <a16:creationId xmlns:a16="http://schemas.microsoft.com/office/drawing/2014/main" id="{412DD9F3-7A00-45C9-BADE-0C5D64CAF8BD}"/>
              </a:ext>
            </a:extLst>
          </p:cNvPr>
          <p:cNvCxnSpPr>
            <a:stCxn id="19" idx="0"/>
            <a:endCxn id="16" idx="0"/>
          </p:cNvCxnSpPr>
          <p:nvPr/>
        </p:nvCxnSpPr>
        <p:spPr>
          <a:xfrm rot="16200000" flipV="1">
            <a:off x="6293025" y="2417020"/>
            <a:ext cx="12700" cy="4066291"/>
          </a:xfrm>
          <a:prstGeom prst="bentConnector3">
            <a:avLst>
              <a:gd name="adj1" fmla="val 180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6AEB629-E618-4572-9A99-202AC580EB1D}"/>
              </a:ext>
            </a:extLst>
          </p:cNvPr>
          <p:cNvCxnSpPr>
            <a:cxnSpLocks/>
            <a:stCxn id="19" idx="3"/>
          </p:cNvCxnSpPr>
          <p:nvPr/>
        </p:nvCxnSpPr>
        <p:spPr>
          <a:xfrm>
            <a:off x="8960654" y="5057945"/>
            <a:ext cx="1418228" cy="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3292EC1-B98A-4713-A536-C05E720781A1}"/>
              </a:ext>
            </a:extLst>
          </p:cNvPr>
          <p:cNvSpPr txBox="1"/>
          <p:nvPr/>
        </p:nvSpPr>
        <p:spPr>
          <a:xfrm>
            <a:off x="9101667" y="5064296"/>
            <a:ext cx="1277215" cy="430887"/>
          </a:xfrm>
          <a:prstGeom prst="rect">
            <a:avLst/>
          </a:prstGeom>
          <a:noFill/>
        </p:spPr>
        <p:txBody>
          <a:bodyPr wrap="square" rtlCol="0">
            <a:spAutoFit/>
          </a:bodyPr>
          <a:lstStyle/>
          <a:p>
            <a:r>
              <a:rPr lang="en-GB" sz="1100" dirty="0">
                <a:solidFill>
                  <a:srgbClr val="595959"/>
                </a:solidFill>
              </a:rPr>
              <a:t>When interrupt code complete</a:t>
            </a:r>
          </a:p>
        </p:txBody>
      </p:sp>
      <p:sp>
        <p:nvSpPr>
          <p:cNvPr id="25" name="TextBox 24">
            <a:extLst>
              <a:ext uri="{FF2B5EF4-FFF2-40B4-BE49-F238E27FC236}">
                <a16:creationId xmlns:a16="http://schemas.microsoft.com/office/drawing/2014/main" id="{48F4ED0B-CAB1-4468-8ADA-2B1F5497F6F4}"/>
              </a:ext>
            </a:extLst>
          </p:cNvPr>
          <p:cNvSpPr txBox="1"/>
          <p:nvPr/>
        </p:nvSpPr>
        <p:spPr>
          <a:xfrm>
            <a:off x="8332521" y="4154775"/>
            <a:ext cx="349776" cy="261610"/>
          </a:xfrm>
          <a:prstGeom prst="rect">
            <a:avLst/>
          </a:prstGeom>
          <a:noFill/>
        </p:spPr>
        <p:txBody>
          <a:bodyPr wrap="none" rtlCol="0">
            <a:spAutoFit/>
          </a:bodyPr>
          <a:lstStyle/>
          <a:p>
            <a:r>
              <a:rPr lang="en-GB" sz="1100" dirty="0">
                <a:solidFill>
                  <a:srgbClr val="595959"/>
                </a:solidFill>
              </a:rPr>
              <a:t>No</a:t>
            </a:r>
          </a:p>
        </p:txBody>
      </p:sp>
      <p:sp>
        <p:nvSpPr>
          <p:cNvPr id="26" name="TextBox 25">
            <a:extLst>
              <a:ext uri="{FF2B5EF4-FFF2-40B4-BE49-F238E27FC236}">
                <a16:creationId xmlns:a16="http://schemas.microsoft.com/office/drawing/2014/main" id="{45EDB17A-45AF-4D2F-BE9E-FFF1B13DE9CF}"/>
              </a:ext>
            </a:extLst>
          </p:cNvPr>
          <p:cNvSpPr txBox="1"/>
          <p:nvPr/>
        </p:nvSpPr>
        <p:spPr>
          <a:xfrm>
            <a:off x="4986316" y="3684797"/>
            <a:ext cx="378630" cy="261610"/>
          </a:xfrm>
          <a:prstGeom prst="rect">
            <a:avLst/>
          </a:prstGeom>
          <a:noFill/>
        </p:spPr>
        <p:txBody>
          <a:bodyPr wrap="none" rtlCol="0">
            <a:spAutoFit/>
          </a:bodyPr>
          <a:lstStyle/>
          <a:p>
            <a:r>
              <a:rPr lang="en-GB" sz="1100" dirty="0">
                <a:solidFill>
                  <a:srgbClr val="595959"/>
                </a:solidFill>
              </a:rPr>
              <a:t>Yes</a:t>
            </a:r>
          </a:p>
        </p:txBody>
      </p:sp>
      <p:cxnSp>
        <p:nvCxnSpPr>
          <p:cNvPr id="27" name="Elbow Connector 55">
            <a:extLst>
              <a:ext uri="{FF2B5EF4-FFF2-40B4-BE49-F238E27FC236}">
                <a16:creationId xmlns:a16="http://schemas.microsoft.com/office/drawing/2014/main" id="{574512EF-8479-40C3-87E1-06A94C479163}"/>
              </a:ext>
            </a:extLst>
          </p:cNvPr>
          <p:cNvCxnSpPr>
            <a:stCxn id="9" idx="2"/>
            <a:endCxn id="12" idx="1"/>
          </p:cNvCxnSpPr>
          <p:nvPr/>
        </p:nvCxnSpPr>
        <p:spPr>
          <a:xfrm rot="5400000">
            <a:off x="2248091" y="2342352"/>
            <a:ext cx="1379499" cy="4051686"/>
          </a:xfrm>
          <a:prstGeom prst="bentConnector4">
            <a:avLst>
              <a:gd name="adj1" fmla="val 27971"/>
              <a:gd name="adj2" fmla="val 10564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1F4710A-4841-411B-80B5-5C8AD5820337}"/>
              </a:ext>
            </a:extLst>
          </p:cNvPr>
          <p:cNvSpPr txBox="1"/>
          <p:nvPr/>
        </p:nvSpPr>
        <p:spPr>
          <a:xfrm>
            <a:off x="4963683" y="2201277"/>
            <a:ext cx="349776" cy="261610"/>
          </a:xfrm>
          <a:prstGeom prst="rect">
            <a:avLst/>
          </a:prstGeom>
          <a:noFill/>
        </p:spPr>
        <p:txBody>
          <a:bodyPr wrap="none" rtlCol="0">
            <a:spAutoFit/>
          </a:bodyPr>
          <a:lstStyle/>
          <a:p>
            <a:r>
              <a:rPr lang="en-GB" sz="1100" dirty="0">
                <a:solidFill>
                  <a:srgbClr val="595959"/>
                </a:solidFill>
              </a:rPr>
              <a:t>No</a:t>
            </a:r>
          </a:p>
        </p:txBody>
      </p:sp>
      <p:sp>
        <p:nvSpPr>
          <p:cNvPr id="29" name="TextBox 28">
            <a:extLst>
              <a:ext uri="{FF2B5EF4-FFF2-40B4-BE49-F238E27FC236}">
                <a16:creationId xmlns:a16="http://schemas.microsoft.com/office/drawing/2014/main" id="{113C7288-7AAD-4FCC-A17E-FBEA54EDF575}"/>
              </a:ext>
            </a:extLst>
          </p:cNvPr>
          <p:cNvSpPr txBox="1"/>
          <p:nvPr/>
        </p:nvSpPr>
        <p:spPr>
          <a:xfrm>
            <a:off x="8332521" y="5699505"/>
            <a:ext cx="378630" cy="261610"/>
          </a:xfrm>
          <a:prstGeom prst="rect">
            <a:avLst/>
          </a:prstGeom>
          <a:noFill/>
        </p:spPr>
        <p:txBody>
          <a:bodyPr wrap="none" rtlCol="0">
            <a:spAutoFit/>
          </a:bodyPr>
          <a:lstStyle/>
          <a:p>
            <a:r>
              <a:rPr lang="en-GB" sz="1100" dirty="0">
                <a:solidFill>
                  <a:srgbClr val="595959"/>
                </a:solidFill>
              </a:rPr>
              <a:t>Yes</a:t>
            </a:r>
          </a:p>
        </p:txBody>
      </p:sp>
      <p:sp>
        <p:nvSpPr>
          <p:cNvPr id="30" name="TextBox 29">
            <a:extLst>
              <a:ext uri="{FF2B5EF4-FFF2-40B4-BE49-F238E27FC236}">
                <a16:creationId xmlns:a16="http://schemas.microsoft.com/office/drawing/2014/main" id="{778C3CF2-4EFE-4662-A6E5-113A14DF98BC}"/>
              </a:ext>
            </a:extLst>
          </p:cNvPr>
          <p:cNvSpPr txBox="1"/>
          <p:nvPr/>
        </p:nvSpPr>
        <p:spPr>
          <a:xfrm>
            <a:off x="6614883" y="6151462"/>
            <a:ext cx="702436" cy="261610"/>
          </a:xfrm>
          <a:prstGeom prst="rect">
            <a:avLst/>
          </a:prstGeom>
          <a:noFill/>
        </p:spPr>
        <p:txBody>
          <a:bodyPr wrap="none" rtlCol="0">
            <a:spAutoFit/>
          </a:bodyPr>
          <a:lstStyle/>
          <a:p>
            <a:r>
              <a:rPr lang="en-GB" sz="1100" dirty="0">
                <a:solidFill>
                  <a:srgbClr val="595959"/>
                </a:solidFill>
              </a:rPr>
              <a:t>As above</a:t>
            </a:r>
          </a:p>
        </p:txBody>
      </p:sp>
      <p:cxnSp>
        <p:nvCxnSpPr>
          <p:cNvPr id="31" name="Elbow Connector 64">
            <a:extLst>
              <a:ext uri="{FF2B5EF4-FFF2-40B4-BE49-F238E27FC236}">
                <a16:creationId xmlns:a16="http://schemas.microsoft.com/office/drawing/2014/main" id="{6A076233-ED52-4A28-B841-6C5AA6B099EE}"/>
              </a:ext>
            </a:extLst>
          </p:cNvPr>
          <p:cNvCxnSpPr/>
          <p:nvPr/>
        </p:nvCxnSpPr>
        <p:spPr>
          <a:xfrm rot="5400000">
            <a:off x="7516648" y="5472744"/>
            <a:ext cx="616543" cy="100250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B2B47375-CE83-4822-A497-E9C3A0F4CFDF}"/>
              </a:ext>
            </a:extLst>
          </p:cNvPr>
          <p:cNvGrpSpPr/>
          <p:nvPr/>
        </p:nvGrpSpPr>
        <p:grpSpPr>
          <a:xfrm>
            <a:off x="903542" y="2460925"/>
            <a:ext cx="10750658" cy="3202836"/>
            <a:chOff x="897192" y="2462888"/>
            <a:chExt cx="10750658" cy="3202836"/>
          </a:xfrm>
        </p:grpSpPr>
        <p:sp>
          <p:nvSpPr>
            <p:cNvPr id="33" name="Rectangle 32">
              <a:extLst>
                <a:ext uri="{FF2B5EF4-FFF2-40B4-BE49-F238E27FC236}">
                  <a16:creationId xmlns:a16="http://schemas.microsoft.com/office/drawing/2014/main" id="{0A33E049-D181-4D65-899B-6FC31185C603}"/>
                </a:ext>
              </a:extLst>
            </p:cNvPr>
            <p:cNvSpPr/>
            <p:nvPr/>
          </p:nvSpPr>
          <p:spPr bwMode="auto">
            <a:xfrm>
              <a:off x="10378882" y="4450166"/>
              <a:ext cx="1268968" cy="1215558"/>
            </a:xfrm>
            <a:prstGeom prst="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Pop registers off the memory stack</a:t>
              </a:r>
            </a:p>
          </p:txBody>
        </p:sp>
        <p:cxnSp>
          <p:nvCxnSpPr>
            <p:cNvPr id="34" name="Elbow Connector 28">
              <a:extLst>
                <a:ext uri="{FF2B5EF4-FFF2-40B4-BE49-F238E27FC236}">
                  <a16:creationId xmlns:a16="http://schemas.microsoft.com/office/drawing/2014/main" id="{C144B1FA-ED63-457D-8A7A-F8109E9A06C5}"/>
                </a:ext>
              </a:extLst>
            </p:cNvPr>
            <p:cNvCxnSpPr>
              <a:cxnSpLocks/>
              <a:stCxn id="33" idx="3"/>
            </p:cNvCxnSpPr>
            <p:nvPr/>
          </p:nvCxnSpPr>
          <p:spPr>
            <a:xfrm flipH="1" flipV="1">
              <a:off x="897192" y="2462888"/>
              <a:ext cx="10750658" cy="2595057"/>
            </a:xfrm>
            <a:prstGeom prst="bentConnector4">
              <a:avLst>
                <a:gd name="adj1" fmla="val -2126"/>
                <a:gd name="adj2" fmla="val 11566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D872F7B2-EF6F-4187-BA65-B88ABE333631}"/>
              </a:ext>
            </a:extLst>
          </p:cNvPr>
          <p:cNvSpPr txBox="1"/>
          <p:nvPr/>
        </p:nvSpPr>
        <p:spPr>
          <a:xfrm>
            <a:off x="401494" y="1333278"/>
            <a:ext cx="6811657" cy="261610"/>
          </a:xfrm>
          <a:prstGeom prst="rect">
            <a:avLst/>
          </a:prstGeom>
          <a:noFill/>
        </p:spPr>
        <p:txBody>
          <a:bodyPr wrap="square" rtlCol="0">
            <a:spAutoFit/>
          </a:bodyPr>
          <a:lstStyle/>
          <a:p>
            <a:pPr marL="228600" indent="-228600">
              <a:buFont typeface="+mj-lt"/>
              <a:buAutoNum type="arabicPeriod" startAt="2"/>
            </a:pPr>
            <a:r>
              <a:rPr lang="en-GB" sz="1100" dirty="0">
                <a:solidFill>
                  <a:srgbClr val="595959"/>
                </a:solidFill>
              </a:rPr>
              <a:t>Rearrange the elements in the diagram below to show hoe the fetch-decode-execute cycle handles interrupts.</a:t>
            </a:r>
          </a:p>
        </p:txBody>
      </p:sp>
    </p:spTree>
    <p:extLst>
      <p:ext uri="{BB962C8B-B14F-4D97-AF65-F5344CB8AC3E}">
        <p14:creationId xmlns:p14="http://schemas.microsoft.com/office/powerpoint/2010/main" val="2546338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13</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Operating systems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Systems software task</a:t>
            </a:r>
          </a:p>
        </p:txBody>
      </p:sp>
      <p:sp>
        <p:nvSpPr>
          <p:cNvPr id="36" name="TextBox 35">
            <a:extLst>
              <a:ext uri="{FF2B5EF4-FFF2-40B4-BE49-F238E27FC236}">
                <a16:creationId xmlns:a16="http://schemas.microsoft.com/office/drawing/2014/main" id="{420A8AFF-BCD7-4632-AD20-AA52EF77D260}"/>
              </a:ext>
            </a:extLst>
          </p:cNvPr>
          <p:cNvSpPr txBox="1"/>
          <p:nvPr/>
        </p:nvSpPr>
        <p:spPr>
          <a:xfrm>
            <a:off x="401494" y="1333278"/>
            <a:ext cx="6811657" cy="261610"/>
          </a:xfrm>
          <a:prstGeom prst="rect">
            <a:avLst/>
          </a:prstGeom>
          <a:noFill/>
        </p:spPr>
        <p:txBody>
          <a:bodyPr wrap="square" rtlCol="0">
            <a:spAutoFit/>
          </a:bodyPr>
          <a:lstStyle/>
          <a:p>
            <a:pPr marL="228600" indent="-228600">
              <a:buFont typeface="+mj-lt"/>
              <a:buAutoNum type="arabicPeriod" startAt="3"/>
            </a:pPr>
            <a:r>
              <a:rPr lang="en-GB" sz="1100" dirty="0">
                <a:solidFill>
                  <a:srgbClr val="595959"/>
                </a:solidFill>
              </a:rPr>
              <a:t>Drag the labels into their correct place on the following diagram:</a:t>
            </a:r>
          </a:p>
        </p:txBody>
      </p:sp>
      <p:graphicFrame>
        <p:nvGraphicFramePr>
          <p:cNvPr id="37" name="Diagram 36">
            <a:extLst>
              <a:ext uri="{FF2B5EF4-FFF2-40B4-BE49-F238E27FC236}">
                <a16:creationId xmlns:a16="http://schemas.microsoft.com/office/drawing/2014/main" id="{ADAD1C98-3F91-4F24-B85D-6A2B9AADBA0D}"/>
              </a:ext>
            </a:extLst>
          </p:cNvPr>
          <p:cNvGraphicFramePr/>
          <p:nvPr>
            <p:extLst>
              <p:ext uri="{D42A27DB-BD31-4B8C-83A1-F6EECF244321}">
                <p14:modId xmlns:p14="http://schemas.microsoft.com/office/powerpoint/2010/main" val="2016656170"/>
              </p:ext>
            </p:extLst>
          </p:nvPr>
        </p:nvGraphicFramePr>
        <p:xfrm>
          <a:off x="504858" y="1761861"/>
          <a:ext cx="5415175" cy="4480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8" name="TextBox 37">
            <a:extLst>
              <a:ext uri="{FF2B5EF4-FFF2-40B4-BE49-F238E27FC236}">
                <a16:creationId xmlns:a16="http://schemas.microsoft.com/office/drawing/2014/main" id="{7E521768-D14C-4E47-8572-CEA41EE5E10B}"/>
              </a:ext>
            </a:extLst>
          </p:cNvPr>
          <p:cNvSpPr txBox="1"/>
          <p:nvPr/>
        </p:nvSpPr>
        <p:spPr>
          <a:xfrm>
            <a:off x="6445647" y="1333278"/>
            <a:ext cx="5187029" cy="261610"/>
          </a:xfrm>
          <a:prstGeom prst="rect">
            <a:avLst/>
          </a:prstGeom>
          <a:noFill/>
        </p:spPr>
        <p:txBody>
          <a:bodyPr wrap="square" rtlCol="0">
            <a:spAutoFit/>
          </a:bodyPr>
          <a:lstStyle/>
          <a:p>
            <a:pPr marL="228600" indent="-228600">
              <a:buFont typeface="+mj-lt"/>
              <a:buAutoNum type="arabicPeriod" startAt="4"/>
            </a:pPr>
            <a:r>
              <a:rPr lang="en-GB" sz="1100" dirty="0">
                <a:solidFill>
                  <a:srgbClr val="595959"/>
                </a:solidFill>
              </a:rPr>
              <a:t>Explain what this diagram is showing:</a:t>
            </a:r>
          </a:p>
        </p:txBody>
      </p:sp>
      <p:sp>
        <p:nvSpPr>
          <p:cNvPr id="39" name="Rectangle 38">
            <a:extLst>
              <a:ext uri="{FF2B5EF4-FFF2-40B4-BE49-F238E27FC236}">
                <a16:creationId xmlns:a16="http://schemas.microsoft.com/office/drawing/2014/main" id="{0830037D-CBEA-4C1B-8486-08D8439F90B5}"/>
              </a:ext>
            </a:extLst>
          </p:cNvPr>
          <p:cNvSpPr/>
          <p:nvPr/>
        </p:nvSpPr>
        <p:spPr>
          <a:xfrm>
            <a:off x="6544774" y="1667569"/>
            <a:ext cx="5316047" cy="150926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GB" sz="1100" dirty="0">
                <a:solidFill>
                  <a:srgbClr val="595959"/>
                </a:solidFill>
              </a:rPr>
              <a:t>The operating system is a layer of software between the applications and the hardware.  </a:t>
            </a:r>
          </a:p>
          <a:p>
            <a:pPr marL="171450" indent="-171450">
              <a:buFont typeface="Arial" panose="020B0604020202020204" pitchFamily="34" charset="0"/>
              <a:buChar char="•"/>
            </a:pPr>
            <a:r>
              <a:rPr lang="en-GB" sz="1100" dirty="0">
                <a:solidFill>
                  <a:srgbClr val="595959"/>
                </a:solidFill>
              </a:rPr>
              <a:t>It manages open applications, providing a user interface, multi-tasking, security and memory management.  </a:t>
            </a:r>
          </a:p>
          <a:p>
            <a:pPr marL="171450" indent="-171450">
              <a:buFont typeface="Arial" panose="020B0604020202020204" pitchFamily="34" charset="0"/>
              <a:buChar char="•"/>
            </a:pPr>
            <a:r>
              <a:rPr lang="en-GB" sz="1100" dirty="0">
                <a:solidFill>
                  <a:srgbClr val="595959"/>
                </a:solidFill>
              </a:rPr>
              <a:t>It provides a mechanism for the applications to use the hardware, sending outputs to the device drivers, and receiving input from the devices. </a:t>
            </a:r>
          </a:p>
          <a:p>
            <a:pPr marL="171450" indent="-171450">
              <a:buFont typeface="Arial" panose="020B0604020202020204" pitchFamily="34" charset="0"/>
              <a:buChar char="•"/>
            </a:pPr>
            <a:r>
              <a:rPr lang="en-GB" sz="1100" dirty="0">
                <a:solidFill>
                  <a:srgbClr val="595959"/>
                </a:solidFill>
              </a:rPr>
              <a:t>The complexity of storing, retrieving, inputting and outputting to the hardware is transparent to the user.</a:t>
            </a:r>
          </a:p>
        </p:txBody>
      </p:sp>
    </p:spTree>
    <p:extLst>
      <p:ext uri="{BB962C8B-B14F-4D97-AF65-F5344CB8AC3E}">
        <p14:creationId xmlns:p14="http://schemas.microsoft.com/office/powerpoint/2010/main" val="2136918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14</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Truth tables to circuit diagrams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Computational logic task</a:t>
            </a:r>
          </a:p>
        </p:txBody>
      </p:sp>
      <p:sp>
        <p:nvSpPr>
          <p:cNvPr id="10" name="TextBox 9">
            <a:extLst>
              <a:ext uri="{FF2B5EF4-FFF2-40B4-BE49-F238E27FC236}">
                <a16:creationId xmlns:a16="http://schemas.microsoft.com/office/drawing/2014/main" id="{6E2074EF-C026-4937-9C32-28C5E3FD7F0D}"/>
              </a:ext>
            </a:extLst>
          </p:cNvPr>
          <p:cNvSpPr txBox="1"/>
          <p:nvPr/>
        </p:nvSpPr>
        <p:spPr>
          <a:xfrm>
            <a:off x="401495" y="1333278"/>
            <a:ext cx="5694506" cy="2800767"/>
          </a:xfrm>
          <a:prstGeom prst="rect">
            <a:avLst/>
          </a:prstGeom>
          <a:noFill/>
        </p:spPr>
        <p:txBody>
          <a:bodyPr wrap="square" rtlCol="0">
            <a:spAutoFit/>
          </a:bodyPr>
          <a:lstStyle/>
          <a:p>
            <a:r>
              <a:rPr lang="en-GB" sz="1100" dirty="0">
                <a:solidFill>
                  <a:srgbClr val="595959"/>
                </a:solidFill>
              </a:rPr>
              <a:t>An important area of computer science is understanding the logic gates and diagrams which are used to represent the physical circuitry of computer systems.</a:t>
            </a:r>
          </a:p>
          <a:p>
            <a:endParaRPr lang="en-GB" sz="1100" dirty="0">
              <a:solidFill>
                <a:srgbClr val="595959"/>
              </a:solidFill>
            </a:endParaRPr>
          </a:p>
          <a:p>
            <a:r>
              <a:rPr lang="en-GB" sz="1100" dirty="0">
                <a:solidFill>
                  <a:srgbClr val="595959"/>
                </a:solidFill>
              </a:rPr>
              <a:t>Carry out some research into the following areas:</a:t>
            </a:r>
          </a:p>
          <a:p>
            <a:pPr marL="171450" indent="-171450">
              <a:buFont typeface="Arial" panose="020B0604020202020204" pitchFamily="34" charset="0"/>
              <a:buChar char="•"/>
            </a:pPr>
            <a:r>
              <a:rPr lang="en-GB" sz="1100" dirty="0">
                <a:solidFill>
                  <a:srgbClr val="595959"/>
                </a:solidFill>
              </a:rPr>
              <a:t>Logic gates:</a:t>
            </a:r>
          </a:p>
          <a:p>
            <a:pPr marL="628650" lvl="1" indent="-171450">
              <a:buFont typeface="Arial" panose="020B0604020202020204" pitchFamily="34" charset="0"/>
              <a:buChar char="•"/>
            </a:pPr>
            <a:r>
              <a:rPr lang="en-GB" sz="1100" dirty="0">
                <a:solidFill>
                  <a:srgbClr val="595959"/>
                </a:solidFill>
              </a:rPr>
              <a:t>AND</a:t>
            </a:r>
          </a:p>
          <a:p>
            <a:pPr marL="628650" lvl="1" indent="-171450">
              <a:buFont typeface="Arial" panose="020B0604020202020204" pitchFamily="34" charset="0"/>
              <a:buChar char="•"/>
            </a:pPr>
            <a:r>
              <a:rPr lang="en-GB" sz="1100" dirty="0">
                <a:solidFill>
                  <a:srgbClr val="595959"/>
                </a:solidFill>
              </a:rPr>
              <a:t>NAND</a:t>
            </a:r>
          </a:p>
          <a:p>
            <a:pPr marL="628650" lvl="1" indent="-171450">
              <a:buFont typeface="Arial" panose="020B0604020202020204" pitchFamily="34" charset="0"/>
              <a:buChar char="•"/>
            </a:pPr>
            <a:r>
              <a:rPr lang="en-GB" sz="1100" dirty="0">
                <a:solidFill>
                  <a:srgbClr val="595959"/>
                </a:solidFill>
              </a:rPr>
              <a:t>NOR</a:t>
            </a:r>
          </a:p>
          <a:p>
            <a:pPr marL="628650" lvl="1" indent="-171450">
              <a:buFont typeface="Arial" panose="020B0604020202020204" pitchFamily="34" charset="0"/>
              <a:buChar char="•"/>
            </a:pPr>
            <a:r>
              <a:rPr lang="en-GB" sz="1100" dirty="0">
                <a:solidFill>
                  <a:srgbClr val="595959"/>
                </a:solidFill>
              </a:rPr>
              <a:t>NOT</a:t>
            </a:r>
          </a:p>
          <a:p>
            <a:pPr marL="628650" lvl="1" indent="-171450">
              <a:buFont typeface="Arial" panose="020B0604020202020204" pitchFamily="34" charset="0"/>
              <a:buChar char="•"/>
            </a:pPr>
            <a:r>
              <a:rPr lang="en-GB" sz="1100" dirty="0">
                <a:solidFill>
                  <a:srgbClr val="595959"/>
                </a:solidFill>
              </a:rPr>
              <a:t>OR</a:t>
            </a:r>
          </a:p>
          <a:p>
            <a:pPr marL="628650" lvl="1" indent="-171450">
              <a:buFont typeface="Arial" panose="020B0604020202020204" pitchFamily="34" charset="0"/>
              <a:buChar char="•"/>
            </a:pPr>
            <a:r>
              <a:rPr lang="en-GB" sz="1100" dirty="0">
                <a:solidFill>
                  <a:srgbClr val="595959"/>
                </a:solidFill>
              </a:rPr>
              <a:t>XOR</a:t>
            </a:r>
          </a:p>
          <a:p>
            <a:pPr marL="171450" indent="-171450">
              <a:buFont typeface="Arial" panose="020B0604020202020204" pitchFamily="34" charset="0"/>
              <a:buChar char="•"/>
            </a:pPr>
            <a:r>
              <a:rPr lang="en-GB" sz="1100" dirty="0">
                <a:solidFill>
                  <a:srgbClr val="595959"/>
                </a:solidFill>
              </a:rPr>
              <a:t>Truth tables</a:t>
            </a:r>
          </a:p>
          <a:p>
            <a:pPr marL="171450" indent="-171450">
              <a:buFont typeface="Arial" panose="020B0604020202020204" pitchFamily="34" charset="0"/>
              <a:buChar char="•"/>
            </a:pPr>
            <a:r>
              <a:rPr lang="en-GB" sz="1100" dirty="0">
                <a:solidFill>
                  <a:srgbClr val="595959"/>
                </a:solidFill>
              </a:rPr>
              <a:t>Boolean expressions</a:t>
            </a:r>
          </a:p>
          <a:p>
            <a:pPr marL="171450" indent="-171450">
              <a:buFont typeface="Arial" panose="020B0604020202020204" pitchFamily="34" charset="0"/>
              <a:buChar char="•"/>
            </a:pPr>
            <a:r>
              <a:rPr lang="en-GB" sz="1100" dirty="0">
                <a:solidFill>
                  <a:srgbClr val="595959"/>
                </a:solidFill>
              </a:rPr>
              <a:t>Circuit diagrams</a:t>
            </a:r>
          </a:p>
          <a:p>
            <a:endParaRPr lang="en-GB" sz="1100" dirty="0">
              <a:solidFill>
                <a:srgbClr val="595959"/>
              </a:solidFill>
            </a:endParaRPr>
          </a:p>
          <a:p>
            <a:r>
              <a:rPr lang="en-GB" sz="1100" dirty="0">
                <a:solidFill>
                  <a:srgbClr val="595959"/>
                </a:solidFill>
              </a:rPr>
              <a:t>Complete the tasks on the following slides.</a:t>
            </a:r>
          </a:p>
        </p:txBody>
      </p:sp>
      <p:grpSp>
        <p:nvGrpSpPr>
          <p:cNvPr id="11" name="Group 10">
            <a:extLst>
              <a:ext uri="{FF2B5EF4-FFF2-40B4-BE49-F238E27FC236}">
                <a16:creationId xmlns:a16="http://schemas.microsoft.com/office/drawing/2014/main" id="{DF98AB02-6CB0-4BD6-B942-C46C0C2EC1F4}"/>
              </a:ext>
            </a:extLst>
          </p:cNvPr>
          <p:cNvGrpSpPr/>
          <p:nvPr/>
        </p:nvGrpSpPr>
        <p:grpSpPr>
          <a:xfrm>
            <a:off x="371569" y="4588014"/>
            <a:ext cx="5859550" cy="1960777"/>
            <a:chOff x="371568" y="5493875"/>
            <a:chExt cx="6641975" cy="1240174"/>
          </a:xfrm>
        </p:grpSpPr>
        <p:sp>
          <p:nvSpPr>
            <p:cNvPr id="12" name="Rectangle 11">
              <a:extLst>
                <a:ext uri="{FF2B5EF4-FFF2-40B4-BE49-F238E27FC236}">
                  <a16:creationId xmlns:a16="http://schemas.microsoft.com/office/drawing/2014/main" id="{3A1A06D9-A82A-47C4-B236-AFA79084441E}"/>
                </a:ext>
              </a:extLst>
            </p:cNvPr>
            <p:cNvSpPr/>
            <p:nvPr/>
          </p:nvSpPr>
          <p:spPr>
            <a:xfrm>
              <a:off x="371568" y="5493875"/>
              <a:ext cx="6096000" cy="165466"/>
            </a:xfrm>
            <a:prstGeom prst="rect">
              <a:avLst/>
            </a:prstGeom>
          </p:spPr>
          <p:txBody>
            <a:bodyPr>
              <a:spAutoFit/>
            </a:bodyPr>
            <a:lstStyle/>
            <a:p>
              <a:r>
                <a:rPr lang="en-GB" sz="1100" b="1" dirty="0">
                  <a:solidFill>
                    <a:srgbClr val="595959"/>
                  </a:solidFill>
                </a:rPr>
                <a:t>Additional help:</a:t>
              </a:r>
            </a:p>
          </p:txBody>
        </p:sp>
        <p:sp>
          <p:nvSpPr>
            <p:cNvPr id="13" name="Rectangle 12">
              <a:extLst>
                <a:ext uri="{FF2B5EF4-FFF2-40B4-BE49-F238E27FC236}">
                  <a16:creationId xmlns:a16="http://schemas.microsoft.com/office/drawing/2014/main" id="{02B7DAA5-34E2-4CC6-A6ED-AEA1EA77885E}"/>
                </a:ext>
              </a:extLst>
            </p:cNvPr>
            <p:cNvSpPr/>
            <p:nvPr/>
          </p:nvSpPr>
          <p:spPr>
            <a:xfrm>
              <a:off x="423959" y="5727204"/>
              <a:ext cx="6589584" cy="100684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videos from the following Craig ‘n’ Dave playlists:</a:t>
              </a:r>
            </a:p>
            <a:p>
              <a:endParaRPr lang="en-GB" sz="1100" dirty="0">
                <a:solidFill>
                  <a:srgbClr val="595959"/>
                </a:solidFill>
              </a:endParaRPr>
            </a:p>
            <a:p>
              <a:r>
                <a:rPr lang="en-GB" sz="1100" dirty="0">
                  <a:solidFill>
                    <a:srgbClr val="595959"/>
                  </a:solidFill>
                </a:rPr>
                <a:t>OCR: SLR 15 – Boolean algebra</a:t>
              </a:r>
            </a:p>
            <a:p>
              <a:r>
                <a:rPr lang="en-GB" sz="1100" dirty="0">
                  <a:solidFill>
                    <a:srgbClr val="595959"/>
                  </a:solidFill>
                  <a:hlinkClick r:id="rId3">
                    <a:extLst>
                      <a:ext uri="{A12FA001-AC4F-418D-AE19-62706E023703}">
                        <ahyp:hlinkClr xmlns:ahyp="http://schemas.microsoft.com/office/drawing/2018/hyperlinkcolor" val="tx"/>
                      </a:ext>
                    </a:extLst>
                  </a:hlinkClick>
                </a:rPr>
                <a:t>https://student.craigndave.org/videos/slr-15-boolean-algebra</a:t>
              </a:r>
              <a:r>
                <a:rPr lang="en-GB" sz="1100" dirty="0">
                  <a:solidFill>
                    <a:srgbClr val="595959"/>
                  </a:solidFill>
                </a:rPr>
                <a:t> </a:t>
              </a:r>
            </a:p>
            <a:p>
              <a:endParaRPr lang="en-GB" sz="1100" dirty="0">
                <a:solidFill>
                  <a:srgbClr val="595959"/>
                </a:solidFill>
              </a:endParaRPr>
            </a:p>
            <a:p>
              <a:r>
                <a:rPr lang="en-GB" sz="1100" dirty="0">
                  <a:solidFill>
                    <a:srgbClr val="595959"/>
                  </a:solidFill>
                </a:rPr>
                <a:t>AQA: SLR16 – Logic gates &amp; Boolean algebra</a:t>
              </a:r>
            </a:p>
            <a:p>
              <a:r>
                <a:rPr lang="en-GB" sz="1100" dirty="0">
                  <a:solidFill>
                    <a:srgbClr val="595959"/>
                  </a:solidFill>
                  <a:hlinkClick r:id="rId4">
                    <a:extLst>
                      <a:ext uri="{A12FA001-AC4F-418D-AE19-62706E023703}">
                        <ahyp:hlinkClr xmlns:ahyp="http://schemas.microsoft.com/office/drawing/2018/hyperlinkcolor" val="tx"/>
                      </a:ext>
                    </a:extLst>
                  </a:hlinkClick>
                </a:rPr>
                <a:t>https://student.craigndave.org/videos/slr16-logic-gates-boolean-algebra</a:t>
              </a:r>
              <a:r>
                <a:rPr lang="en-GB" sz="1100" dirty="0">
                  <a:solidFill>
                    <a:srgbClr val="595959"/>
                  </a:solidFill>
                </a:rPr>
                <a:t> </a:t>
              </a:r>
            </a:p>
          </p:txBody>
        </p:sp>
      </p:grpSp>
      <p:pic>
        <p:nvPicPr>
          <p:cNvPr id="14" name="Picture 13">
            <a:extLst>
              <a:ext uri="{FF2B5EF4-FFF2-40B4-BE49-F238E27FC236}">
                <a16:creationId xmlns:a16="http://schemas.microsoft.com/office/drawing/2014/main" id="{CEFEA594-DFC5-45BC-B00B-8F71036500AF}"/>
              </a:ext>
            </a:extLst>
          </p:cNvPr>
          <p:cNvPicPr>
            <a:picLocks noChangeAspect="1"/>
          </p:cNvPicPr>
          <p:nvPr/>
        </p:nvPicPr>
        <p:blipFill>
          <a:blip r:embed="rId5"/>
          <a:stretch>
            <a:fillRect/>
          </a:stretch>
        </p:blipFill>
        <p:spPr>
          <a:xfrm>
            <a:off x="5973541" y="1044531"/>
            <a:ext cx="6218459" cy="5840474"/>
          </a:xfrm>
          <a:prstGeom prst="rect">
            <a:avLst/>
          </a:prstGeom>
        </p:spPr>
      </p:pic>
    </p:spTree>
    <p:extLst>
      <p:ext uri="{BB962C8B-B14F-4D97-AF65-F5344CB8AC3E}">
        <p14:creationId xmlns:p14="http://schemas.microsoft.com/office/powerpoint/2010/main" val="28295953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14</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Truth tables to circuit diagrams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Computational logic task</a:t>
            </a:r>
          </a:p>
        </p:txBody>
      </p:sp>
      <p:pic>
        <p:nvPicPr>
          <p:cNvPr id="15" name="Picture 14">
            <a:extLst>
              <a:ext uri="{FF2B5EF4-FFF2-40B4-BE49-F238E27FC236}">
                <a16:creationId xmlns:a16="http://schemas.microsoft.com/office/drawing/2014/main" id="{DF7A2485-06D2-46D4-8C55-E20BECAE39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229" y="1658166"/>
            <a:ext cx="2554749" cy="1432509"/>
          </a:xfrm>
          <a:prstGeom prst="rect">
            <a:avLst/>
          </a:prstGeom>
        </p:spPr>
      </p:pic>
      <p:pic>
        <p:nvPicPr>
          <p:cNvPr id="16" name="Picture 15">
            <a:extLst>
              <a:ext uri="{FF2B5EF4-FFF2-40B4-BE49-F238E27FC236}">
                <a16:creationId xmlns:a16="http://schemas.microsoft.com/office/drawing/2014/main" id="{A2761306-CD81-4EA6-8719-8E8C1027D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084" y="3331194"/>
            <a:ext cx="2554749" cy="1432509"/>
          </a:xfrm>
          <a:prstGeom prst="rect">
            <a:avLst/>
          </a:prstGeom>
        </p:spPr>
      </p:pic>
      <p:pic>
        <p:nvPicPr>
          <p:cNvPr id="17" name="Picture 16">
            <a:extLst>
              <a:ext uri="{FF2B5EF4-FFF2-40B4-BE49-F238E27FC236}">
                <a16:creationId xmlns:a16="http://schemas.microsoft.com/office/drawing/2014/main" id="{7A402C90-9A38-4763-9942-1DCB3FD8B0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084" y="4933751"/>
            <a:ext cx="2554749" cy="1432509"/>
          </a:xfrm>
          <a:prstGeom prst="rect">
            <a:avLst/>
          </a:prstGeom>
        </p:spPr>
      </p:pic>
      <p:pic>
        <p:nvPicPr>
          <p:cNvPr id="18" name="Picture 17">
            <a:extLst>
              <a:ext uri="{FF2B5EF4-FFF2-40B4-BE49-F238E27FC236}">
                <a16:creationId xmlns:a16="http://schemas.microsoft.com/office/drawing/2014/main" id="{25FF3477-526C-416A-AB83-883620B811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3291" y="1668346"/>
            <a:ext cx="2554749" cy="1440337"/>
          </a:xfrm>
          <a:prstGeom prst="rect">
            <a:avLst/>
          </a:prstGeom>
        </p:spPr>
      </p:pic>
      <p:pic>
        <p:nvPicPr>
          <p:cNvPr id="19" name="Picture 18">
            <a:extLst>
              <a:ext uri="{FF2B5EF4-FFF2-40B4-BE49-F238E27FC236}">
                <a16:creationId xmlns:a16="http://schemas.microsoft.com/office/drawing/2014/main" id="{1633F570-85C6-44CE-A2B1-D85850D744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3291" y="3331195"/>
            <a:ext cx="2554749" cy="1432509"/>
          </a:xfrm>
          <a:prstGeom prst="rect">
            <a:avLst/>
          </a:prstGeom>
        </p:spPr>
      </p:pic>
      <p:pic>
        <p:nvPicPr>
          <p:cNvPr id="20" name="Picture 19">
            <a:extLst>
              <a:ext uri="{FF2B5EF4-FFF2-40B4-BE49-F238E27FC236}">
                <a16:creationId xmlns:a16="http://schemas.microsoft.com/office/drawing/2014/main" id="{C4E95161-803A-4941-B712-9D92BEE7D3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03292" y="4933752"/>
            <a:ext cx="2554749" cy="1432509"/>
          </a:xfrm>
          <a:prstGeom prst="rect">
            <a:avLst/>
          </a:prstGeom>
        </p:spPr>
      </p:pic>
      <p:sp>
        <p:nvSpPr>
          <p:cNvPr id="21" name="TextBox 20">
            <a:extLst>
              <a:ext uri="{FF2B5EF4-FFF2-40B4-BE49-F238E27FC236}">
                <a16:creationId xmlns:a16="http://schemas.microsoft.com/office/drawing/2014/main" id="{B1A6FA43-A88A-4BC3-B04F-B04E461EF563}"/>
              </a:ext>
            </a:extLst>
          </p:cNvPr>
          <p:cNvSpPr txBox="1"/>
          <p:nvPr/>
        </p:nvSpPr>
        <p:spPr>
          <a:xfrm>
            <a:off x="401495" y="1333278"/>
            <a:ext cx="5694506" cy="261610"/>
          </a:xfrm>
          <a:prstGeom prst="rect">
            <a:avLst/>
          </a:prstGeom>
          <a:noFill/>
        </p:spPr>
        <p:txBody>
          <a:bodyPr wrap="square" rtlCol="0">
            <a:spAutoFit/>
          </a:bodyPr>
          <a:lstStyle/>
          <a:p>
            <a:pPr marL="228600" indent="-228600">
              <a:buFont typeface="+mj-lt"/>
              <a:buAutoNum type="arabicPeriod"/>
            </a:pPr>
            <a:r>
              <a:rPr lang="en-GB" sz="1100" dirty="0">
                <a:solidFill>
                  <a:srgbClr val="595959"/>
                </a:solidFill>
              </a:rPr>
              <a:t>Drag the labels into their correct place on the following diagram:</a:t>
            </a:r>
          </a:p>
        </p:txBody>
      </p:sp>
      <p:sp>
        <p:nvSpPr>
          <p:cNvPr id="22" name="TextBox 21">
            <a:extLst>
              <a:ext uri="{FF2B5EF4-FFF2-40B4-BE49-F238E27FC236}">
                <a16:creationId xmlns:a16="http://schemas.microsoft.com/office/drawing/2014/main" id="{964FAF11-4F04-4C04-827D-CCB1D813709C}"/>
              </a:ext>
            </a:extLst>
          </p:cNvPr>
          <p:cNvSpPr txBox="1"/>
          <p:nvPr/>
        </p:nvSpPr>
        <p:spPr>
          <a:xfrm>
            <a:off x="1542958" y="2198223"/>
            <a:ext cx="846707" cy="523220"/>
          </a:xfrm>
          <a:prstGeom prst="rect">
            <a:avLst/>
          </a:prstGeom>
          <a:noFill/>
        </p:spPr>
        <p:txBody>
          <a:bodyPr wrap="none" rtlCol="0">
            <a:spAutoFit/>
          </a:bodyPr>
          <a:lstStyle/>
          <a:p>
            <a:r>
              <a:rPr lang="en-GB" sz="2800" dirty="0">
                <a:solidFill>
                  <a:srgbClr val="595959"/>
                </a:solidFill>
              </a:rPr>
              <a:t>AND</a:t>
            </a:r>
          </a:p>
        </p:txBody>
      </p:sp>
      <p:sp>
        <p:nvSpPr>
          <p:cNvPr id="24" name="TextBox 23">
            <a:extLst>
              <a:ext uri="{FF2B5EF4-FFF2-40B4-BE49-F238E27FC236}">
                <a16:creationId xmlns:a16="http://schemas.microsoft.com/office/drawing/2014/main" id="{8A6F94EC-27C1-4296-9D87-1576A8B1563E}"/>
              </a:ext>
            </a:extLst>
          </p:cNvPr>
          <p:cNvSpPr txBox="1"/>
          <p:nvPr/>
        </p:nvSpPr>
        <p:spPr>
          <a:xfrm>
            <a:off x="1478033" y="3865212"/>
            <a:ext cx="1079142" cy="523220"/>
          </a:xfrm>
          <a:prstGeom prst="rect">
            <a:avLst/>
          </a:prstGeom>
          <a:noFill/>
        </p:spPr>
        <p:txBody>
          <a:bodyPr wrap="none" rtlCol="0">
            <a:spAutoFit/>
          </a:bodyPr>
          <a:lstStyle/>
          <a:p>
            <a:r>
              <a:rPr lang="en-GB" sz="2800" dirty="0">
                <a:solidFill>
                  <a:srgbClr val="595959"/>
                </a:solidFill>
              </a:rPr>
              <a:t>NAND</a:t>
            </a:r>
          </a:p>
        </p:txBody>
      </p:sp>
      <p:sp>
        <p:nvSpPr>
          <p:cNvPr id="25" name="TextBox 24">
            <a:extLst>
              <a:ext uri="{FF2B5EF4-FFF2-40B4-BE49-F238E27FC236}">
                <a16:creationId xmlns:a16="http://schemas.microsoft.com/office/drawing/2014/main" id="{7A987479-566B-451B-A866-30AEDC1B0E43}"/>
              </a:ext>
            </a:extLst>
          </p:cNvPr>
          <p:cNvSpPr txBox="1"/>
          <p:nvPr/>
        </p:nvSpPr>
        <p:spPr>
          <a:xfrm>
            <a:off x="1620928" y="5475559"/>
            <a:ext cx="849913" cy="523220"/>
          </a:xfrm>
          <a:prstGeom prst="rect">
            <a:avLst/>
          </a:prstGeom>
          <a:noFill/>
        </p:spPr>
        <p:txBody>
          <a:bodyPr wrap="none" rtlCol="0">
            <a:spAutoFit/>
          </a:bodyPr>
          <a:lstStyle/>
          <a:p>
            <a:r>
              <a:rPr lang="en-GB" sz="2800" dirty="0">
                <a:solidFill>
                  <a:srgbClr val="595959"/>
                </a:solidFill>
              </a:rPr>
              <a:t>NOR</a:t>
            </a:r>
          </a:p>
        </p:txBody>
      </p:sp>
      <p:sp>
        <p:nvSpPr>
          <p:cNvPr id="26" name="TextBox 25">
            <a:extLst>
              <a:ext uri="{FF2B5EF4-FFF2-40B4-BE49-F238E27FC236}">
                <a16:creationId xmlns:a16="http://schemas.microsoft.com/office/drawing/2014/main" id="{F6E1D86F-6790-449C-AA0F-E2DBF6348C1E}"/>
              </a:ext>
            </a:extLst>
          </p:cNvPr>
          <p:cNvSpPr txBox="1"/>
          <p:nvPr/>
        </p:nvSpPr>
        <p:spPr>
          <a:xfrm>
            <a:off x="4275851" y="2198223"/>
            <a:ext cx="819455" cy="523220"/>
          </a:xfrm>
          <a:prstGeom prst="rect">
            <a:avLst/>
          </a:prstGeom>
          <a:noFill/>
        </p:spPr>
        <p:txBody>
          <a:bodyPr wrap="none" rtlCol="0">
            <a:spAutoFit/>
          </a:bodyPr>
          <a:lstStyle/>
          <a:p>
            <a:r>
              <a:rPr lang="en-GB" sz="2800" dirty="0">
                <a:solidFill>
                  <a:srgbClr val="595959"/>
                </a:solidFill>
              </a:rPr>
              <a:t>NOT</a:t>
            </a:r>
          </a:p>
        </p:txBody>
      </p:sp>
      <p:sp>
        <p:nvSpPr>
          <p:cNvPr id="27" name="TextBox 26">
            <a:extLst>
              <a:ext uri="{FF2B5EF4-FFF2-40B4-BE49-F238E27FC236}">
                <a16:creationId xmlns:a16="http://schemas.microsoft.com/office/drawing/2014/main" id="{A6158D44-B71A-4DEB-B18B-F4D77B997CFE}"/>
              </a:ext>
            </a:extLst>
          </p:cNvPr>
          <p:cNvSpPr txBox="1"/>
          <p:nvPr/>
        </p:nvSpPr>
        <p:spPr>
          <a:xfrm>
            <a:off x="4571926" y="3865212"/>
            <a:ext cx="617477" cy="523220"/>
          </a:xfrm>
          <a:prstGeom prst="rect">
            <a:avLst/>
          </a:prstGeom>
          <a:noFill/>
        </p:spPr>
        <p:txBody>
          <a:bodyPr wrap="none" rtlCol="0">
            <a:spAutoFit/>
          </a:bodyPr>
          <a:lstStyle/>
          <a:p>
            <a:r>
              <a:rPr lang="en-GB" sz="2800" dirty="0">
                <a:solidFill>
                  <a:srgbClr val="595959"/>
                </a:solidFill>
              </a:rPr>
              <a:t>OR</a:t>
            </a:r>
          </a:p>
        </p:txBody>
      </p:sp>
      <p:sp>
        <p:nvSpPr>
          <p:cNvPr id="28" name="TextBox 27">
            <a:extLst>
              <a:ext uri="{FF2B5EF4-FFF2-40B4-BE49-F238E27FC236}">
                <a16:creationId xmlns:a16="http://schemas.microsoft.com/office/drawing/2014/main" id="{26C7AB0E-C94D-41FB-95D9-36D1EFF436A3}"/>
              </a:ext>
            </a:extLst>
          </p:cNvPr>
          <p:cNvSpPr txBox="1"/>
          <p:nvPr/>
        </p:nvSpPr>
        <p:spPr>
          <a:xfrm>
            <a:off x="4483953" y="5475559"/>
            <a:ext cx="793422" cy="523220"/>
          </a:xfrm>
          <a:prstGeom prst="rect">
            <a:avLst/>
          </a:prstGeom>
          <a:noFill/>
        </p:spPr>
        <p:txBody>
          <a:bodyPr wrap="none" rtlCol="0">
            <a:spAutoFit/>
          </a:bodyPr>
          <a:lstStyle/>
          <a:p>
            <a:r>
              <a:rPr lang="en-GB" sz="2800" dirty="0">
                <a:solidFill>
                  <a:srgbClr val="595959"/>
                </a:solidFill>
              </a:rPr>
              <a:t>XOR</a:t>
            </a:r>
          </a:p>
        </p:txBody>
      </p:sp>
    </p:spTree>
    <p:extLst>
      <p:ext uri="{BB962C8B-B14F-4D97-AF65-F5344CB8AC3E}">
        <p14:creationId xmlns:p14="http://schemas.microsoft.com/office/powerpoint/2010/main" val="999253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14</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Truth tables to circuit diagrams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Computational logic task</a:t>
            </a:r>
          </a:p>
        </p:txBody>
      </p:sp>
      <p:sp>
        <p:nvSpPr>
          <p:cNvPr id="29" name="TextBox 28">
            <a:extLst>
              <a:ext uri="{FF2B5EF4-FFF2-40B4-BE49-F238E27FC236}">
                <a16:creationId xmlns:a16="http://schemas.microsoft.com/office/drawing/2014/main" id="{648FB195-BDBC-47D7-B36F-482CBCC90F1D}"/>
              </a:ext>
            </a:extLst>
          </p:cNvPr>
          <p:cNvSpPr txBox="1"/>
          <p:nvPr/>
        </p:nvSpPr>
        <p:spPr>
          <a:xfrm>
            <a:off x="401495" y="1333278"/>
            <a:ext cx="5694506" cy="261610"/>
          </a:xfrm>
          <a:prstGeom prst="rect">
            <a:avLst/>
          </a:prstGeom>
          <a:noFill/>
        </p:spPr>
        <p:txBody>
          <a:bodyPr wrap="square" rtlCol="0">
            <a:spAutoFit/>
          </a:bodyPr>
          <a:lstStyle/>
          <a:p>
            <a:pPr marL="228600" indent="-228600">
              <a:buFont typeface="+mj-lt"/>
              <a:buAutoNum type="arabicPeriod" startAt="2"/>
            </a:pPr>
            <a:r>
              <a:rPr lang="en-GB" sz="1100" dirty="0">
                <a:solidFill>
                  <a:srgbClr val="595959"/>
                </a:solidFill>
              </a:rPr>
              <a:t>Draw the circuit diagram which would represent the following Boolean expression: </a:t>
            </a:r>
          </a:p>
        </p:txBody>
      </p:sp>
      <p:grpSp>
        <p:nvGrpSpPr>
          <p:cNvPr id="30" name="Group 29">
            <a:extLst>
              <a:ext uri="{FF2B5EF4-FFF2-40B4-BE49-F238E27FC236}">
                <a16:creationId xmlns:a16="http://schemas.microsoft.com/office/drawing/2014/main" id="{ABF53801-FEB4-4546-B806-C145D4EADF07}"/>
              </a:ext>
            </a:extLst>
          </p:cNvPr>
          <p:cNvGrpSpPr/>
          <p:nvPr/>
        </p:nvGrpSpPr>
        <p:grpSpPr>
          <a:xfrm>
            <a:off x="713338" y="1669674"/>
            <a:ext cx="4246430" cy="845960"/>
            <a:chOff x="713338" y="1669674"/>
            <a:chExt cx="4246430" cy="845960"/>
          </a:xfrm>
        </p:grpSpPr>
        <p:sp>
          <p:nvSpPr>
            <p:cNvPr id="31" name="TextBox 30">
              <a:extLst>
                <a:ext uri="{FF2B5EF4-FFF2-40B4-BE49-F238E27FC236}">
                  <a16:creationId xmlns:a16="http://schemas.microsoft.com/office/drawing/2014/main" id="{A833D457-C1D2-4596-BC52-FBF2C7E6DBC7}"/>
                </a:ext>
              </a:extLst>
            </p:cNvPr>
            <p:cNvSpPr txBox="1"/>
            <p:nvPr/>
          </p:nvSpPr>
          <p:spPr>
            <a:xfrm>
              <a:off x="713338" y="1669674"/>
              <a:ext cx="4246430" cy="369332"/>
            </a:xfrm>
            <a:prstGeom prst="rect">
              <a:avLst/>
            </a:prstGeom>
            <a:noFill/>
            <a:ln>
              <a:solidFill>
                <a:schemeClr val="accent6"/>
              </a:solidFill>
            </a:ln>
          </p:spPr>
          <p:txBody>
            <a:bodyPr wrap="square" rtlCol="0">
              <a:spAutoFit/>
            </a:bodyPr>
            <a:lstStyle/>
            <a:p>
              <a:r>
                <a:rPr lang="en-GB" dirty="0">
                  <a:solidFill>
                    <a:srgbClr val="595959"/>
                  </a:solidFill>
                </a:rPr>
                <a:t>AQA Boolean Expression: </a:t>
              </a:r>
              <a:r>
                <a:rPr lang="en-GB" b="1" dirty="0">
                  <a:solidFill>
                    <a:srgbClr val="595959"/>
                  </a:solidFill>
                </a:rPr>
                <a:t>F = (A    B) ● C</a:t>
              </a:r>
            </a:p>
          </p:txBody>
        </p:sp>
        <p:grpSp>
          <p:nvGrpSpPr>
            <p:cNvPr id="32" name="Group 31">
              <a:extLst>
                <a:ext uri="{FF2B5EF4-FFF2-40B4-BE49-F238E27FC236}">
                  <a16:creationId xmlns:a16="http://schemas.microsoft.com/office/drawing/2014/main" id="{D3C4CE5A-465B-4B41-8C66-24FFFA3FE65D}"/>
                </a:ext>
              </a:extLst>
            </p:cNvPr>
            <p:cNvGrpSpPr/>
            <p:nvPr/>
          </p:nvGrpSpPr>
          <p:grpSpPr>
            <a:xfrm>
              <a:off x="3779987" y="1812544"/>
              <a:ext cx="99272" cy="97155"/>
              <a:chOff x="0" y="0"/>
              <a:chExt cx="97703" cy="97703"/>
            </a:xfrm>
          </p:grpSpPr>
          <p:sp>
            <p:nvSpPr>
              <p:cNvPr id="36" name="Oval 35">
                <a:extLst>
                  <a:ext uri="{FF2B5EF4-FFF2-40B4-BE49-F238E27FC236}">
                    <a16:creationId xmlns:a16="http://schemas.microsoft.com/office/drawing/2014/main" id="{610E6A72-867C-4EA5-8B84-46B1364DCA89}"/>
                  </a:ext>
                </a:extLst>
              </p:cNvPr>
              <p:cNvSpPr/>
              <p:nvPr/>
            </p:nvSpPr>
            <p:spPr>
              <a:xfrm>
                <a:off x="0" y="0"/>
                <a:ext cx="97703" cy="97703"/>
              </a:xfrm>
              <a:prstGeom prst="ellipse">
                <a:avLst/>
              </a:prstGeom>
              <a:no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srgbClr val="595959"/>
                  </a:solidFill>
                </a:endParaRPr>
              </a:p>
            </p:txBody>
          </p:sp>
          <p:cxnSp>
            <p:nvCxnSpPr>
              <p:cNvPr id="37" name="Straight Connector 36">
                <a:extLst>
                  <a:ext uri="{FF2B5EF4-FFF2-40B4-BE49-F238E27FC236}">
                    <a16:creationId xmlns:a16="http://schemas.microsoft.com/office/drawing/2014/main" id="{374D4A8A-5429-4F5E-BD3A-949120E48674}"/>
                  </a:ext>
                </a:extLst>
              </p:cNvPr>
              <p:cNvCxnSpPr/>
              <p:nvPr/>
            </p:nvCxnSpPr>
            <p:spPr>
              <a:xfrm>
                <a:off x="50104" y="0"/>
                <a:ext cx="0" cy="97155"/>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79E4D5B-AAAE-4C49-918C-B1A329F193B7}"/>
                  </a:ext>
                </a:extLst>
              </p:cNvPr>
              <p:cNvCxnSpPr/>
              <p:nvPr/>
            </p:nvCxnSpPr>
            <p:spPr>
              <a:xfrm>
                <a:off x="0" y="50104"/>
                <a:ext cx="97155"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a:extLst>
                <a:ext uri="{FF2B5EF4-FFF2-40B4-BE49-F238E27FC236}">
                  <a16:creationId xmlns:a16="http://schemas.microsoft.com/office/drawing/2014/main" id="{DC2C116D-1047-453E-B481-E3EBF010ADF2}"/>
                </a:ext>
              </a:extLst>
            </p:cNvPr>
            <p:cNvCxnSpPr>
              <a:cxnSpLocks/>
            </p:cNvCxnSpPr>
            <p:nvPr/>
          </p:nvCxnSpPr>
          <p:spPr>
            <a:xfrm>
              <a:off x="3536050" y="1717892"/>
              <a:ext cx="994593" cy="0"/>
            </a:xfrm>
            <a:prstGeom prst="line">
              <a:avLst/>
            </a:prstGeom>
            <a:ln w="19050">
              <a:solidFill>
                <a:srgbClr val="595959"/>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A538E525-F301-439A-962F-835F8423EEAE}"/>
                </a:ext>
              </a:extLst>
            </p:cNvPr>
            <p:cNvCxnSpPr>
              <a:cxnSpLocks/>
            </p:cNvCxnSpPr>
            <p:nvPr/>
          </p:nvCxnSpPr>
          <p:spPr>
            <a:xfrm>
              <a:off x="4374923" y="1759195"/>
              <a:ext cx="155721" cy="0"/>
            </a:xfrm>
            <a:prstGeom prst="line">
              <a:avLst/>
            </a:prstGeom>
            <a:ln w="19050">
              <a:solidFill>
                <a:srgbClr val="595959"/>
              </a:solidFill>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B923C53C-5FE0-42C9-A238-6BF157B814D3}"/>
                </a:ext>
              </a:extLst>
            </p:cNvPr>
            <p:cNvSpPr txBox="1"/>
            <p:nvPr/>
          </p:nvSpPr>
          <p:spPr>
            <a:xfrm>
              <a:off x="713338" y="2146302"/>
              <a:ext cx="4246430" cy="369332"/>
            </a:xfrm>
            <a:prstGeom prst="rect">
              <a:avLst/>
            </a:prstGeom>
            <a:noFill/>
            <a:ln>
              <a:solidFill>
                <a:schemeClr val="accent6"/>
              </a:solidFill>
            </a:ln>
          </p:spPr>
          <p:txBody>
            <a:bodyPr wrap="square" rtlCol="0">
              <a:spAutoFit/>
            </a:bodyPr>
            <a:lstStyle/>
            <a:p>
              <a:r>
                <a:rPr lang="en-GB" dirty="0">
                  <a:solidFill>
                    <a:srgbClr val="595959"/>
                  </a:solidFill>
                </a:rPr>
                <a:t>OCR Boolean Expression: </a:t>
              </a:r>
              <a:r>
                <a:rPr lang="en-GB" b="1" dirty="0">
                  <a:solidFill>
                    <a:srgbClr val="595959"/>
                  </a:solidFill>
                </a:rPr>
                <a:t>F =</a:t>
              </a:r>
              <a:r>
                <a:rPr lang="en-GB" dirty="0">
                  <a:solidFill>
                    <a:srgbClr val="595959"/>
                  </a:solidFill>
                </a:rPr>
                <a:t> </a:t>
              </a:r>
              <a:r>
                <a:rPr lang="en-GB" b="1" dirty="0">
                  <a:solidFill>
                    <a:srgbClr val="595959"/>
                  </a:solidFill>
                </a:rPr>
                <a:t>¬(¬C ∧ (A </a:t>
              </a:r>
              <a:r>
                <a:rPr lang="en-GB" b="1" u="sng" dirty="0">
                  <a:solidFill>
                    <a:srgbClr val="595959"/>
                  </a:solidFill>
                </a:rPr>
                <a:t>V</a:t>
              </a:r>
              <a:r>
                <a:rPr lang="en-GB" b="1" dirty="0">
                  <a:solidFill>
                    <a:srgbClr val="595959"/>
                  </a:solidFill>
                </a:rPr>
                <a:t> B)</a:t>
              </a:r>
            </a:p>
          </p:txBody>
        </p:sp>
      </p:grpSp>
      <p:pic>
        <p:nvPicPr>
          <p:cNvPr id="39" name="Picture 38">
            <a:extLst>
              <a:ext uri="{FF2B5EF4-FFF2-40B4-BE49-F238E27FC236}">
                <a16:creationId xmlns:a16="http://schemas.microsoft.com/office/drawing/2014/main" id="{99DD374E-1407-4398-A71F-556BD14844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684" y="2745677"/>
            <a:ext cx="5629956" cy="3697103"/>
          </a:xfrm>
          <a:prstGeom prst="rect">
            <a:avLst/>
          </a:prstGeom>
        </p:spPr>
      </p:pic>
      <p:sp>
        <p:nvSpPr>
          <p:cNvPr id="40" name="TextBox 39">
            <a:extLst>
              <a:ext uri="{FF2B5EF4-FFF2-40B4-BE49-F238E27FC236}">
                <a16:creationId xmlns:a16="http://schemas.microsoft.com/office/drawing/2014/main" id="{F6D74490-7FE7-4890-B4E1-2CB1C8E0F336}"/>
              </a:ext>
            </a:extLst>
          </p:cNvPr>
          <p:cNvSpPr txBox="1"/>
          <p:nvPr/>
        </p:nvSpPr>
        <p:spPr>
          <a:xfrm>
            <a:off x="303176" y="3066341"/>
            <a:ext cx="317716" cy="369332"/>
          </a:xfrm>
          <a:prstGeom prst="rect">
            <a:avLst/>
          </a:prstGeom>
          <a:noFill/>
        </p:spPr>
        <p:txBody>
          <a:bodyPr wrap="none" rtlCol="0">
            <a:spAutoFit/>
          </a:bodyPr>
          <a:lstStyle/>
          <a:p>
            <a:r>
              <a:rPr lang="en-GB" dirty="0">
                <a:solidFill>
                  <a:srgbClr val="595959"/>
                </a:solidFill>
              </a:rPr>
              <a:t>A</a:t>
            </a:r>
          </a:p>
        </p:txBody>
      </p:sp>
      <p:sp>
        <p:nvSpPr>
          <p:cNvPr id="41" name="TextBox 40">
            <a:extLst>
              <a:ext uri="{FF2B5EF4-FFF2-40B4-BE49-F238E27FC236}">
                <a16:creationId xmlns:a16="http://schemas.microsoft.com/office/drawing/2014/main" id="{77DADBA0-1070-4340-917C-4683EE7E67B0}"/>
              </a:ext>
            </a:extLst>
          </p:cNvPr>
          <p:cNvSpPr txBox="1"/>
          <p:nvPr/>
        </p:nvSpPr>
        <p:spPr>
          <a:xfrm>
            <a:off x="303176" y="3779036"/>
            <a:ext cx="309700" cy="369332"/>
          </a:xfrm>
          <a:prstGeom prst="rect">
            <a:avLst/>
          </a:prstGeom>
          <a:noFill/>
        </p:spPr>
        <p:txBody>
          <a:bodyPr wrap="none" rtlCol="0">
            <a:spAutoFit/>
          </a:bodyPr>
          <a:lstStyle/>
          <a:p>
            <a:r>
              <a:rPr lang="en-GB" dirty="0">
                <a:solidFill>
                  <a:srgbClr val="595959"/>
                </a:solidFill>
              </a:rPr>
              <a:t>B</a:t>
            </a:r>
          </a:p>
        </p:txBody>
      </p:sp>
      <p:sp>
        <p:nvSpPr>
          <p:cNvPr id="42" name="TextBox 41">
            <a:extLst>
              <a:ext uri="{FF2B5EF4-FFF2-40B4-BE49-F238E27FC236}">
                <a16:creationId xmlns:a16="http://schemas.microsoft.com/office/drawing/2014/main" id="{B5BBAD82-961D-4A5C-91B0-43937F00E238}"/>
              </a:ext>
            </a:extLst>
          </p:cNvPr>
          <p:cNvSpPr txBox="1"/>
          <p:nvPr/>
        </p:nvSpPr>
        <p:spPr>
          <a:xfrm>
            <a:off x="300128" y="5531067"/>
            <a:ext cx="308098" cy="369332"/>
          </a:xfrm>
          <a:prstGeom prst="rect">
            <a:avLst/>
          </a:prstGeom>
          <a:noFill/>
        </p:spPr>
        <p:txBody>
          <a:bodyPr wrap="none" rtlCol="0">
            <a:spAutoFit/>
          </a:bodyPr>
          <a:lstStyle/>
          <a:p>
            <a:r>
              <a:rPr lang="en-GB" dirty="0">
                <a:solidFill>
                  <a:srgbClr val="595959"/>
                </a:solidFill>
              </a:rPr>
              <a:t>C</a:t>
            </a:r>
          </a:p>
        </p:txBody>
      </p:sp>
      <p:sp>
        <p:nvSpPr>
          <p:cNvPr id="43" name="TextBox 42">
            <a:extLst>
              <a:ext uri="{FF2B5EF4-FFF2-40B4-BE49-F238E27FC236}">
                <a16:creationId xmlns:a16="http://schemas.microsoft.com/office/drawing/2014/main" id="{9D2B07CC-930A-4A26-ADEC-65E1712AE1FB}"/>
              </a:ext>
            </a:extLst>
          </p:cNvPr>
          <p:cNvSpPr txBox="1"/>
          <p:nvPr/>
        </p:nvSpPr>
        <p:spPr>
          <a:xfrm>
            <a:off x="3826288" y="4015105"/>
            <a:ext cx="327334" cy="369332"/>
          </a:xfrm>
          <a:prstGeom prst="rect">
            <a:avLst/>
          </a:prstGeom>
          <a:noFill/>
        </p:spPr>
        <p:txBody>
          <a:bodyPr wrap="none" rtlCol="0">
            <a:spAutoFit/>
          </a:bodyPr>
          <a:lstStyle/>
          <a:p>
            <a:r>
              <a:rPr lang="en-GB" dirty="0">
                <a:solidFill>
                  <a:srgbClr val="595959"/>
                </a:solidFill>
              </a:rPr>
              <a:t>D</a:t>
            </a:r>
          </a:p>
        </p:txBody>
      </p:sp>
      <p:sp>
        <p:nvSpPr>
          <p:cNvPr id="44" name="TextBox 43">
            <a:extLst>
              <a:ext uri="{FF2B5EF4-FFF2-40B4-BE49-F238E27FC236}">
                <a16:creationId xmlns:a16="http://schemas.microsoft.com/office/drawing/2014/main" id="{B73AB603-70E4-49D0-9F5D-9CCD6F8C5368}"/>
              </a:ext>
            </a:extLst>
          </p:cNvPr>
          <p:cNvSpPr txBox="1"/>
          <p:nvPr/>
        </p:nvSpPr>
        <p:spPr>
          <a:xfrm>
            <a:off x="3826288" y="4684742"/>
            <a:ext cx="296876" cy="369332"/>
          </a:xfrm>
          <a:prstGeom prst="rect">
            <a:avLst/>
          </a:prstGeom>
          <a:noFill/>
        </p:spPr>
        <p:txBody>
          <a:bodyPr wrap="none" rtlCol="0">
            <a:spAutoFit/>
          </a:bodyPr>
          <a:lstStyle/>
          <a:p>
            <a:r>
              <a:rPr lang="en-GB" dirty="0">
                <a:solidFill>
                  <a:srgbClr val="595959"/>
                </a:solidFill>
              </a:rPr>
              <a:t>E</a:t>
            </a:r>
          </a:p>
        </p:txBody>
      </p:sp>
      <p:sp>
        <p:nvSpPr>
          <p:cNvPr id="45" name="TextBox 44">
            <a:extLst>
              <a:ext uri="{FF2B5EF4-FFF2-40B4-BE49-F238E27FC236}">
                <a16:creationId xmlns:a16="http://schemas.microsoft.com/office/drawing/2014/main" id="{1F27916E-7F8D-4C17-9C20-1F299742D789}"/>
              </a:ext>
            </a:extLst>
          </p:cNvPr>
          <p:cNvSpPr txBox="1"/>
          <p:nvPr/>
        </p:nvSpPr>
        <p:spPr>
          <a:xfrm>
            <a:off x="6157491" y="4475943"/>
            <a:ext cx="290464" cy="369332"/>
          </a:xfrm>
          <a:prstGeom prst="rect">
            <a:avLst/>
          </a:prstGeom>
          <a:noFill/>
        </p:spPr>
        <p:txBody>
          <a:bodyPr wrap="none" rtlCol="0">
            <a:spAutoFit/>
          </a:bodyPr>
          <a:lstStyle/>
          <a:p>
            <a:r>
              <a:rPr lang="en-GB" dirty="0">
                <a:solidFill>
                  <a:srgbClr val="595959"/>
                </a:solidFill>
              </a:rPr>
              <a:t>F</a:t>
            </a:r>
          </a:p>
        </p:txBody>
      </p:sp>
      <p:sp>
        <p:nvSpPr>
          <p:cNvPr id="46" name="TextBox 45">
            <a:extLst>
              <a:ext uri="{FF2B5EF4-FFF2-40B4-BE49-F238E27FC236}">
                <a16:creationId xmlns:a16="http://schemas.microsoft.com/office/drawing/2014/main" id="{B1A3DB3E-7C1A-4A8E-AE31-2AE4716B4146}"/>
              </a:ext>
            </a:extLst>
          </p:cNvPr>
          <p:cNvSpPr txBox="1"/>
          <p:nvPr/>
        </p:nvSpPr>
        <p:spPr>
          <a:xfrm>
            <a:off x="1735600" y="3483341"/>
            <a:ext cx="575799" cy="369332"/>
          </a:xfrm>
          <a:prstGeom prst="rect">
            <a:avLst/>
          </a:prstGeom>
          <a:noFill/>
        </p:spPr>
        <p:txBody>
          <a:bodyPr wrap="none" rtlCol="0">
            <a:spAutoFit/>
          </a:bodyPr>
          <a:lstStyle/>
          <a:p>
            <a:r>
              <a:rPr lang="en-GB" dirty="0">
                <a:solidFill>
                  <a:srgbClr val="595959"/>
                </a:solidFill>
              </a:rPr>
              <a:t>XOR</a:t>
            </a:r>
          </a:p>
        </p:txBody>
      </p:sp>
      <p:sp>
        <p:nvSpPr>
          <p:cNvPr id="47" name="TextBox 46">
            <a:extLst>
              <a:ext uri="{FF2B5EF4-FFF2-40B4-BE49-F238E27FC236}">
                <a16:creationId xmlns:a16="http://schemas.microsoft.com/office/drawing/2014/main" id="{4AEBC78A-1E32-46FB-9358-649F71E64B02}"/>
              </a:ext>
            </a:extLst>
          </p:cNvPr>
          <p:cNvSpPr txBox="1"/>
          <p:nvPr/>
        </p:nvSpPr>
        <p:spPr>
          <a:xfrm>
            <a:off x="1507782" y="5578692"/>
            <a:ext cx="592022" cy="369332"/>
          </a:xfrm>
          <a:prstGeom prst="rect">
            <a:avLst/>
          </a:prstGeom>
          <a:noFill/>
        </p:spPr>
        <p:txBody>
          <a:bodyPr wrap="none" rtlCol="0">
            <a:spAutoFit/>
          </a:bodyPr>
          <a:lstStyle/>
          <a:p>
            <a:r>
              <a:rPr lang="en-GB" dirty="0">
                <a:solidFill>
                  <a:srgbClr val="595959"/>
                </a:solidFill>
              </a:rPr>
              <a:t>NOT</a:t>
            </a:r>
          </a:p>
        </p:txBody>
      </p:sp>
      <p:sp>
        <p:nvSpPr>
          <p:cNvPr id="48" name="TextBox 47">
            <a:extLst>
              <a:ext uri="{FF2B5EF4-FFF2-40B4-BE49-F238E27FC236}">
                <a16:creationId xmlns:a16="http://schemas.microsoft.com/office/drawing/2014/main" id="{E3B54C3B-3C80-444A-922E-32190CA95F58}"/>
              </a:ext>
            </a:extLst>
          </p:cNvPr>
          <p:cNvSpPr txBox="1"/>
          <p:nvPr/>
        </p:nvSpPr>
        <p:spPr>
          <a:xfrm>
            <a:off x="4456418" y="4536972"/>
            <a:ext cx="758541" cy="369332"/>
          </a:xfrm>
          <a:prstGeom prst="rect">
            <a:avLst/>
          </a:prstGeom>
          <a:noFill/>
        </p:spPr>
        <p:txBody>
          <a:bodyPr wrap="none" rtlCol="0">
            <a:spAutoFit/>
          </a:bodyPr>
          <a:lstStyle/>
          <a:p>
            <a:r>
              <a:rPr lang="en-GB" dirty="0">
                <a:solidFill>
                  <a:srgbClr val="595959"/>
                </a:solidFill>
              </a:rPr>
              <a:t>NAND</a:t>
            </a:r>
          </a:p>
        </p:txBody>
      </p:sp>
      <p:graphicFrame>
        <p:nvGraphicFramePr>
          <p:cNvPr id="49" name="Table 48">
            <a:extLst>
              <a:ext uri="{FF2B5EF4-FFF2-40B4-BE49-F238E27FC236}">
                <a16:creationId xmlns:a16="http://schemas.microsoft.com/office/drawing/2014/main" id="{31DA780C-DACA-41BA-8B57-9BF86F51C1DB}"/>
              </a:ext>
            </a:extLst>
          </p:cNvPr>
          <p:cNvGraphicFramePr>
            <a:graphicFrameLocks noGrp="1"/>
          </p:cNvGraphicFramePr>
          <p:nvPr>
            <p:extLst>
              <p:ext uri="{D42A27DB-BD31-4B8C-83A1-F6EECF244321}">
                <p14:modId xmlns:p14="http://schemas.microsoft.com/office/powerpoint/2010/main" val="2102755611"/>
              </p:ext>
            </p:extLst>
          </p:nvPr>
        </p:nvGraphicFramePr>
        <p:xfrm>
          <a:off x="8130498" y="2608803"/>
          <a:ext cx="3010868" cy="3697101"/>
        </p:xfrm>
        <a:graphic>
          <a:graphicData uri="http://schemas.openxmlformats.org/drawingml/2006/table">
            <a:tbl>
              <a:tblPr firstRow="1" bandRow="1">
                <a:tableStyleId>{7DF18680-E054-41AD-8BC1-D1AEF772440D}</a:tableStyleId>
              </a:tblPr>
              <a:tblGrid>
                <a:gridCol w="503596">
                  <a:extLst>
                    <a:ext uri="{9D8B030D-6E8A-4147-A177-3AD203B41FA5}">
                      <a16:colId xmlns:a16="http://schemas.microsoft.com/office/drawing/2014/main" val="20000"/>
                    </a:ext>
                  </a:extLst>
                </a:gridCol>
                <a:gridCol w="490748">
                  <a:extLst>
                    <a:ext uri="{9D8B030D-6E8A-4147-A177-3AD203B41FA5}">
                      <a16:colId xmlns:a16="http://schemas.microsoft.com/office/drawing/2014/main" val="20001"/>
                    </a:ext>
                  </a:extLst>
                </a:gridCol>
                <a:gridCol w="480044">
                  <a:extLst>
                    <a:ext uri="{9D8B030D-6E8A-4147-A177-3AD203B41FA5}">
                      <a16:colId xmlns:a16="http://schemas.microsoft.com/office/drawing/2014/main" val="20002"/>
                    </a:ext>
                  </a:extLst>
                </a:gridCol>
                <a:gridCol w="512160">
                  <a:extLst>
                    <a:ext uri="{9D8B030D-6E8A-4147-A177-3AD203B41FA5}">
                      <a16:colId xmlns:a16="http://schemas.microsoft.com/office/drawing/2014/main" val="20003"/>
                    </a:ext>
                  </a:extLst>
                </a:gridCol>
                <a:gridCol w="512160">
                  <a:extLst>
                    <a:ext uri="{9D8B030D-6E8A-4147-A177-3AD203B41FA5}">
                      <a16:colId xmlns:a16="http://schemas.microsoft.com/office/drawing/2014/main" val="20004"/>
                    </a:ext>
                  </a:extLst>
                </a:gridCol>
                <a:gridCol w="512160">
                  <a:extLst>
                    <a:ext uri="{9D8B030D-6E8A-4147-A177-3AD203B41FA5}">
                      <a16:colId xmlns:a16="http://schemas.microsoft.com/office/drawing/2014/main" val="20005"/>
                    </a:ext>
                  </a:extLst>
                </a:gridCol>
              </a:tblGrid>
              <a:tr h="410789">
                <a:tc>
                  <a:txBody>
                    <a:bodyPr/>
                    <a:lstStyle/>
                    <a:p>
                      <a:pPr algn="ctr"/>
                      <a:r>
                        <a:rPr lang="en-GB" dirty="0"/>
                        <a:t>A</a:t>
                      </a:r>
                    </a:p>
                  </a:txBody>
                  <a:tcPr anchor="ctr">
                    <a:solidFill>
                      <a:schemeClr val="accent1"/>
                    </a:solidFill>
                  </a:tcPr>
                </a:tc>
                <a:tc>
                  <a:txBody>
                    <a:bodyPr/>
                    <a:lstStyle/>
                    <a:p>
                      <a:pPr algn="ctr"/>
                      <a:r>
                        <a:rPr lang="en-GB" dirty="0"/>
                        <a:t>B</a:t>
                      </a:r>
                    </a:p>
                  </a:txBody>
                  <a:tcPr anchor="ctr">
                    <a:solidFill>
                      <a:schemeClr val="accent1"/>
                    </a:solidFill>
                  </a:tcPr>
                </a:tc>
                <a:tc>
                  <a:txBody>
                    <a:bodyPr/>
                    <a:lstStyle/>
                    <a:p>
                      <a:pPr algn="ctr"/>
                      <a:r>
                        <a:rPr lang="en-GB" dirty="0"/>
                        <a:t>C</a:t>
                      </a:r>
                    </a:p>
                  </a:txBody>
                  <a:tcPr anchor="ctr">
                    <a:solidFill>
                      <a:schemeClr val="accent1"/>
                    </a:solidFill>
                  </a:tcPr>
                </a:tc>
                <a:tc>
                  <a:txBody>
                    <a:bodyPr/>
                    <a:lstStyle/>
                    <a:p>
                      <a:pPr algn="ctr"/>
                      <a:r>
                        <a:rPr lang="en-GB" dirty="0"/>
                        <a:t>D</a:t>
                      </a:r>
                    </a:p>
                  </a:txBody>
                  <a:tcPr anchor="ctr">
                    <a:solidFill>
                      <a:schemeClr val="accent1"/>
                    </a:solidFill>
                  </a:tcPr>
                </a:tc>
                <a:tc>
                  <a:txBody>
                    <a:bodyPr/>
                    <a:lstStyle/>
                    <a:p>
                      <a:pPr algn="ctr"/>
                      <a:r>
                        <a:rPr lang="en-GB" dirty="0"/>
                        <a:t>E</a:t>
                      </a:r>
                    </a:p>
                  </a:txBody>
                  <a:tcPr anchor="ctr">
                    <a:solidFill>
                      <a:schemeClr val="accent1"/>
                    </a:solidFill>
                  </a:tcPr>
                </a:tc>
                <a:tc>
                  <a:txBody>
                    <a:bodyPr/>
                    <a:lstStyle/>
                    <a:p>
                      <a:pPr algn="ctr"/>
                      <a:r>
                        <a:rPr lang="en-GB" dirty="0"/>
                        <a:t>F</a:t>
                      </a:r>
                    </a:p>
                  </a:txBody>
                  <a:tcPr anchor="ctr">
                    <a:solidFill>
                      <a:schemeClr val="accent1"/>
                    </a:solidFill>
                  </a:tcPr>
                </a:tc>
                <a:extLst>
                  <a:ext uri="{0D108BD9-81ED-4DB2-BD59-A6C34878D82A}">
                    <a16:rowId xmlns:a16="http://schemas.microsoft.com/office/drawing/2014/main" val="10000"/>
                  </a:ext>
                </a:extLst>
              </a:tr>
              <a:tr h="410789">
                <a:tc>
                  <a:txBody>
                    <a:bodyPr/>
                    <a:lstStyle/>
                    <a:p>
                      <a:pPr algn="ctr"/>
                      <a:r>
                        <a:rPr lang="en-GB" dirty="0">
                          <a:solidFill>
                            <a:srgbClr val="595959"/>
                          </a:solidFill>
                        </a:rPr>
                        <a:t>0</a:t>
                      </a:r>
                    </a:p>
                  </a:txBody>
                  <a:tcPr anchor="ctr"/>
                </a:tc>
                <a:tc>
                  <a:txBody>
                    <a:bodyPr/>
                    <a:lstStyle/>
                    <a:p>
                      <a:pPr algn="ctr"/>
                      <a:r>
                        <a:rPr lang="en-GB" dirty="0">
                          <a:solidFill>
                            <a:srgbClr val="595959"/>
                          </a:solidFill>
                        </a:rPr>
                        <a:t>0</a:t>
                      </a:r>
                    </a:p>
                  </a:txBody>
                  <a:tcPr anchor="ctr"/>
                </a:tc>
                <a:tc>
                  <a:txBody>
                    <a:bodyPr/>
                    <a:lstStyle/>
                    <a:p>
                      <a:pPr algn="ctr"/>
                      <a:r>
                        <a:rPr lang="en-GB" dirty="0">
                          <a:solidFill>
                            <a:srgbClr val="595959"/>
                          </a:solidFill>
                        </a:rPr>
                        <a:t>0</a:t>
                      </a:r>
                    </a:p>
                  </a:txBody>
                  <a:tcPr anchor="ctr"/>
                </a:tc>
                <a:tc>
                  <a:txBody>
                    <a:bodyPr/>
                    <a:lstStyle/>
                    <a:p>
                      <a:pPr algn="ctr"/>
                      <a:r>
                        <a:rPr lang="en-GB" dirty="0">
                          <a:solidFill>
                            <a:srgbClr val="595959"/>
                          </a:solidFill>
                        </a:rPr>
                        <a:t>0</a:t>
                      </a:r>
                    </a:p>
                  </a:txBody>
                  <a:tcPr anchor="ctr"/>
                </a:tc>
                <a:tc>
                  <a:txBody>
                    <a:bodyPr/>
                    <a:lstStyle/>
                    <a:p>
                      <a:pPr algn="ctr"/>
                      <a:r>
                        <a:rPr lang="en-GB" dirty="0">
                          <a:solidFill>
                            <a:srgbClr val="595959"/>
                          </a:solidFill>
                        </a:rPr>
                        <a:t>1</a:t>
                      </a:r>
                    </a:p>
                  </a:txBody>
                  <a:tcPr anchor="ctr"/>
                </a:tc>
                <a:tc>
                  <a:txBody>
                    <a:bodyPr/>
                    <a:lstStyle/>
                    <a:p>
                      <a:pPr algn="ctr"/>
                      <a:r>
                        <a:rPr lang="en-GB" dirty="0">
                          <a:solidFill>
                            <a:srgbClr val="595959"/>
                          </a:solidFill>
                        </a:rPr>
                        <a:t>1</a:t>
                      </a:r>
                    </a:p>
                  </a:txBody>
                  <a:tcPr anchor="ctr"/>
                </a:tc>
                <a:extLst>
                  <a:ext uri="{0D108BD9-81ED-4DB2-BD59-A6C34878D82A}">
                    <a16:rowId xmlns:a16="http://schemas.microsoft.com/office/drawing/2014/main" val="10001"/>
                  </a:ext>
                </a:extLst>
              </a:tr>
              <a:tr h="410789">
                <a:tc>
                  <a:txBody>
                    <a:bodyPr/>
                    <a:lstStyle/>
                    <a:p>
                      <a:pPr algn="ctr"/>
                      <a:r>
                        <a:rPr lang="en-GB" dirty="0">
                          <a:solidFill>
                            <a:srgbClr val="595959"/>
                          </a:solidFill>
                        </a:rPr>
                        <a:t>0</a:t>
                      </a:r>
                    </a:p>
                  </a:txBody>
                  <a:tcPr anchor="ctr"/>
                </a:tc>
                <a:tc>
                  <a:txBody>
                    <a:bodyPr/>
                    <a:lstStyle/>
                    <a:p>
                      <a:pPr algn="ctr"/>
                      <a:r>
                        <a:rPr lang="en-GB" dirty="0">
                          <a:solidFill>
                            <a:srgbClr val="595959"/>
                          </a:solidFill>
                        </a:rPr>
                        <a:t>0</a:t>
                      </a:r>
                    </a:p>
                  </a:txBody>
                  <a:tcPr anchor="ctr"/>
                </a:tc>
                <a:tc>
                  <a:txBody>
                    <a:bodyPr/>
                    <a:lstStyle/>
                    <a:p>
                      <a:pPr algn="ctr"/>
                      <a:r>
                        <a:rPr lang="en-GB" dirty="0">
                          <a:solidFill>
                            <a:srgbClr val="595959"/>
                          </a:solidFill>
                        </a:rPr>
                        <a:t>1</a:t>
                      </a:r>
                    </a:p>
                  </a:txBody>
                  <a:tcPr anchor="ctr"/>
                </a:tc>
                <a:tc>
                  <a:txBody>
                    <a:bodyPr/>
                    <a:lstStyle/>
                    <a:p>
                      <a:pPr algn="ctr"/>
                      <a:r>
                        <a:rPr lang="en-GB" dirty="0">
                          <a:solidFill>
                            <a:srgbClr val="595959"/>
                          </a:solidFill>
                        </a:rPr>
                        <a:t>0</a:t>
                      </a:r>
                    </a:p>
                  </a:txBody>
                  <a:tcPr anchor="ctr"/>
                </a:tc>
                <a:tc>
                  <a:txBody>
                    <a:bodyPr/>
                    <a:lstStyle/>
                    <a:p>
                      <a:pPr algn="ctr"/>
                      <a:r>
                        <a:rPr lang="en-GB" dirty="0">
                          <a:solidFill>
                            <a:srgbClr val="595959"/>
                          </a:solidFill>
                        </a:rPr>
                        <a:t>0</a:t>
                      </a:r>
                    </a:p>
                  </a:txBody>
                  <a:tcPr anchor="ctr"/>
                </a:tc>
                <a:tc>
                  <a:txBody>
                    <a:bodyPr/>
                    <a:lstStyle/>
                    <a:p>
                      <a:pPr algn="ctr"/>
                      <a:r>
                        <a:rPr lang="en-GB" dirty="0">
                          <a:solidFill>
                            <a:srgbClr val="595959"/>
                          </a:solidFill>
                        </a:rPr>
                        <a:t>1</a:t>
                      </a:r>
                    </a:p>
                  </a:txBody>
                  <a:tcPr anchor="ctr"/>
                </a:tc>
                <a:extLst>
                  <a:ext uri="{0D108BD9-81ED-4DB2-BD59-A6C34878D82A}">
                    <a16:rowId xmlns:a16="http://schemas.microsoft.com/office/drawing/2014/main" val="10002"/>
                  </a:ext>
                </a:extLst>
              </a:tr>
              <a:tr h="410789">
                <a:tc>
                  <a:txBody>
                    <a:bodyPr/>
                    <a:lstStyle/>
                    <a:p>
                      <a:pPr algn="ctr"/>
                      <a:r>
                        <a:rPr lang="en-GB" dirty="0">
                          <a:solidFill>
                            <a:srgbClr val="595959"/>
                          </a:solidFill>
                        </a:rPr>
                        <a:t>0</a:t>
                      </a:r>
                    </a:p>
                  </a:txBody>
                  <a:tcPr anchor="ctr"/>
                </a:tc>
                <a:tc>
                  <a:txBody>
                    <a:bodyPr/>
                    <a:lstStyle/>
                    <a:p>
                      <a:pPr algn="ctr"/>
                      <a:r>
                        <a:rPr lang="en-GB" dirty="0">
                          <a:solidFill>
                            <a:srgbClr val="595959"/>
                          </a:solidFill>
                        </a:rPr>
                        <a:t>1</a:t>
                      </a:r>
                    </a:p>
                  </a:txBody>
                  <a:tcPr anchor="ctr"/>
                </a:tc>
                <a:tc>
                  <a:txBody>
                    <a:bodyPr/>
                    <a:lstStyle/>
                    <a:p>
                      <a:pPr algn="ctr"/>
                      <a:r>
                        <a:rPr lang="en-GB" dirty="0">
                          <a:solidFill>
                            <a:srgbClr val="595959"/>
                          </a:solidFill>
                        </a:rPr>
                        <a:t>0</a:t>
                      </a:r>
                    </a:p>
                  </a:txBody>
                  <a:tcPr anchor="ctr"/>
                </a:tc>
                <a:tc>
                  <a:txBody>
                    <a:bodyPr/>
                    <a:lstStyle/>
                    <a:p>
                      <a:pPr algn="ctr"/>
                      <a:r>
                        <a:rPr lang="en-GB" dirty="0">
                          <a:solidFill>
                            <a:srgbClr val="595959"/>
                          </a:solidFill>
                        </a:rPr>
                        <a:t>1</a:t>
                      </a:r>
                    </a:p>
                  </a:txBody>
                  <a:tcPr anchor="ctr"/>
                </a:tc>
                <a:tc>
                  <a:txBody>
                    <a:bodyPr/>
                    <a:lstStyle/>
                    <a:p>
                      <a:pPr algn="ctr"/>
                      <a:r>
                        <a:rPr lang="en-GB" dirty="0">
                          <a:solidFill>
                            <a:srgbClr val="595959"/>
                          </a:solidFill>
                        </a:rPr>
                        <a:t>1</a:t>
                      </a:r>
                    </a:p>
                  </a:txBody>
                  <a:tcPr anchor="ctr"/>
                </a:tc>
                <a:tc>
                  <a:txBody>
                    <a:bodyPr/>
                    <a:lstStyle/>
                    <a:p>
                      <a:pPr algn="ctr"/>
                      <a:r>
                        <a:rPr lang="en-GB" dirty="0">
                          <a:solidFill>
                            <a:srgbClr val="595959"/>
                          </a:solidFill>
                        </a:rPr>
                        <a:t>0</a:t>
                      </a:r>
                    </a:p>
                  </a:txBody>
                  <a:tcPr anchor="ctr"/>
                </a:tc>
                <a:extLst>
                  <a:ext uri="{0D108BD9-81ED-4DB2-BD59-A6C34878D82A}">
                    <a16:rowId xmlns:a16="http://schemas.microsoft.com/office/drawing/2014/main" val="10003"/>
                  </a:ext>
                </a:extLst>
              </a:tr>
              <a:tr h="410789">
                <a:tc>
                  <a:txBody>
                    <a:bodyPr/>
                    <a:lstStyle/>
                    <a:p>
                      <a:pPr algn="ctr"/>
                      <a:r>
                        <a:rPr lang="en-GB" dirty="0">
                          <a:solidFill>
                            <a:srgbClr val="595959"/>
                          </a:solidFill>
                        </a:rPr>
                        <a:t>0</a:t>
                      </a:r>
                    </a:p>
                  </a:txBody>
                  <a:tcPr anchor="ctr"/>
                </a:tc>
                <a:tc>
                  <a:txBody>
                    <a:bodyPr/>
                    <a:lstStyle/>
                    <a:p>
                      <a:pPr algn="ctr"/>
                      <a:r>
                        <a:rPr lang="en-GB" dirty="0">
                          <a:solidFill>
                            <a:srgbClr val="595959"/>
                          </a:solidFill>
                        </a:rPr>
                        <a:t>1</a:t>
                      </a:r>
                    </a:p>
                  </a:txBody>
                  <a:tcPr anchor="ctr"/>
                </a:tc>
                <a:tc>
                  <a:txBody>
                    <a:bodyPr/>
                    <a:lstStyle/>
                    <a:p>
                      <a:pPr algn="ctr"/>
                      <a:r>
                        <a:rPr lang="en-GB" dirty="0">
                          <a:solidFill>
                            <a:srgbClr val="595959"/>
                          </a:solidFill>
                        </a:rPr>
                        <a:t>1</a:t>
                      </a:r>
                    </a:p>
                  </a:txBody>
                  <a:tcPr anchor="ctr"/>
                </a:tc>
                <a:tc>
                  <a:txBody>
                    <a:bodyPr/>
                    <a:lstStyle/>
                    <a:p>
                      <a:pPr algn="ctr"/>
                      <a:r>
                        <a:rPr lang="en-GB" dirty="0">
                          <a:solidFill>
                            <a:srgbClr val="595959"/>
                          </a:solidFill>
                        </a:rPr>
                        <a:t>1</a:t>
                      </a:r>
                    </a:p>
                  </a:txBody>
                  <a:tcPr anchor="ctr"/>
                </a:tc>
                <a:tc>
                  <a:txBody>
                    <a:bodyPr/>
                    <a:lstStyle/>
                    <a:p>
                      <a:pPr algn="ctr"/>
                      <a:r>
                        <a:rPr lang="en-GB" dirty="0">
                          <a:solidFill>
                            <a:srgbClr val="595959"/>
                          </a:solidFill>
                        </a:rPr>
                        <a:t>0</a:t>
                      </a:r>
                    </a:p>
                  </a:txBody>
                  <a:tcPr anchor="ctr"/>
                </a:tc>
                <a:tc>
                  <a:txBody>
                    <a:bodyPr/>
                    <a:lstStyle/>
                    <a:p>
                      <a:pPr algn="ctr"/>
                      <a:r>
                        <a:rPr lang="en-GB" dirty="0">
                          <a:solidFill>
                            <a:srgbClr val="595959"/>
                          </a:solidFill>
                        </a:rPr>
                        <a:t>1</a:t>
                      </a:r>
                    </a:p>
                  </a:txBody>
                  <a:tcPr anchor="ctr"/>
                </a:tc>
                <a:extLst>
                  <a:ext uri="{0D108BD9-81ED-4DB2-BD59-A6C34878D82A}">
                    <a16:rowId xmlns:a16="http://schemas.microsoft.com/office/drawing/2014/main" val="10004"/>
                  </a:ext>
                </a:extLst>
              </a:tr>
              <a:tr h="410789">
                <a:tc>
                  <a:txBody>
                    <a:bodyPr/>
                    <a:lstStyle/>
                    <a:p>
                      <a:pPr algn="ctr"/>
                      <a:r>
                        <a:rPr lang="en-GB" dirty="0">
                          <a:solidFill>
                            <a:srgbClr val="595959"/>
                          </a:solidFill>
                        </a:rPr>
                        <a:t>1</a:t>
                      </a:r>
                    </a:p>
                  </a:txBody>
                  <a:tcPr anchor="ctr"/>
                </a:tc>
                <a:tc>
                  <a:txBody>
                    <a:bodyPr/>
                    <a:lstStyle/>
                    <a:p>
                      <a:pPr algn="ctr"/>
                      <a:r>
                        <a:rPr lang="en-GB" dirty="0">
                          <a:solidFill>
                            <a:srgbClr val="595959"/>
                          </a:solidFill>
                        </a:rPr>
                        <a:t>0</a:t>
                      </a:r>
                    </a:p>
                  </a:txBody>
                  <a:tcPr anchor="ctr"/>
                </a:tc>
                <a:tc>
                  <a:txBody>
                    <a:bodyPr/>
                    <a:lstStyle/>
                    <a:p>
                      <a:pPr algn="ctr"/>
                      <a:r>
                        <a:rPr lang="en-GB" dirty="0">
                          <a:solidFill>
                            <a:srgbClr val="595959"/>
                          </a:solidFill>
                        </a:rPr>
                        <a:t>0</a:t>
                      </a:r>
                    </a:p>
                  </a:txBody>
                  <a:tcPr anchor="ctr"/>
                </a:tc>
                <a:tc>
                  <a:txBody>
                    <a:bodyPr/>
                    <a:lstStyle/>
                    <a:p>
                      <a:pPr algn="ctr"/>
                      <a:r>
                        <a:rPr lang="en-GB" dirty="0">
                          <a:solidFill>
                            <a:srgbClr val="595959"/>
                          </a:solidFill>
                        </a:rPr>
                        <a:t>1</a:t>
                      </a:r>
                    </a:p>
                  </a:txBody>
                  <a:tcPr anchor="ctr"/>
                </a:tc>
                <a:tc>
                  <a:txBody>
                    <a:bodyPr/>
                    <a:lstStyle/>
                    <a:p>
                      <a:pPr algn="ctr"/>
                      <a:r>
                        <a:rPr lang="en-GB" dirty="0">
                          <a:solidFill>
                            <a:srgbClr val="595959"/>
                          </a:solidFill>
                        </a:rPr>
                        <a:t>1</a:t>
                      </a:r>
                    </a:p>
                  </a:txBody>
                  <a:tcPr anchor="ctr"/>
                </a:tc>
                <a:tc>
                  <a:txBody>
                    <a:bodyPr/>
                    <a:lstStyle/>
                    <a:p>
                      <a:pPr algn="ctr"/>
                      <a:r>
                        <a:rPr lang="en-GB" dirty="0">
                          <a:solidFill>
                            <a:srgbClr val="595959"/>
                          </a:solidFill>
                        </a:rPr>
                        <a:t>0</a:t>
                      </a:r>
                    </a:p>
                  </a:txBody>
                  <a:tcPr anchor="ctr"/>
                </a:tc>
                <a:extLst>
                  <a:ext uri="{0D108BD9-81ED-4DB2-BD59-A6C34878D82A}">
                    <a16:rowId xmlns:a16="http://schemas.microsoft.com/office/drawing/2014/main" val="10005"/>
                  </a:ext>
                </a:extLst>
              </a:tr>
              <a:tr h="410789">
                <a:tc>
                  <a:txBody>
                    <a:bodyPr/>
                    <a:lstStyle/>
                    <a:p>
                      <a:pPr algn="ctr"/>
                      <a:r>
                        <a:rPr lang="en-GB" dirty="0">
                          <a:solidFill>
                            <a:srgbClr val="595959"/>
                          </a:solidFill>
                        </a:rPr>
                        <a:t>1</a:t>
                      </a:r>
                    </a:p>
                  </a:txBody>
                  <a:tcPr anchor="ctr"/>
                </a:tc>
                <a:tc>
                  <a:txBody>
                    <a:bodyPr/>
                    <a:lstStyle/>
                    <a:p>
                      <a:pPr algn="ctr"/>
                      <a:r>
                        <a:rPr lang="en-GB" dirty="0">
                          <a:solidFill>
                            <a:srgbClr val="595959"/>
                          </a:solidFill>
                        </a:rPr>
                        <a:t>0</a:t>
                      </a:r>
                    </a:p>
                  </a:txBody>
                  <a:tcPr anchor="ctr"/>
                </a:tc>
                <a:tc>
                  <a:txBody>
                    <a:bodyPr/>
                    <a:lstStyle/>
                    <a:p>
                      <a:pPr algn="ctr"/>
                      <a:r>
                        <a:rPr lang="en-GB" dirty="0">
                          <a:solidFill>
                            <a:srgbClr val="595959"/>
                          </a:solidFill>
                        </a:rPr>
                        <a:t>1</a:t>
                      </a:r>
                    </a:p>
                  </a:txBody>
                  <a:tcPr anchor="ctr"/>
                </a:tc>
                <a:tc>
                  <a:txBody>
                    <a:bodyPr/>
                    <a:lstStyle/>
                    <a:p>
                      <a:pPr algn="ctr"/>
                      <a:r>
                        <a:rPr lang="en-GB" dirty="0">
                          <a:solidFill>
                            <a:srgbClr val="595959"/>
                          </a:solidFill>
                        </a:rPr>
                        <a:t>1</a:t>
                      </a:r>
                    </a:p>
                  </a:txBody>
                  <a:tcPr anchor="ctr"/>
                </a:tc>
                <a:tc>
                  <a:txBody>
                    <a:bodyPr/>
                    <a:lstStyle/>
                    <a:p>
                      <a:pPr algn="ctr"/>
                      <a:r>
                        <a:rPr lang="en-GB" dirty="0">
                          <a:solidFill>
                            <a:srgbClr val="595959"/>
                          </a:solidFill>
                        </a:rPr>
                        <a:t>0</a:t>
                      </a:r>
                    </a:p>
                  </a:txBody>
                  <a:tcPr anchor="ctr"/>
                </a:tc>
                <a:tc>
                  <a:txBody>
                    <a:bodyPr/>
                    <a:lstStyle/>
                    <a:p>
                      <a:pPr algn="ctr"/>
                      <a:r>
                        <a:rPr lang="en-GB" dirty="0">
                          <a:solidFill>
                            <a:srgbClr val="595959"/>
                          </a:solidFill>
                        </a:rPr>
                        <a:t>1</a:t>
                      </a:r>
                    </a:p>
                  </a:txBody>
                  <a:tcPr anchor="ctr"/>
                </a:tc>
                <a:extLst>
                  <a:ext uri="{0D108BD9-81ED-4DB2-BD59-A6C34878D82A}">
                    <a16:rowId xmlns:a16="http://schemas.microsoft.com/office/drawing/2014/main" val="10006"/>
                  </a:ext>
                </a:extLst>
              </a:tr>
              <a:tr h="410789">
                <a:tc>
                  <a:txBody>
                    <a:bodyPr/>
                    <a:lstStyle/>
                    <a:p>
                      <a:pPr algn="ctr"/>
                      <a:r>
                        <a:rPr lang="en-GB" dirty="0">
                          <a:solidFill>
                            <a:srgbClr val="595959"/>
                          </a:solidFill>
                        </a:rPr>
                        <a:t>1</a:t>
                      </a:r>
                    </a:p>
                  </a:txBody>
                  <a:tcPr anchor="ctr"/>
                </a:tc>
                <a:tc>
                  <a:txBody>
                    <a:bodyPr/>
                    <a:lstStyle/>
                    <a:p>
                      <a:pPr algn="ctr"/>
                      <a:r>
                        <a:rPr lang="en-GB" dirty="0">
                          <a:solidFill>
                            <a:srgbClr val="595959"/>
                          </a:solidFill>
                        </a:rPr>
                        <a:t>1</a:t>
                      </a:r>
                    </a:p>
                  </a:txBody>
                  <a:tcPr anchor="ctr"/>
                </a:tc>
                <a:tc>
                  <a:txBody>
                    <a:bodyPr/>
                    <a:lstStyle/>
                    <a:p>
                      <a:pPr algn="ctr"/>
                      <a:r>
                        <a:rPr lang="en-GB" dirty="0">
                          <a:solidFill>
                            <a:srgbClr val="595959"/>
                          </a:solidFill>
                        </a:rPr>
                        <a:t>0</a:t>
                      </a:r>
                    </a:p>
                  </a:txBody>
                  <a:tcPr anchor="ctr"/>
                </a:tc>
                <a:tc>
                  <a:txBody>
                    <a:bodyPr/>
                    <a:lstStyle/>
                    <a:p>
                      <a:pPr algn="ctr"/>
                      <a:r>
                        <a:rPr lang="en-GB" dirty="0">
                          <a:solidFill>
                            <a:srgbClr val="595959"/>
                          </a:solidFill>
                        </a:rPr>
                        <a:t>0</a:t>
                      </a:r>
                    </a:p>
                  </a:txBody>
                  <a:tcPr anchor="ctr"/>
                </a:tc>
                <a:tc>
                  <a:txBody>
                    <a:bodyPr/>
                    <a:lstStyle/>
                    <a:p>
                      <a:pPr algn="ctr"/>
                      <a:r>
                        <a:rPr lang="en-GB" dirty="0">
                          <a:solidFill>
                            <a:srgbClr val="595959"/>
                          </a:solidFill>
                        </a:rPr>
                        <a:t>1</a:t>
                      </a:r>
                    </a:p>
                  </a:txBody>
                  <a:tcPr anchor="ctr"/>
                </a:tc>
                <a:tc>
                  <a:txBody>
                    <a:bodyPr/>
                    <a:lstStyle/>
                    <a:p>
                      <a:pPr algn="ctr"/>
                      <a:r>
                        <a:rPr lang="en-GB" dirty="0">
                          <a:solidFill>
                            <a:srgbClr val="595959"/>
                          </a:solidFill>
                        </a:rPr>
                        <a:t>1</a:t>
                      </a:r>
                    </a:p>
                  </a:txBody>
                  <a:tcPr anchor="ctr"/>
                </a:tc>
                <a:extLst>
                  <a:ext uri="{0D108BD9-81ED-4DB2-BD59-A6C34878D82A}">
                    <a16:rowId xmlns:a16="http://schemas.microsoft.com/office/drawing/2014/main" val="10007"/>
                  </a:ext>
                </a:extLst>
              </a:tr>
              <a:tr h="410789">
                <a:tc>
                  <a:txBody>
                    <a:bodyPr/>
                    <a:lstStyle/>
                    <a:p>
                      <a:pPr algn="ctr"/>
                      <a:r>
                        <a:rPr lang="en-GB" dirty="0">
                          <a:solidFill>
                            <a:srgbClr val="595959"/>
                          </a:solidFill>
                        </a:rPr>
                        <a:t>1</a:t>
                      </a:r>
                    </a:p>
                  </a:txBody>
                  <a:tcPr anchor="ctr"/>
                </a:tc>
                <a:tc>
                  <a:txBody>
                    <a:bodyPr/>
                    <a:lstStyle/>
                    <a:p>
                      <a:pPr algn="ctr"/>
                      <a:r>
                        <a:rPr lang="en-GB" dirty="0">
                          <a:solidFill>
                            <a:srgbClr val="595959"/>
                          </a:solidFill>
                        </a:rPr>
                        <a:t>1</a:t>
                      </a:r>
                    </a:p>
                  </a:txBody>
                  <a:tcPr anchor="ctr"/>
                </a:tc>
                <a:tc>
                  <a:txBody>
                    <a:bodyPr/>
                    <a:lstStyle/>
                    <a:p>
                      <a:pPr algn="ctr"/>
                      <a:r>
                        <a:rPr lang="en-GB" dirty="0">
                          <a:solidFill>
                            <a:srgbClr val="595959"/>
                          </a:solidFill>
                        </a:rPr>
                        <a:t>1</a:t>
                      </a:r>
                    </a:p>
                  </a:txBody>
                  <a:tcPr anchor="ctr"/>
                </a:tc>
                <a:tc>
                  <a:txBody>
                    <a:bodyPr/>
                    <a:lstStyle/>
                    <a:p>
                      <a:pPr algn="ctr"/>
                      <a:r>
                        <a:rPr lang="en-GB" dirty="0">
                          <a:solidFill>
                            <a:srgbClr val="595959"/>
                          </a:solidFill>
                        </a:rPr>
                        <a:t>0</a:t>
                      </a:r>
                    </a:p>
                  </a:txBody>
                  <a:tcPr anchor="ctr"/>
                </a:tc>
                <a:tc>
                  <a:txBody>
                    <a:bodyPr/>
                    <a:lstStyle/>
                    <a:p>
                      <a:pPr algn="ctr"/>
                      <a:r>
                        <a:rPr lang="en-GB" dirty="0">
                          <a:solidFill>
                            <a:srgbClr val="595959"/>
                          </a:solidFill>
                        </a:rPr>
                        <a:t>0</a:t>
                      </a:r>
                    </a:p>
                  </a:txBody>
                  <a:tcPr anchor="ctr"/>
                </a:tc>
                <a:tc>
                  <a:txBody>
                    <a:bodyPr/>
                    <a:lstStyle/>
                    <a:p>
                      <a:pPr algn="ctr"/>
                      <a:r>
                        <a:rPr lang="en-GB" dirty="0">
                          <a:solidFill>
                            <a:srgbClr val="595959"/>
                          </a:solidFill>
                        </a:rPr>
                        <a:t>1</a:t>
                      </a:r>
                    </a:p>
                  </a:txBody>
                  <a:tcPr anchor="ctr"/>
                </a:tc>
                <a:extLst>
                  <a:ext uri="{0D108BD9-81ED-4DB2-BD59-A6C34878D82A}">
                    <a16:rowId xmlns:a16="http://schemas.microsoft.com/office/drawing/2014/main" val="10008"/>
                  </a:ext>
                </a:extLst>
              </a:tr>
            </a:tbl>
          </a:graphicData>
        </a:graphic>
      </p:graphicFrame>
      <p:sp>
        <p:nvSpPr>
          <p:cNvPr id="50" name="Rectangle 49">
            <a:extLst>
              <a:ext uri="{FF2B5EF4-FFF2-40B4-BE49-F238E27FC236}">
                <a16:creationId xmlns:a16="http://schemas.microsoft.com/office/drawing/2014/main" id="{71D845EC-A8A0-4497-BD5B-D2BD5A3B601A}"/>
              </a:ext>
            </a:extLst>
          </p:cNvPr>
          <p:cNvSpPr/>
          <p:nvPr/>
        </p:nvSpPr>
        <p:spPr>
          <a:xfrm>
            <a:off x="702129" y="2745677"/>
            <a:ext cx="5355771" cy="383609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595959"/>
              </a:solidFill>
            </a:endParaRPr>
          </a:p>
        </p:txBody>
      </p:sp>
      <p:sp>
        <p:nvSpPr>
          <p:cNvPr id="51" name="TextBox 50">
            <a:extLst>
              <a:ext uri="{FF2B5EF4-FFF2-40B4-BE49-F238E27FC236}">
                <a16:creationId xmlns:a16="http://schemas.microsoft.com/office/drawing/2014/main" id="{64774968-901D-44FB-BD38-0884AF6E25B2}"/>
              </a:ext>
            </a:extLst>
          </p:cNvPr>
          <p:cNvSpPr txBox="1"/>
          <p:nvPr/>
        </p:nvSpPr>
        <p:spPr>
          <a:xfrm>
            <a:off x="7809060" y="2120904"/>
            <a:ext cx="3516940" cy="430887"/>
          </a:xfrm>
          <a:prstGeom prst="rect">
            <a:avLst/>
          </a:prstGeom>
          <a:noFill/>
        </p:spPr>
        <p:txBody>
          <a:bodyPr wrap="square" rtlCol="0">
            <a:spAutoFit/>
          </a:bodyPr>
          <a:lstStyle/>
          <a:p>
            <a:pPr marL="228600" indent="-228600">
              <a:buFont typeface="+mj-lt"/>
              <a:buAutoNum type="arabicPeriod" startAt="3"/>
            </a:pPr>
            <a:r>
              <a:rPr lang="en-GB" sz="1100" dirty="0">
                <a:solidFill>
                  <a:srgbClr val="595959"/>
                </a:solidFill>
              </a:rPr>
              <a:t>Complete the truth table for the circuit diagram you have drawn</a:t>
            </a:r>
          </a:p>
        </p:txBody>
      </p:sp>
    </p:spTree>
    <p:extLst>
      <p:ext uri="{BB962C8B-B14F-4D97-AF65-F5344CB8AC3E}">
        <p14:creationId xmlns:p14="http://schemas.microsoft.com/office/powerpoint/2010/main" val="2508908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 up of a womans face&#10;&#10;Description automatically generated">
            <a:extLst>
              <a:ext uri="{FF2B5EF4-FFF2-40B4-BE49-F238E27FC236}">
                <a16:creationId xmlns:a16="http://schemas.microsoft.com/office/drawing/2014/main" id="{FF19D066-2311-4E45-8CC3-24F8742B9E13}"/>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270324" y="888765"/>
            <a:ext cx="8921675" cy="5884964"/>
          </a:xfrm>
          <a:prstGeom prst="rect">
            <a:avLst/>
          </a:prstGeom>
        </p:spPr>
      </p:pic>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1½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15</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Representing negative numbers in binary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Binary task</a:t>
            </a:r>
          </a:p>
        </p:txBody>
      </p:sp>
      <p:sp>
        <p:nvSpPr>
          <p:cNvPr id="13" name="TextBox 12">
            <a:extLst>
              <a:ext uri="{FF2B5EF4-FFF2-40B4-BE49-F238E27FC236}">
                <a16:creationId xmlns:a16="http://schemas.microsoft.com/office/drawing/2014/main" id="{7F4B7800-09CF-4573-8F33-963C9495A730}"/>
              </a:ext>
            </a:extLst>
          </p:cNvPr>
          <p:cNvSpPr txBox="1"/>
          <p:nvPr/>
        </p:nvSpPr>
        <p:spPr>
          <a:xfrm>
            <a:off x="401495" y="1333278"/>
            <a:ext cx="5694506" cy="2292935"/>
          </a:xfrm>
          <a:prstGeom prst="rect">
            <a:avLst/>
          </a:prstGeom>
          <a:noFill/>
        </p:spPr>
        <p:txBody>
          <a:bodyPr wrap="square" rtlCol="0">
            <a:spAutoFit/>
          </a:bodyPr>
          <a:lstStyle/>
          <a:p>
            <a:r>
              <a:rPr lang="en-GB" sz="1100" dirty="0">
                <a:solidFill>
                  <a:srgbClr val="595959"/>
                </a:solidFill>
              </a:rPr>
              <a:t>In GCSE computer science you will have learnt how to represent positive whole numbers in binary e.g. 47</a:t>
            </a:r>
          </a:p>
          <a:p>
            <a:endParaRPr lang="en-GB" sz="1100" dirty="0">
              <a:solidFill>
                <a:srgbClr val="595959"/>
              </a:solidFill>
            </a:endParaRPr>
          </a:p>
          <a:p>
            <a:r>
              <a:rPr lang="en-GB" sz="1100" dirty="0">
                <a:solidFill>
                  <a:srgbClr val="595959"/>
                </a:solidFill>
              </a:rPr>
              <a:t>At A Level you will need to know how to represent negative as well e.g. -47</a:t>
            </a:r>
          </a:p>
          <a:p>
            <a:endParaRPr lang="en-GB" sz="1100" dirty="0">
              <a:solidFill>
                <a:srgbClr val="595959"/>
              </a:solidFill>
            </a:endParaRPr>
          </a:p>
          <a:p>
            <a:r>
              <a:rPr lang="en-GB" sz="1100" dirty="0">
                <a:solidFill>
                  <a:srgbClr val="595959"/>
                </a:solidFill>
              </a:rPr>
              <a:t>Start to recapping (or learning if you didn’t do the GCSE) how to represent positive whole numbers between 0-255 in binary</a:t>
            </a:r>
          </a:p>
          <a:p>
            <a:endParaRPr lang="en-GB" sz="1100" dirty="0">
              <a:solidFill>
                <a:srgbClr val="595959"/>
              </a:solidFill>
            </a:endParaRPr>
          </a:p>
          <a:p>
            <a:r>
              <a:rPr lang="en-GB" sz="1100" dirty="0">
                <a:solidFill>
                  <a:srgbClr val="595959"/>
                </a:solidFill>
              </a:rPr>
              <a:t>Now research how to represent negative numbers in binary using the method known as:</a:t>
            </a:r>
          </a:p>
          <a:p>
            <a:pPr marL="171450" indent="-171450">
              <a:buFont typeface="Arial" panose="020B0604020202020204" pitchFamily="34" charset="0"/>
              <a:buChar char="•"/>
            </a:pPr>
            <a:r>
              <a:rPr lang="en-GB" sz="1100" dirty="0">
                <a:solidFill>
                  <a:srgbClr val="595959"/>
                </a:solidFill>
              </a:rPr>
              <a:t>	Two’s complement</a:t>
            </a:r>
          </a:p>
          <a:p>
            <a:pPr marL="171450" indent="-171450">
              <a:buFont typeface="Arial" panose="020B0604020202020204" pitchFamily="34" charset="0"/>
              <a:buChar char="•"/>
            </a:pPr>
            <a:endParaRPr lang="en-GB" sz="1100" dirty="0">
              <a:solidFill>
                <a:srgbClr val="595959"/>
              </a:solidFill>
            </a:endParaRPr>
          </a:p>
          <a:p>
            <a:r>
              <a:rPr lang="en-GB" sz="1100" dirty="0">
                <a:solidFill>
                  <a:srgbClr val="595959"/>
                </a:solidFill>
              </a:rPr>
              <a:t>Complete the tasks on the following slides.</a:t>
            </a:r>
          </a:p>
          <a:p>
            <a:endParaRPr lang="en-GB" sz="1100" dirty="0">
              <a:solidFill>
                <a:srgbClr val="595959"/>
              </a:solidFill>
            </a:endParaRPr>
          </a:p>
        </p:txBody>
      </p:sp>
      <p:grpSp>
        <p:nvGrpSpPr>
          <p:cNvPr id="14" name="Group 13">
            <a:extLst>
              <a:ext uri="{FF2B5EF4-FFF2-40B4-BE49-F238E27FC236}">
                <a16:creationId xmlns:a16="http://schemas.microsoft.com/office/drawing/2014/main" id="{7626E6CA-0101-473B-8CDA-FE2F9B079BEB}"/>
              </a:ext>
            </a:extLst>
          </p:cNvPr>
          <p:cNvGrpSpPr/>
          <p:nvPr/>
        </p:nvGrpSpPr>
        <p:grpSpPr>
          <a:xfrm>
            <a:off x="371569" y="4588015"/>
            <a:ext cx="9248682" cy="1736586"/>
            <a:chOff x="371568" y="5493875"/>
            <a:chExt cx="10483657" cy="1240174"/>
          </a:xfrm>
        </p:grpSpPr>
        <p:sp>
          <p:nvSpPr>
            <p:cNvPr id="15" name="Rectangle 14">
              <a:extLst>
                <a:ext uri="{FF2B5EF4-FFF2-40B4-BE49-F238E27FC236}">
                  <a16:creationId xmlns:a16="http://schemas.microsoft.com/office/drawing/2014/main" id="{81B23D7C-160A-45D7-A4B3-2E47CA88736B}"/>
                </a:ext>
              </a:extLst>
            </p:cNvPr>
            <p:cNvSpPr/>
            <p:nvPr/>
          </p:nvSpPr>
          <p:spPr>
            <a:xfrm>
              <a:off x="371568" y="5493875"/>
              <a:ext cx="6096000" cy="186827"/>
            </a:xfrm>
            <a:prstGeom prst="rect">
              <a:avLst/>
            </a:prstGeom>
          </p:spPr>
          <p:txBody>
            <a:bodyPr>
              <a:spAutoFit/>
            </a:bodyPr>
            <a:lstStyle/>
            <a:p>
              <a:r>
                <a:rPr lang="en-GB" sz="1100" b="1" dirty="0">
                  <a:solidFill>
                    <a:srgbClr val="595959"/>
                  </a:solidFill>
                </a:rPr>
                <a:t>Additional help:</a:t>
              </a:r>
            </a:p>
          </p:txBody>
        </p:sp>
        <p:sp>
          <p:nvSpPr>
            <p:cNvPr id="16" name="Rectangle 15">
              <a:extLst>
                <a:ext uri="{FF2B5EF4-FFF2-40B4-BE49-F238E27FC236}">
                  <a16:creationId xmlns:a16="http://schemas.microsoft.com/office/drawing/2014/main" id="{1D9F4F17-8297-4408-AA50-F368EDFDC2BF}"/>
                </a:ext>
              </a:extLst>
            </p:cNvPr>
            <p:cNvSpPr/>
            <p:nvPr/>
          </p:nvSpPr>
          <p:spPr>
            <a:xfrm>
              <a:off x="423959" y="5727204"/>
              <a:ext cx="10431266" cy="100684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following videos from Craig ‘n’ Dave:</a:t>
              </a:r>
            </a:p>
            <a:p>
              <a:endParaRPr lang="en-GB" sz="1100" dirty="0">
                <a:solidFill>
                  <a:srgbClr val="595959"/>
                </a:solidFill>
              </a:endParaRPr>
            </a:p>
            <a:p>
              <a:r>
                <a:rPr lang="en-GB" sz="1100" dirty="0">
                  <a:solidFill>
                    <a:srgbClr val="595959"/>
                  </a:solidFill>
                </a:rPr>
                <a:t>GCSE recap: How to represent positive binary values 0-255</a:t>
              </a:r>
            </a:p>
            <a:p>
              <a:r>
                <a:rPr lang="en-GB" sz="1100" dirty="0">
                  <a:solidFill>
                    <a:srgbClr val="595959"/>
                  </a:solidFill>
                  <a:hlinkClick r:id="rId4">
                    <a:extLst>
                      <a:ext uri="{A12FA001-AC4F-418D-AE19-62706E023703}">
                        <ahyp:hlinkClr xmlns:ahyp="http://schemas.microsoft.com/office/drawing/2018/hyperlinkcolor" val="tx"/>
                      </a:ext>
                    </a:extLst>
                  </a:hlinkClick>
                </a:rPr>
                <a:t>https://student.craigndave.org/videos/aqa-gcse-slr13-number-bases</a:t>
              </a:r>
              <a:r>
                <a:rPr lang="en-GB" sz="1100" dirty="0">
                  <a:solidFill>
                    <a:srgbClr val="595959"/>
                  </a:solidFill>
                </a:rPr>
                <a:t> </a:t>
              </a:r>
            </a:p>
            <a:p>
              <a:endParaRPr lang="en-GB" sz="1100" dirty="0">
                <a:solidFill>
                  <a:srgbClr val="595959"/>
                </a:solidFill>
              </a:endParaRPr>
            </a:p>
            <a:p>
              <a:r>
                <a:rPr lang="en-GB" sz="1100" dirty="0">
                  <a:solidFill>
                    <a:srgbClr val="595959"/>
                  </a:solidFill>
                </a:rPr>
                <a:t>A Level: Representing negative binary values using Two’s Complement</a:t>
              </a:r>
            </a:p>
            <a:p>
              <a:r>
                <a:rPr lang="en-GB" sz="1100" dirty="0">
                  <a:solidFill>
                    <a:srgbClr val="595959"/>
                  </a:solidFill>
                  <a:hlinkClick r:id="rId5">
                    <a:extLst>
                      <a:ext uri="{A12FA001-AC4F-418D-AE19-62706E023703}">
                        <ahyp:hlinkClr xmlns:ahyp="http://schemas.microsoft.com/office/drawing/2018/hyperlinkcolor" val="tx"/>
                      </a:ext>
                    </a:extLst>
                  </a:hlinkClick>
                </a:rPr>
                <a:t>https://student.craigndave.org/videos/aqa-alevel-slr11-twos-complement</a:t>
              </a:r>
              <a:r>
                <a:rPr lang="en-GB" sz="1100" dirty="0">
                  <a:solidFill>
                    <a:srgbClr val="595959"/>
                  </a:solidFill>
                </a:rPr>
                <a:t> </a:t>
              </a:r>
            </a:p>
          </p:txBody>
        </p:sp>
      </p:grpSp>
    </p:spTree>
    <p:extLst>
      <p:ext uri="{BB962C8B-B14F-4D97-AF65-F5344CB8AC3E}">
        <p14:creationId xmlns:p14="http://schemas.microsoft.com/office/powerpoint/2010/main" val="3092785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2</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38139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Emerging computer technology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Independent research task</a:t>
            </a:r>
          </a:p>
        </p:txBody>
      </p:sp>
      <p:sp>
        <p:nvSpPr>
          <p:cNvPr id="24" name="TextBox 23">
            <a:extLst>
              <a:ext uri="{FF2B5EF4-FFF2-40B4-BE49-F238E27FC236}">
                <a16:creationId xmlns:a16="http://schemas.microsoft.com/office/drawing/2014/main" id="{8DAB0349-8A65-454D-B1E1-798CCAEC0964}"/>
              </a:ext>
            </a:extLst>
          </p:cNvPr>
          <p:cNvSpPr txBox="1"/>
          <p:nvPr/>
        </p:nvSpPr>
        <p:spPr>
          <a:xfrm>
            <a:off x="319178" y="1417038"/>
            <a:ext cx="6155852" cy="2462213"/>
          </a:xfrm>
          <a:prstGeom prst="rect">
            <a:avLst/>
          </a:prstGeom>
          <a:noFill/>
        </p:spPr>
        <p:txBody>
          <a:bodyPr wrap="none" rtlCol="0">
            <a:spAutoFit/>
          </a:bodyPr>
          <a:lstStyle/>
          <a:p>
            <a:r>
              <a:rPr lang="en-GB" sz="1100" dirty="0">
                <a:solidFill>
                  <a:srgbClr val="595959"/>
                </a:solidFill>
              </a:rPr>
              <a:t>In this task you get to investigate any area of emerging computer technology which interests you.</a:t>
            </a:r>
          </a:p>
          <a:p>
            <a:endParaRPr lang="en-GB" sz="1100" dirty="0">
              <a:solidFill>
                <a:srgbClr val="595959"/>
              </a:solidFill>
            </a:endParaRPr>
          </a:p>
          <a:p>
            <a:r>
              <a:rPr lang="en-GB" sz="1100" dirty="0">
                <a:solidFill>
                  <a:srgbClr val="595959"/>
                </a:solidFill>
              </a:rPr>
              <a:t>You can pick any area which interests you, but examples could be: </a:t>
            </a:r>
          </a:p>
          <a:p>
            <a:pPr marL="171450" indent="-171450">
              <a:buFont typeface="Arial" panose="020B0604020202020204" pitchFamily="34" charset="0"/>
              <a:buChar char="•"/>
            </a:pPr>
            <a:r>
              <a:rPr lang="en-GB" sz="1100" dirty="0">
                <a:solidFill>
                  <a:srgbClr val="595959"/>
                </a:solidFill>
              </a:rPr>
              <a:t>Artificial intelligence</a:t>
            </a:r>
          </a:p>
          <a:p>
            <a:pPr marL="171450" indent="-171450">
              <a:buFont typeface="Arial" panose="020B0604020202020204" pitchFamily="34" charset="0"/>
              <a:buChar char="•"/>
            </a:pPr>
            <a:r>
              <a:rPr lang="en-GB" sz="1100" dirty="0">
                <a:solidFill>
                  <a:srgbClr val="595959"/>
                </a:solidFill>
              </a:rPr>
              <a:t>Robotics</a:t>
            </a:r>
          </a:p>
          <a:p>
            <a:pPr marL="171450" indent="-171450">
              <a:buFont typeface="Arial" panose="020B0604020202020204" pitchFamily="34" charset="0"/>
              <a:buChar char="•"/>
            </a:pPr>
            <a:r>
              <a:rPr lang="en-GB" sz="1100" dirty="0">
                <a:solidFill>
                  <a:srgbClr val="595959"/>
                </a:solidFill>
              </a:rPr>
              <a:t>Automated self driving cards</a:t>
            </a:r>
          </a:p>
          <a:p>
            <a:pPr marL="171450" indent="-171450">
              <a:buFont typeface="Arial" panose="020B0604020202020204" pitchFamily="34" charset="0"/>
              <a:buChar char="•"/>
            </a:pPr>
            <a:r>
              <a:rPr lang="en-GB" sz="1100" dirty="0">
                <a:solidFill>
                  <a:srgbClr val="595959"/>
                </a:solidFill>
              </a:rPr>
              <a:t>Quantum computing</a:t>
            </a:r>
          </a:p>
          <a:p>
            <a:pPr marL="171450" indent="-171450">
              <a:buFont typeface="Arial" panose="020B0604020202020204" pitchFamily="34" charset="0"/>
              <a:buChar char="•"/>
            </a:pPr>
            <a:endParaRPr lang="en-GB" sz="1100" dirty="0">
              <a:solidFill>
                <a:srgbClr val="595959"/>
              </a:solidFill>
            </a:endParaRPr>
          </a:p>
          <a:p>
            <a:r>
              <a:rPr lang="en-GB" sz="1100" dirty="0">
                <a:solidFill>
                  <a:srgbClr val="595959"/>
                </a:solidFill>
              </a:rPr>
              <a:t>In no more than ONE side of A4 summarise the area you have chosen under the following four headings: </a:t>
            </a:r>
          </a:p>
          <a:p>
            <a:pPr marL="228600" indent="-228600">
              <a:buFont typeface="+mj-lt"/>
              <a:buAutoNum type="arabicPeriod"/>
            </a:pPr>
            <a:r>
              <a:rPr lang="en-GB" sz="1100" dirty="0">
                <a:solidFill>
                  <a:srgbClr val="595959"/>
                </a:solidFill>
              </a:rPr>
              <a:t>What is it?</a:t>
            </a:r>
          </a:p>
          <a:p>
            <a:pPr marL="228600" indent="-228600">
              <a:buFont typeface="+mj-lt"/>
              <a:buAutoNum type="arabicPeriod"/>
            </a:pPr>
            <a:r>
              <a:rPr lang="en-GB" sz="1100" dirty="0">
                <a:solidFill>
                  <a:srgbClr val="595959"/>
                </a:solidFill>
              </a:rPr>
              <a:t>What are the possible Social, Moral, Cultural and Ethical </a:t>
            </a:r>
            <a:r>
              <a:rPr lang="en-GB" sz="1100" b="1" dirty="0">
                <a:solidFill>
                  <a:srgbClr val="595959"/>
                </a:solidFill>
              </a:rPr>
              <a:t>benefits</a:t>
            </a:r>
            <a:r>
              <a:rPr lang="en-GB" sz="1100" dirty="0">
                <a:solidFill>
                  <a:srgbClr val="595959"/>
                </a:solidFill>
              </a:rPr>
              <a:t> of this technology on society</a:t>
            </a:r>
          </a:p>
          <a:p>
            <a:pPr marL="228600" indent="-228600">
              <a:buFont typeface="+mj-lt"/>
              <a:buAutoNum type="arabicPeriod"/>
            </a:pPr>
            <a:r>
              <a:rPr lang="en-GB" sz="1100" dirty="0">
                <a:solidFill>
                  <a:srgbClr val="595959"/>
                </a:solidFill>
              </a:rPr>
              <a:t>What are the possible Social, Moral, Cultural and Ethical </a:t>
            </a:r>
            <a:r>
              <a:rPr lang="en-GB" sz="1100" b="1" dirty="0">
                <a:solidFill>
                  <a:srgbClr val="595959"/>
                </a:solidFill>
              </a:rPr>
              <a:t>risks</a:t>
            </a:r>
            <a:r>
              <a:rPr lang="en-GB" sz="1100" dirty="0">
                <a:solidFill>
                  <a:srgbClr val="595959"/>
                </a:solidFill>
              </a:rPr>
              <a:t> of this technology on society</a:t>
            </a:r>
          </a:p>
          <a:p>
            <a:pPr marL="228600" indent="-228600">
              <a:buFont typeface="+mj-lt"/>
              <a:buAutoNum type="arabicPeriod"/>
            </a:pPr>
            <a:r>
              <a:rPr lang="en-GB" sz="1100" dirty="0">
                <a:solidFill>
                  <a:srgbClr val="595959"/>
                </a:solidFill>
              </a:rPr>
              <a:t>My conclusion on this technology and what it will mean for our world 10 years from now</a:t>
            </a:r>
          </a:p>
          <a:p>
            <a:pPr marL="171450" indent="-171450">
              <a:buFont typeface="Arial" panose="020B0604020202020204" pitchFamily="34" charset="0"/>
              <a:buChar char="•"/>
            </a:pPr>
            <a:endParaRPr lang="en-GB" sz="1100" dirty="0">
              <a:solidFill>
                <a:srgbClr val="595959"/>
              </a:solidFill>
            </a:endParaRPr>
          </a:p>
        </p:txBody>
      </p:sp>
      <p:sp>
        <p:nvSpPr>
          <p:cNvPr id="26" name="Rectangle 25">
            <a:extLst>
              <a:ext uri="{FF2B5EF4-FFF2-40B4-BE49-F238E27FC236}">
                <a16:creationId xmlns:a16="http://schemas.microsoft.com/office/drawing/2014/main" id="{AD9E109F-E1D9-4BE6-95F8-61FB99360F4E}"/>
              </a:ext>
            </a:extLst>
          </p:cNvPr>
          <p:cNvSpPr/>
          <p:nvPr/>
        </p:nvSpPr>
        <p:spPr>
          <a:xfrm>
            <a:off x="349104" y="3963874"/>
            <a:ext cx="6096000" cy="261610"/>
          </a:xfrm>
          <a:prstGeom prst="rect">
            <a:avLst/>
          </a:prstGeom>
        </p:spPr>
        <p:txBody>
          <a:bodyPr>
            <a:spAutoFit/>
          </a:bodyPr>
          <a:lstStyle/>
          <a:p>
            <a:r>
              <a:rPr lang="en-GB" sz="1100" b="1" dirty="0">
                <a:solidFill>
                  <a:srgbClr val="595959"/>
                </a:solidFill>
              </a:rPr>
              <a:t>Additional help:</a:t>
            </a:r>
          </a:p>
        </p:txBody>
      </p:sp>
      <p:sp>
        <p:nvSpPr>
          <p:cNvPr id="27" name="Rectangle 26">
            <a:extLst>
              <a:ext uri="{FF2B5EF4-FFF2-40B4-BE49-F238E27FC236}">
                <a16:creationId xmlns:a16="http://schemas.microsoft.com/office/drawing/2014/main" id="{0637BCB3-C617-48D6-80D8-A5BEF940EB6A}"/>
              </a:ext>
            </a:extLst>
          </p:cNvPr>
          <p:cNvSpPr/>
          <p:nvPr/>
        </p:nvSpPr>
        <p:spPr>
          <a:xfrm>
            <a:off x="401494" y="4214145"/>
            <a:ext cx="11360200" cy="173669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videos from the following Craig ‘n’ Dave playlists:</a:t>
            </a:r>
          </a:p>
          <a:p>
            <a:endParaRPr lang="en-GB" sz="1100" dirty="0">
              <a:solidFill>
                <a:srgbClr val="595959"/>
              </a:solidFill>
            </a:endParaRPr>
          </a:p>
          <a:p>
            <a:r>
              <a:rPr lang="en-GB" sz="1100" dirty="0">
                <a:solidFill>
                  <a:srgbClr val="595959"/>
                </a:solidFill>
              </a:rPr>
              <a:t>OCR:</a:t>
            </a:r>
          </a:p>
          <a:p>
            <a:r>
              <a:rPr lang="en-GB" sz="1100" dirty="0">
                <a:solidFill>
                  <a:srgbClr val="595959"/>
                </a:solidFill>
              </a:rPr>
              <a:t>SLR 17 – Ethical, morale and cultural issues</a:t>
            </a:r>
          </a:p>
          <a:p>
            <a:r>
              <a:rPr lang="en-GB" sz="1100" dirty="0">
                <a:solidFill>
                  <a:srgbClr val="595959"/>
                </a:solidFill>
                <a:hlinkClick r:id="rId3">
                  <a:extLst>
                    <a:ext uri="{A12FA001-AC4F-418D-AE19-62706E023703}">
                      <ahyp:hlinkClr xmlns:ahyp="http://schemas.microsoft.com/office/drawing/2018/hyperlinkcolor" val="tx"/>
                    </a:ext>
                  </a:extLst>
                </a:hlinkClick>
              </a:rPr>
              <a:t>https://student.craigndave.org/videos/slr-17-ethical-moral-and-cultural-issues</a:t>
            </a:r>
            <a:endParaRPr lang="en-GB" sz="1100" dirty="0">
              <a:solidFill>
                <a:srgbClr val="595959"/>
              </a:solidFill>
            </a:endParaRPr>
          </a:p>
          <a:p>
            <a:endParaRPr lang="en-GB" sz="1100" dirty="0">
              <a:solidFill>
                <a:srgbClr val="595959"/>
              </a:solidFill>
            </a:endParaRPr>
          </a:p>
          <a:p>
            <a:r>
              <a:rPr lang="en-GB" sz="1100" dirty="0">
                <a:solidFill>
                  <a:srgbClr val="595959"/>
                </a:solidFill>
              </a:rPr>
              <a:t>AQA:</a:t>
            </a:r>
          </a:p>
          <a:p>
            <a:r>
              <a:rPr lang="en-GB" sz="1100" dirty="0">
                <a:solidFill>
                  <a:srgbClr val="595959"/>
                </a:solidFill>
              </a:rPr>
              <a:t>SLR 19: Moral, social, legal, cultural issues</a:t>
            </a:r>
          </a:p>
          <a:p>
            <a:r>
              <a:rPr lang="en-GB" sz="1100" dirty="0">
                <a:solidFill>
                  <a:srgbClr val="595959"/>
                </a:solidFill>
                <a:hlinkClick r:id="rId4">
                  <a:extLst>
                    <a:ext uri="{A12FA001-AC4F-418D-AE19-62706E023703}">
                      <ahyp:hlinkClr xmlns:ahyp="http://schemas.microsoft.com/office/drawing/2018/hyperlinkcolor" val="tx"/>
                    </a:ext>
                  </a:extLst>
                </a:hlinkClick>
              </a:rPr>
              <a:t>https://student.craigndave.org/videos/slr19-moral-social-legal-cultural-issues</a:t>
            </a:r>
            <a:endParaRPr lang="en-GB" sz="1100" dirty="0">
              <a:solidFill>
                <a:srgbClr val="595959"/>
              </a:solidFill>
            </a:endParaRPr>
          </a:p>
          <a:p>
            <a:endParaRPr lang="en-GB" sz="1100" dirty="0">
              <a:solidFill>
                <a:srgbClr val="595959"/>
              </a:solidFill>
            </a:endParaRPr>
          </a:p>
        </p:txBody>
      </p:sp>
    </p:spTree>
    <p:extLst>
      <p:ext uri="{BB962C8B-B14F-4D97-AF65-F5344CB8AC3E}">
        <p14:creationId xmlns:p14="http://schemas.microsoft.com/office/powerpoint/2010/main" val="946205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 up of a womans face&#10;&#10;Description automatically generated">
            <a:extLst>
              <a:ext uri="{FF2B5EF4-FFF2-40B4-BE49-F238E27FC236}">
                <a16:creationId xmlns:a16="http://schemas.microsoft.com/office/drawing/2014/main" id="{FF19D066-2311-4E45-8CC3-24F8742B9E13}"/>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270324" y="888765"/>
            <a:ext cx="8921675" cy="5884964"/>
          </a:xfrm>
          <a:prstGeom prst="rect">
            <a:avLst/>
          </a:prstGeom>
        </p:spPr>
      </p:pic>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1½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15</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Representing negative numbers in binary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Binary task</a:t>
            </a:r>
          </a:p>
        </p:txBody>
      </p:sp>
      <p:sp>
        <p:nvSpPr>
          <p:cNvPr id="11" name="TextBox 10">
            <a:extLst>
              <a:ext uri="{FF2B5EF4-FFF2-40B4-BE49-F238E27FC236}">
                <a16:creationId xmlns:a16="http://schemas.microsoft.com/office/drawing/2014/main" id="{E4E0AC26-0963-4F15-83A8-893864B7CBA2}"/>
              </a:ext>
            </a:extLst>
          </p:cNvPr>
          <p:cNvSpPr txBox="1"/>
          <p:nvPr/>
        </p:nvSpPr>
        <p:spPr>
          <a:xfrm>
            <a:off x="401495" y="1333278"/>
            <a:ext cx="5694506" cy="261610"/>
          </a:xfrm>
          <a:prstGeom prst="rect">
            <a:avLst/>
          </a:prstGeom>
          <a:noFill/>
        </p:spPr>
        <p:txBody>
          <a:bodyPr wrap="square" rtlCol="0">
            <a:spAutoFit/>
          </a:bodyPr>
          <a:lstStyle/>
          <a:p>
            <a:pPr marL="228600" indent="-228600">
              <a:buFont typeface="+mj-lt"/>
              <a:buAutoNum type="arabicPeriod"/>
            </a:pPr>
            <a:r>
              <a:rPr lang="en-GB" sz="1100" dirty="0">
                <a:solidFill>
                  <a:srgbClr val="595959"/>
                </a:solidFill>
              </a:rPr>
              <a:t>Write out the positive binary number 107, the answer should be displayed in 8 bits.   </a:t>
            </a:r>
          </a:p>
        </p:txBody>
      </p:sp>
      <p:graphicFrame>
        <p:nvGraphicFramePr>
          <p:cNvPr id="12" name="Table 6">
            <a:extLst>
              <a:ext uri="{FF2B5EF4-FFF2-40B4-BE49-F238E27FC236}">
                <a16:creationId xmlns:a16="http://schemas.microsoft.com/office/drawing/2014/main" id="{33FA2E53-2BC2-40BD-9554-1AFB38F7EF3F}"/>
              </a:ext>
            </a:extLst>
          </p:cNvPr>
          <p:cNvGraphicFramePr>
            <a:graphicFrameLocks noGrp="1"/>
          </p:cNvGraphicFramePr>
          <p:nvPr>
            <p:extLst>
              <p:ext uri="{D42A27DB-BD31-4B8C-83A1-F6EECF244321}">
                <p14:modId xmlns:p14="http://schemas.microsoft.com/office/powerpoint/2010/main" val="2806129902"/>
              </p:ext>
            </p:extLst>
          </p:nvPr>
        </p:nvGraphicFramePr>
        <p:xfrm>
          <a:off x="517525" y="1707266"/>
          <a:ext cx="4940304" cy="741680"/>
        </p:xfrm>
        <a:graphic>
          <a:graphicData uri="http://schemas.openxmlformats.org/drawingml/2006/table">
            <a:tbl>
              <a:tblPr firstRow="1" bandRow="1">
                <a:tableStyleId>{5C22544A-7EE6-4342-B048-85BDC9FD1C3A}</a:tableStyleId>
              </a:tblPr>
              <a:tblGrid>
                <a:gridCol w="617538">
                  <a:extLst>
                    <a:ext uri="{9D8B030D-6E8A-4147-A177-3AD203B41FA5}">
                      <a16:colId xmlns:a16="http://schemas.microsoft.com/office/drawing/2014/main" val="155751270"/>
                    </a:ext>
                  </a:extLst>
                </a:gridCol>
                <a:gridCol w="617538">
                  <a:extLst>
                    <a:ext uri="{9D8B030D-6E8A-4147-A177-3AD203B41FA5}">
                      <a16:colId xmlns:a16="http://schemas.microsoft.com/office/drawing/2014/main" val="173766381"/>
                    </a:ext>
                  </a:extLst>
                </a:gridCol>
                <a:gridCol w="617538">
                  <a:extLst>
                    <a:ext uri="{9D8B030D-6E8A-4147-A177-3AD203B41FA5}">
                      <a16:colId xmlns:a16="http://schemas.microsoft.com/office/drawing/2014/main" val="4174090749"/>
                    </a:ext>
                  </a:extLst>
                </a:gridCol>
                <a:gridCol w="617538">
                  <a:extLst>
                    <a:ext uri="{9D8B030D-6E8A-4147-A177-3AD203B41FA5}">
                      <a16:colId xmlns:a16="http://schemas.microsoft.com/office/drawing/2014/main" val="457121273"/>
                    </a:ext>
                  </a:extLst>
                </a:gridCol>
                <a:gridCol w="617538">
                  <a:extLst>
                    <a:ext uri="{9D8B030D-6E8A-4147-A177-3AD203B41FA5}">
                      <a16:colId xmlns:a16="http://schemas.microsoft.com/office/drawing/2014/main" val="1387801331"/>
                    </a:ext>
                  </a:extLst>
                </a:gridCol>
                <a:gridCol w="617538">
                  <a:extLst>
                    <a:ext uri="{9D8B030D-6E8A-4147-A177-3AD203B41FA5}">
                      <a16:colId xmlns:a16="http://schemas.microsoft.com/office/drawing/2014/main" val="1052544734"/>
                    </a:ext>
                  </a:extLst>
                </a:gridCol>
                <a:gridCol w="617538">
                  <a:extLst>
                    <a:ext uri="{9D8B030D-6E8A-4147-A177-3AD203B41FA5}">
                      <a16:colId xmlns:a16="http://schemas.microsoft.com/office/drawing/2014/main" val="4234080439"/>
                    </a:ext>
                  </a:extLst>
                </a:gridCol>
                <a:gridCol w="617538">
                  <a:extLst>
                    <a:ext uri="{9D8B030D-6E8A-4147-A177-3AD203B41FA5}">
                      <a16:colId xmlns:a16="http://schemas.microsoft.com/office/drawing/2014/main" val="1635829401"/>
                    </a:ext>
                  </a:extLst>
                </a:gridCol>
              </a:tblGrid>
              <a:tr h="370840">
                <a:tc>
                  <a:txBody>
                    <a:bodyPr/>
                    <a:lstStyle/>
                    <a:p>
                      <a:pPr algn="ctr"/>
                      <a:r>
                        <a:rPr lang="en-GB" dirty="0"/>
                        <a:t>128</a:t>
                      </a:r>
                    </a:p>
                  </a:txBody>
                  <a:tcPr/>
                </a:tc>
                <a:tc>
                  <a:txBody>
                    <a:bodyPr/>
                    <a:lstStyle/>
                    <a:p>
                      <a:pPr algn="ctr"/>
                      <a:r>
                        <a:rPr lang="en-GB" dirty="0"/>
                        <a:t>64</a:t>
                      </a:r>
                    </a:p>
                  </a:txBody>
                  <a:tcPr/>
                </a:tc>
                <a:tc>
                  <a:txBody>
                    <a:bodyPr/>
                    <a:lstStyle/>
                    <a:p>
                      <a:pPr algn="ctr"/>
                      <a:r>
                        <a:rPr lang="en-GB" dirty="0"/>
                        <a:t>32</a:t>
                      </a:r>
                    </a:p>
                  </a:txBody>
                  <a:tcPr/>
                </a:tc>
                <a:tc>
                  <a:txBody>
                    <a:bodyPr/>
                    <a:lstStyle/>
                    <a:p>
                      <a:pPr algn="ctr"/>
                      <a:r>
                        <a:rPr lang="en-GB" dirty="0"/>
                        <a:t>16</a:t>
                      </a:r>
                    </a:p>
                  </a:txBody>
                  <a:tcPr/>
                </a:tc>
                <a:tc>
                  <a:txBody>
                    <a:bodyPr/>
                    <a:lstStyle/>
                    <a:p>
                      <a:pPr algn="ctr"/>
                      <a:r>
                        <a:rPr lang="en-GB" dirty="0"/>
                        <a:t>8</a:t>
                      </a:r>
                    </a:p>
                  </a:txBody>
                  <a:tcPr/>
                </a:tc>
                <a:tc>
                  <a:txBody>
                    <a:bodyPr/>
                    <a:lstStyle/>
                    <a:p>
                      <a:pPr algn="ctr"/>
                      <a:r>
                        <a:rPr lang="en-GB" dirty="0"/>
                        <a:t>4</a:t>
                      </a:r>
                    </a:p>
                  </a:txBody>
                  <a:tcPr/>
                </a:tc>
                <a:tc>
                  <a:txBody>
                    <a:bodyPr/>
                    <a:lstStyle/>
                    <a:p>
                      <a:pPr algn="ctr"/>
                      <a:r>
                        <a:rPr lang="en-GB" dirty="0"/>
                        <a:t>2</a:t>
                      </a:r>
                    </a:p>
                  </a:txBody>
                  <a:tcPr/>
                </a:tc>
                <a:tc>
                  <a:txBody>
                    <a:bodyPr/>
                    <a:lstStyle/>
                    <a:p>
                      <a:pPr algn="ctr"/>
                      <a:r>
                        <a:rPr lang="en-GB" dirty="0"/>
                        <a:t>1</a:t>
                      </a:r>
                    </a:p>
                  </a:txBody>
                  <a:tcPr/>
                </a:tc>
                <a:extLst>
                  <a:ext uri="{0D108BD9-81ED-4DB2-BD59-A6C34878D82A}">
                    <a16:rowId xmlns:a16="http://schemas.microsoft.com/office/drawing/2014/main" val="2414492057"/>
                  </a:ext>
                </a:extLst>
              </a:tr>
              <a:tr h="370840">
                <a:tc>
                  <a:txBody>
                    <a:bodyPr/>
                    <a:lstStyle/>
                    <a:p>
                      <a:pPr algn="ctr"/>
                      <a:r>
                        <a:rPr lang="en-GB" dirty="0">
                          <a:solidFill>
                            <a:srgbClr val="595959"/>
                          </a:solidFill>
                        </a:rPr>
                        <a:t>0</a:t>
                      </a:r>
                    </a:p>
                  </a:txBody>
                  <a:tcPr/>
                </a:tc>
                <a:tc>
                  <a:txBody>
                    <a:bodyPr/>
                    <a:lstStyle/>
                    <a:p>
                      <a:pPr algn="ctr"/>
                      <a:r>
                        <a:rPr lang="en-GB" dirty="0">
                          <a:solidFill>
                            <a:srgbClr val="595959"/>
                          </a:solidFill>
                        </a:rPr>
                        <a:t>1</a:t>
                      </a:r>
                    </a:p>
                  </a:txBody>
                  <a:tcPr/>
                </a:tc>
                <a:tc>
                  <a:txBody>
                    <a:bodyPr/>
                    <a:lstStyle/>
                    <a:p>
                      <a:pPr algn="ctr"/>
                      <a:r>
                        <a:rPr lang="en-GB" dirty="0">
                          <a:solidFill>
                            <a:srgbClr val="595959"/>
                          </a:solidFill>
                        </a:rPr>
                        <a:t>1</a:t>
                      </a:r>
                    </a:p>
                  </a:txBody>
                  <a:tcPr/>
                </a:tc>
                <a:tc>
                  <a:txBody>
                    <a:bodyPr/>
                    <a:lstStyle/>
                    <a:p>
                      <a:pPr algn="ctr"/>
                      <a:r>
                        <a:rPr lang="en-GB" dirty="0">
                          <a:solidFill>
                            <a:srgbClr val="595959"/>
                          </a:solidFill>
                        </a:rPr>
                        <a:t>0</a:t>
                      </a:r>
                    </a:p>
                  </a:txBody>
                  <a:tcPr/>
                </a:tc>
                <a:tc>
                  <a:txBody>
                    <a:bodyPr/>
                    <a:lstStyle/>
                    <a:p>
                      <a:pPr algn="ctr"/>
                      <a:r>
                        <a:rPr lang="en-GB" dirty="0">
                          <a:solidFill>
                            <a:srgbClr val="595959"/>
                          </a:solidFill>
                        </a:rPr>
                        <a:t>1</a:t>
                      </a:r>
                    </a:p>
                  </a:txBody>
                  <a:tcPr/>
                </a:tc>
                <a:tc>
                  <a:txBody>
                    <a:bodyPr/>
                    <a:lstStyle/>
                    <a:p>
                      <a:pPr algn="ctr"/>
                      <a:r>
                        <a:rPr lang="en-GB" dirty="0">
                          <a:solidFill>
                            <a:srgbClr val="595959"/>
                          </a:solidFill>
                        </a:rPr>
                        <a:t>0</a:t>
                      </a:r>
                    </a:p>
                  </a:txBody>
                  <a:tcPr/>
                </a:tc>
                <a:tc>
                  <a:txBody>
                    <a:bodyPr/>
                    <a:lstStyle/>
                    <a:p>
                      <a:pPr algn="ctr"/>
                      <a:r>
                        <a:rPr lang="en-GB" dirty="0">
                          <a:solidFill>
                            <a:srgbClr val="595959"/>
                          </a:solidFill>
                        </a:rPr>
                        <a:t>1</a:t>
                      </a:r>
                    </a:p>
                  </a:txBody>
                  <a:tcPr/>
                </a:tc>
                <a:tc>
                  <a:txBody>
                    <a:bodyPr/>
                    <a:lstStyle/>
                    <a:p>
                      <a:pPr algn="ctr"/>
                      <a:r>
                        <a:rPr lang="en-GB" dirty="0">
                          <a:solidFill>
                            <a:srgbClr val="595959"/>
                          </a:solidFill>
                        </a:rPr>
                        <a:t>1</a:t>
                      </a:r>
                    </a:p>
                  </a:txBody>
                  <a:tcPr/>
                </a:tc>
                <a:extLst>
                  <a:ext uri="{0D108BD9-81ED-4DB2-BD59-A6C34878D82A}">
                    <a16:rowId xmlns:a16="http://schemas.microsoft.com/office/drawing/2014/main" val="2484704534"/>
                  </a:ext>
                </a:extLst>
              </a:tr>
            </a:tbl>
          </a:graphicData>
        </a:graphic>
      </p:graphicFrame>
      <p:sp>
        <p:nvSpPr>
          <p:cNvPr id="18" name="TextBox 17">
            <a:extLst>
              <a:ext uri="{FF2B5EF4-FFF2-40B4-BE49-F238E27FC236}">
                <a16:creationId xmlns:a16="http://schemas.microsoft.com/office/drawing/2014/main" id="{7A4C6065-583B-4B94-9265-380956CED67F}"/>
              </a:ext>
            </a:extLst>
          </p:cNvPr>
          <p:cNvSpPr txBox="1"/>
          <p:nvPr/>
        </p:nvSpPr>
        <p:spPr>
          <a:xfrm>
            <a:off x="401493" y="3693839"/>
            <a:ext cx="5056335" cy="430887"/>
          </a:xfrm>
          <a:prstGeom prst="rect">
            <a:avLst/>
          </a:prstGeom>
          <a:noFill/>
        </p:spPr>
        <p:txBody>
          <a:bodyPr wrap="square" rtlCol="0">
            <a:spAutoFit/>
          </a:bodyPr>
          <a:lstStyle/>
          <a:p>
            <a:pPr marL="228600" indent="-228600">
              <a:buFont typeface="+mj-lt"/>
              <a:buAutoNum type="arabicPeriod" startAt="2"/>
            </a:pPr>
            <a:r>
              <a:rPr lang="en-GB" sz="1100" dirty="0">
                <a:solidFill>
                  <a:srgbClr val="595959"/>
                </a:solidFill>
              </a:rPr>
              <a:t>Write out the negative binary number -107 using Two’s Complement, the answer should be displayed in 8 bits.</a:t>
            </a:r>
          </a:p>
        </p:txBody>
      </p:sp>
      <p:graphicFrame>
        <p:nvGraphicFramePr>
          <p:cNvPr id="19" name="Table 6">
            <a:extLst>
              <a:ext uri="{FF2B5EF4-FFF2-40B4-BE49-F238E27FC236}">
                <a16:creationId xmlns:a16="http://schemas.microsoft.com/office/drawing/2014/main" id="{C4461D50-EEFD-4E71-8F32-55D9603E0A7F}"/>
              </a:ext>
            </a:extLst>
          </p:cNvPr>
          <p:cNvGraphicFramePr>
            <a:graphicFrameLocks noGrp="1"/>
          </p:cNvGraphicFramePr>
          <p:nvPr>
            <p:extLst>
              <p:ext uri="{D42A27DB-BD31-4B8C-83A1-F6EECF244321}">
                <p14:modId xmlns:p14="http://schemas.microsoft.com/office/powerpoint/2010/main" val="3713053566"/>
              </p:ext>
            </p:extLst>
          </p:nvPr>
        </p:nvGraphicFramePr>
        <p:xfrm>
          <a:off x="517524" y="4067827"/>
          <a:ext cx="4940304" cy="741680"/>
        </p:xfrm>
        <a:graphic>
          <a:graphicData uri="http://schemas.openxmlformats.org/drawingml/2006/table">
            <a:tbl>
              <a:tblPr firstRow="1" bandRow="1">
                <a:tableStyleId>{5C22544A-7EE6-4342-B048-85BDC9FD1C3A}</a:tableStyleId>
              </a:tblPr>
              <a:tblGrid>
                <a:gridCol w="617538">
                  <a:extLst>
                    <a:ext uri="{9D8B030D-6E8A-4147-A177-3AD203B41FA5}">
                      <a16:colId xmlns:a16="http://schemas.microsoft.com/office/drawing/2014/main" val="155751270"/>
                    </a:ext>
                  </a:extLst>
                </a:gridCol>
                <a:gridCol w="617538">
                  <a:extLst>
                    <a:ext uri="{9D8B030D-6E8A-4147-A177-3AD203B41FA5}">
                      <a16:colId xmlns:a16="http://schemas.microsoft.com/office/drawing/2014/main" val="173766381"/>
                    </a:ext>
                  </a:extLst>
                </a:gridCol>
                <a:gridCol w="617538">
                  <a:extLst>
                    <a:ext uri="{9D8B030D-6E8A-4147-A177-3AD203B41FA5}">
                      <a16:colId xmlns:a16="http://schemas.microsoft.com/office/drawing/2014/main" val="4174090749"/>
                    </a:ext>
                  </a:extLst>
                </a:gridCol>
                <a:gridCol w="617538">
                  <a:extLst>
                    <a:ext uri="{9D8B030D-6E8A-4147-A177-3AD203B41FA5}">
                      <a16:colId xmlns:a16="http://schemas.microsoft.com/office/drawing/2014/main" val="457121273"/>
                    </a:ext>
                  </a:extLst>
                </a:gridCol>
                <a:gridCol w="617538">
                  <a:extLst>
                    <a:ext uri="{9D8B030D-6E8A-4147-A177-3AD203B41FA5}">
                      <a16:colId xmlns:a16="http://schemas.microsoft.com/office/drawing/2014/main" val="1387801331"/>
                    </a:ext>
                  </a:extLst>
                </a:gridCol>
                <a:gridCol w="617538">
                  <a:extLst>
                    <a:ext uri="{9D8B030D-6E8A-4147-A177-3AD203B41FA5}">
                      <a16:colId xmlns:a16="http://schemas.microsoft.com/office/drawing/2014/main" val="1052544734"/>
                    </a:ext>
                  </a:extLst>
                </a:gridCol>
                <a:gridCol w="617538">
                  <a:extLst>
                    <a:ext uri="{9D8B030D-6E8A-4147-A177-3AD203B41FA5}">
                      <a16:colId xmlns:a16="http://schemas.microsoft.com/office/drawing/2014/main" val="4234080439"/>
                    </a:ext>
                  </a:extLst>
                </a:gridCol>
                <a:gridCol w="617538">
                  <a:extLst>
                    <a:ext uri="{9D8B030D-6E8A-4147-A177-3AD203B41FA5}">
                      <a16:colId xmlns:a16="http://schemas.microsoft.com/office/drawing/2014/main" val="1635829401"/>
                    </a:ext>
                  </a:extLst>
                </a:gridCol>
              </a:tblGrid>
              <a:tr h="370840">
                <a:tc>
                  <a:txBody>
                    <a:bodyPr/>
                    <a:lstStyle/>
                    <a:p>
                      <a:pPr algn="ctr"/>
                      <a:r>
                        <a:rPr lang="en-GB" dirty="0"/>
                        <a:t>-128</a:t>
                      </a:r>
                    </a:p>
                  </a:txBody>
                  <a:tcPr/>
                </a:tc>
                <a:tc>
                  <a:txBody>
                    <a:bodyPr/>
                    <a:lstStyle/>
                    <a:p>
                      <a:pPr algn="ctr"/>
                      <a:r>
                        <a:rPr lang="en-GB" dirty="0"/>
                        <a:t>64</a:t>
                      </a:r>
                    </a:p>
                  </a:txBody>
                  <a:tcPr/>
                </a:tc>
                <a:tc>
                  <a:txBody>
                    <a:bodyPr/>
                    <a:lstStyle/>
                    <a:p>
                      <a:pPr algn="ctr"/>
                      <a:r>
                        <a:rPr lang="en-GB" dirty="0"/>
                        <a:t>32</a:t>
                      </a:r>
                    </a:p>
                  </a:txBody>
                  <a:tcPr/>
                </a:tc>
                <a:tc>
                  <a:txBody>
                    <a:bodyPr/>
                    <a:lstStyle/>
                    <a:p>
                      <a:pPr algn="ctr"/>
                      <a:r>
                        <a:rPr lang="en-GB" dirty="0"/>
                        <a:t>16</a:t>
                      </a:r>
                    </a:p>
                  </a:txBody>
                  <a:tcPr/>
                </a:tc>
                <a:tc>
                  <a:txBody>
                    <a:bodyPr/>
                    <a:lstStyle/>
                    <a:p>
                      <a:pPr algn="ctr"/>
                      <a:r>
                        <a:rPr lang="en-GB" dirty="0"/>
                        <a:t>8</a:t>
                      </a:r>
                    </a:p>
                  </a:txBody>
                  <a:tcPr/>
                </a:tc>
                <a:tc>
                  <a:txBody>
                    <a:bodyPr/>
                    <a:lstStyle/>
                    <a:p>
                      <a:pPr algn="ctr"/>
                      <a:r>
                        <a:rPr lang="en-GB" dirty="0"/>
                        <a:t>4</a:t>
                      </a:r>
                    </a:p>
                  </a:txBody>
                  <a:tcPr/>
                </a:tc>
                <a:tc>
                  <a:txBody>
                    <a:bodyPr/>
                    <a:lstStyle/>
                    <a:p>
                      <a:pPr algn="ctr"/>
                      <a:r>
                        <a:rPr lang="en-GB" dirty="0"/>
                        <a:t>2</a:t>
                      </a:r>
                    </a:p>
                  </a:txBody>
                  <a:tcPr/>
                </a:tc>
                <a:tc>
                  <a:txBody>
                    <a:bodyPr/>
                    <a:lstStyle/>
                    <a:p>
                      <a:pPr algn="ctr"/>
                      <a:r>
                        <a:rPr lang="en-GB" dirty="0"/>
                        <a:t>1</a:t>
                      </a:r>
                    </a:p>
                  </a:txBody>
                  <a:tcPr/>
                </a:tc>
                <a:extLst>
                  <a:ext uri="{0D108BD9-81ED-4DB2-BD59-A6C34878D82A}">
                    <a16:rowId xmlns:a16="http://schemas.microsoft.com/office/drawing/2014/main" val="2414492057"/>
                  </a:ext>
                </a:extLst>
              </a:tr>
              <a:tr h="370840">
                <a:tc>
                  <a:txBody>
                    <a:bodyPr/>
                    <a:lstStyle/>
                    <a:p>
                      <a:pPr algn="ctr"/>
                      <a:r>
                        <a:rPr lang="en-GB" dirty="0">
                          <a:solidFill>
                            <a:srgbClr val="595959"/>
                          </a:solidFill>
                        </a:rPr>
                        <a:t>1</a:t>
                      </a:r>
                    </a:p>
                  </a:txBody>
                  <a:tcPr/>
                </a:tc>
                <a:tc>
                  <a:txBody>
                    <a:bodyPr/>
                    <a:lstStyle/>
                    <a:p>
                      <a:pPr algn="ctr"/>
                      <a:r>
                        <a:rPr lang="en-GB" dirty="0">
                          <a:solidFill>
                            <a:srgbClr val="595959"/>
                          </a:solidFill>
                        </a:rPr>
                        <a:t>0</a:t>
                      </a:r>
                    </a:p>
                  </a:txBody>
                  <a:tcPr/>
                </a:tc>
                <a:tc>
                  <a:txBody>
                    <a:bodyPr/>
                    <a:lstStyle/>
                    <a:p>
                      <a:pPr algn="ctr"/>
                      <a:r>
                        <a:rPr lang="en-GB" dirty="0">
                          <a:solidFill>
                            <a:srgbClr val="595959"/>
                          </a:solidFill>
                        </a:rPr>
                        <a:t>0</a:t>
                      </a:r>
                    </a:p>
                  </a:txBody>
                  <a:tcPr/>
                </a:tc>
                <a:tc>
                  <a:txBody>
                    <a:bodyPr/>
                    <a:lstStyle/>
                    <a:p>
                      <a:pPr algn="ctr"/>
                      <a:r>
                        <a:rPr lang="en-GB" dirty="0">
                          <a:solidFill>
                            <a:srgbClr val="595959"/>
                          </a:solidFill>
                        </a:rPr>
                        <a:t>1</a:t>
                      </a:r>
                    </a:p>
                  </a:txBody>
                  <a:tcPr/>
                </a:tc>
                <a:tc>
                  <a:txBody>
                    <a:bodyPr/>
                    <a:lstStyle/>
                    <a:p>
                      <a:pPr algn="ctr"/>
                      <a:r>
                        <a:rPr lang="en-GB" dirty="0">
                          <a:solidFill>
                            <a:srgbClr val="595959"/>
                          </a:solidFill>
                        </a:rPr>
                        <a:t>0</a:t>
                      </a:r>
                    </a:p>
                  </a:txBody>
                  <a:tcPr/>
                </a:tc>
                <a:tc>
                  <a:txBody>
                    <a:bodyPr/>
                    <a:lstStyle/>
                    <a:p>
                      <a:pPr algn="ctr"/>
                      <a:r>
                        <a:rPr lang="en-GB" dirty="0">
                          <a:solidFill>
                            <a:srgbClr val="595959"/>
                          </a:solidFill>
                        </a:rPr>
                        <a:t>1</a:t>
                      </a:r>
                    </a:p>
                  </a:txBody>
                  <a:tcPr/>
                </a:tc>
                <a:tc>
                  <a:txBody>
                    <a:bodyPr/>
                    <a:lstStyle/>
                    <a:p>
                      <a:pPr algn="ctr"/>
                      <a:r>
                        <a:rPr lang="en-GB" dirty="0">
                          <a:solidFill>
                            <a:srgbClr val="595959"/>
                          </a:solidFill>
                        </a:rPr>
                        <a:t>0</a:t>
                      </a:r>
                    </a:p>
                  </a:txBody>
                  <a:tcPr/>
                </a:tc>
                <a:tc>
                  <a:txBody>
                    <a:bodyPr/>
                    <a:lstStyle/>
                    <a:p>
                      <a:pPr algn="ctr"/>
                      <a:r>
                        <a:rPr lang="en-GB" dirty="0">
                          <a:solidFill>
                            <a:srgbClr val="595959"/>
                          </a:solidFill>
                        </a:rPr>
                        <a:t>1</a:t>
                      </a:r>
                    </a:p>
                  </a:txBody>
                  <a:tcPr/>
                </a:tc>
                <a:extLst>
                  <a:ext uri="{0D108BD9-81ED-4DB2-BD59-A6C34878D82A}">
                    <a16:rowId xmlns:a16="http://schemas.microsoft.com/office/drawing/2014/main" val="2484704534"/>
                  </a:ext>
                </a:extLst>
              </a:tr>
            </a:tbl>
          </a:graphicData>
        </a:graphic>
      </p:graphicFrame>
      <p:sp>
        <p:nvSpPr>
          <p:cNvPr id="20" name="TextBox 19">
            <a:extLst>
              <a:ext uri="{FF2B5EF4-FFF2-40B4-BE49-F238E27FC236}">
                <a16:creationId xmlns:a16="http://schemas.microsoft.com/office/drawing/2014/main" id="{FAAC3749-BE36-4819-9B64-66DA30066695}"/>
              </a:ext>
            </a:extLst>
          </p:cNvPr>
          <p:cNvSpPr txBox="1"/>
          <p:nvPr/>
        </p:nvSpPr>
        <p:spPr>
          <a:xfrm>
            <a:off x="6303113" y="1333278"/>
            <a:ext cx="5056335" cy="430887"/>
          </a:xfrm>
          <a:prstGeom prst="rect">
            <a:avLst/>
          </a:prstGeom>
          <a:noFill/>
        </p:spPr>
        <p:txBody>
          <a:bodyPr wrap="square" rtlCol="0">
            <a:spAutoFit/>
          </a:bodyPr>
          <a:lstStyle/>
          <a:p>
            <a:pPr marL="228600" indent="-228600">
              <a:buFont typeface="+mj-lt"/>
              <a:buAutoNum type="arabicPeriod" startAt="3"/>
            </a:pPr>
            <a:r>
              <a:rPr lang="en-GB" sz="1100" dirty="0">
                <a:solidFill>
                  <a:srgbClr val="595959"/>
                </a:solidFill>
              </a:rPr>
              <a:t>How would you represent the lowest negative number possible using Two’s Complement, given 8 bits.</a:t>
            </a:r>
          </a:p>
        </p:txBody>
      </p:sp>
      <p:graphicFrame>
        <p:nvGraphicFramePr>
          <p:cNvPr id="21" name="Table 6">
            <a:extLst>
              <a:ext uri="{FF2B5EF4-FFF2-40B4-BE49-F238E27FC236}">
                <a16:creationId xmlns:a16="http://schemas.microsoft.com/office/drawing/2014/main" id="{C2EC4471-1F42-4016-A999-E268B17FBA22}"/>
              </a:ext>
            </a:extLst>
          </p:cNvPr>
          <p:cNvGraphicFramePr>
            <a:graphicFrameLocks noGrp="1"/>
          </p:cNvGraphicFramePr>
          <p:nvPr>
            <p:extLst>
              <p:ext uri="{D42A27DB-BD31-4B8C-83A1-F6EECF244321}">
                <p14:modId xmlns:p14="http://schemas.microsoft.com/office/powerpoint/2010/main" val="3365175346"/>
              </p:ext>
            </p:extLst>
          </p:nvPr>
        </p:nvGraphicFramePr>
        <p:xfrm>
          <a:off x="6419144" y="1707266"/>
          <a:ext cx="4940304" cy="741680"/>
        </p:xfrm>
        <a:graphic>
          <a:graphicData uri="http://schemas.openxmlformats.org/drawingml/2006/table">
            <a:tbl>
              <a:tblPr firstRow="1" bandRow="1">
                <a:tableStyleId>{5C22544A-7EE6-4342-B048-85BDC9FD1C3A}</a:tableStyleId>
              </a:tblPr>
              <a:tblGrid>
                <a:gridCol w="617538">
                  <a:extLst>
                    <a:ext uri="{9D8B030D-6E8A-4147-A177-3AD203B41FA5}">
                      <a16:colId xmlns:a16="http://schemas.microsoft.com/office/drawing/2014/main" val="155751270"/>
                    </a:ext>
                  </a:extLst>
                </a:gridCol>
                <a:gridCol w="617538">
                  <a:extLst>
                    <a:ext uri="{9D8B030D-6E8A-4147-A177-3AD203B41FA5}">
                      <a16:colId xmlns:a16="http://schemas.microsoft.com/office/drawing/2014/main" val="173766381"/>
                    </a:ext>
                  </a:extLst>
                </a:gridCol>
                <a:gridCol w="617538">
                  <a:extLst>
                    <a:ext uri="{9D8B030D-6E8A-4147-A177-3AD203B41FA5}">
                      <a16:colId xmlns:a16="http://schemas.microsoft.com/office/drawing/2014/main" val="4174090749"/>
                    </a:ext>
                  </a:extLst>
                </a:gridCol>
                <a:gridCol w="617538">
                  <a:extLst>
                    <a:ext uri="{9D8B030D-6E8A-4147-A177-3AD203B41FA5}">
                      <a16:colId xmlns:a16="http://schemas.microsoft.com/office/drawing/2014/main" val="457121273"/>
                    </a:ext>
                  </a:extLst>
                </a:gridCol>
                <a:gridCol w="617538">
                  <a:extLst>
                    <a:ext uri="{9D8B030D-6E8A-4147-A177-3AD203B41FA5}">
                      <a16:colId xmlns:a16="http://schemas.microsoft.com/office/drawing/2014/main" val="1387801331"/>
                    </a:ext>
                  </a:extLst>
                </a:gridCol>
                <a:gridCol w="617538">
                  <a:extLst>
                    <a:ext uri="{9D8B030D-6E8A-4147-A177-3AD203B41FA5}">
                      <a16:colId xmlns:a16="http://schemas.microsoft.com/office/drawing/2014/main" val="1052544734"/>
                    </a:ext>
                  </a:extLst>
                </a:gridCol>
                <a:gridCol w="617538">
                  <a:extLst>
                    <a:ext uri="{9D8B030D-6E8A-4147-A177-3AD203B41FA5}">
                      <a16:colId xmlns:a16="http://schemas.microsoft.com/office/drawing/2014/main" val="4234080439"/>
                    </a:ext>
                  </a:extLst>
                </a:gridCol>
                <a:gridCol w="617538">
                  <a:extLst>
                    <a:ext uri="{9D8B030D-6E8A-4147-A177-3AD203B41FA5}">
                      <a16:colId xmlns:a16="http://schemas.microsoft.com/office/drawing/2014/main" val="1635829401"/>
                    </a:ext>
                  </a:extLst>
                </a:gridCol>
              </a:tblGrid>
              <a:tr h="370840">
                <a:tc>
                  <a:txBody>
                    <a:bodyPr/>
                    <a:lstStyle/>
                    <a:p>
                      <a:pPr algn="ctr"/>
                      <a:r>
                        <a:rPr lang="en-GB" dirty="0"/>
                        <a:t>-128</a:t>
                      </a:r>
                    </a:p>
                  </a:txBody>
                  <a:tcPr/>
                </a:tc>
                <a:tc>
                  <a:txBody>
                    <a:bodyPr/>
                    <a:lstStyle/>
                    <a:p>
                      <a:pPr algn="ctr"/>
                      <a:r>
                        <a:rPr lang="en-GB" dirty="0"/>
                        <a:t>64</a:t>
                      </a:r>
                    </a:p>
                  </a:txBody>
                  <a:tcPr/>
                </a:tc>
                <a:tc>
                  <a:txBody>
                    <a:bodyPr/>
                    <a:lstStyle/>
                    <a:p>
                      <a:pPr algn="ctr"/>
                      <a:r>
                        <a:rPr lang="en-GB" dirty="0"/>
                        <a:t>32</a:t>
                      </a:r>
                    </a:p>
                  </a:txBody>
                  <a:tcPr/>
                </a:tc>
                <a:tc>
                  <a:txBody>
                    <a:bodyPr/>
                    <a:lstStyle/>
                    <a:p>
                      <a:pPr algn="ctr"/>
                      <a:r>
                        <a:rPr lang="en-GB" dirty="0"/>
                        <a:t>16</a:t>
                      </a:r>
                    </a:p>
                  </a:txBody>
                  <a:tcPr/>
                </a:tc>
                <a:tc>
                  <a:txBody>
                    <a:bodyPr/>
                    <a:lstStyle/>
                    <a:p>
                      <a:pPr algn="ctr"/>
                      <a:r>
                        <a:rPr lang="en-GB" dirty="0"/>
                        <a:t>8</a:t>
                      </a:r>
                    </a:p>
                  </a:txBody>
                  <a:tcPr/>
                </a:tc>
                <a:tc>
                  <a:txBody>
                    <a:bodyPr/>
                    <a:lstStyle/>
                    <a:p>
                      <a:pPr algn="ctr"/>
                      <a:r>
                        <a:rPr lang="en-GB" dirty="0"/>
                        <a:t>4</a:t>
                      </a:r>
                    </a:p>
                  </a:txBody>
                  <a:tcPr/>
                </a:tc>
                <a:tc>
                  <a:txBody>
                    <a:bodyPr/>
                    <a:lstStyle/>
                    <a:p>
                      <a:pPr algn="ctr"/>
                      <a:r>
                        <a:rPr lang="en-GB" dirty="0"/>
                        <a:t>2</a:t>
                      </a:r>
                    </a:p>
                  </a:txBody>
                  <a:tcPr/>
                </a:tc>
                <a:tc>
                  <a:txBody>
                    <a:bodyPr/>
                    <a:lstStyle/>
                    <a:p>
                      <a:pPr algn="ctr"/>
                      <a:r>
                        <a:rPr lang="en-GB" dirty="0"/>
                        <a:t>1</a:t>
                      </a:r>
                    </a:p>
                  </a:txBody>
                  <a:tcPr/>
                </a:tc>
                <a:extLst>
                  <a:ext uri="{0D108BD9-81ED-4DB2-BD59-A6C34878D82A}">
                    <a16:rowId xmlns:a16="http://schemas.microsoft.com/office/drawing/2014/main" val="2414492057"/>
                  </a:ext>
                </a:extLst>
              </a:tr>
              <a:tr h="370840">
                <a:tc>
                  <a:txBody>
                    <a:bodyPr/>
                    <a:lstStyle/>
                    <a:p>
                      <a:pPr algn="ctr"/>
                      <a:r>
                        <a:rPr lang="en-GB" dirty="0">
                          <a:solidFill>
                            <a:srgbClr val="595959"/>
                          </a:solidFill>
                        </a:rPr>
                        <a:t>1</a:t>
                      </a:r>
                    </a:p>
                  </a:txBody>
                  <a:tcPr/>
                </a:tc>
                <a:tc>
                  <a:txBody>
                    <a:bodyPr/>
                    <a:lstStyle/>
                    <a:p>
                      <a:pPr algn="ctr"/>
                      <a:r>
                        <a:rPr lang="en-GB" dirty="0">
                          <a:solidFill>
                            <a:srgbClr val="595959"/>
                          </a:solidFill>
                        </a:rPr>
                        <a:t>0</a:t>
                      </a:r>
                    </a:p>
                  </a:txBody>
                  <a:tcPr/>
                </a:tc>
                <a:tc>
                  <a:txBody>
                    <a:bodyPr/>
                    <a:lstStyle/>
                    <a:p>
                      <a:pPr algn="ctr"/>
                      <a:r>
                        <a:rPr lang="en-GB" dirty="0">
                          <a:solidFill>
                            <a:srgbClr val="595959"/>
                          </a:solidFill>
                        </a:rPr>
                        <a:t>0</a:t>
                      </a:r>
                    </a:p>
                  </a:txBody>
                  <a:tcPr/>
                </a:tc>
                <a:tc>
                  <a:txBody>
                    <a:bodyPr/>
                    <a:lstStyle/>
                    <a:p>
                      <a:pPr algn="ctr"/>
                      <a:r>
                        <a:rPr lang="en-GB" dirty="0">
                          <a:solidFill>
                            <a:srgbClr val="595959"/>
                          </a:solidFill>
                        </a:rPr>
                        <a:t>0</a:t>
                      </a:r>
                    </a:p>
                  </a:txBody>
                  <a:tcPr/>
                </a:tc>
                <a:tc>
                  <a:txBody>
                    <a:bodyPr/>
                    <a:lstStyle/>
                    <a:p>
                      <a:pPr algn="ctr"/>
                      <a:r>
                        <a:rPr lang="en-GB" dirty="0">
                          <a:solidFill>
                            <a:srgbClr val="595959"/>
                          </a:solidFill>
                        </a:rPr>
                        <a:t>0</a:t>
                      </a:r>
                    </a:p>
                  </a:txBody>
                  <a:tcPr/>
                </a:tc>
                <a:tc>
                  <a:txBody>
                    <a:bodyPr/>
                    <a:lstStyle/>
                    <a:p>
                      <a:pPr algn="ctr"/>
                      <a:r>
                        <a:rPr lang="en-GB" dirty="0">
                          <a:solidFill>
                            <a:srgbClr val="595959"/>
                          </a:solidFill>
                        </a:rPr>
                        <a:t>0</a:t>
                      </a:r>
                    </a:p>
                  </a:txBody>
                  <a:tcPr/>
                </a:tc>
                <a:tc>
                  <a:txBody>
                    <a:bodyPr/>
                    <a:lstStyle/>
                    <a:p>
                      <a:pPr algn="ctr"/>
                      <a:r>
                        <a:rPr lang="en-GB" dirty="0">
                          <a:solidFill>
                            <a:srgbClr val="595959"/>
                          </a:solidFill>
                        </a:rPr>
                        <a:t>0</a:t>
                      </a:r>
                    </a:p>
                  </a:txBody>
                  <a:tcPr/>
                </a:tc>
                <a:tc>
                  <a:txBody>
                    <a:bodyPr/>
                    <a:lstStyle/>
                    <a:p>
                      <a:pPr algn="ctr"/>
                      <a:r>
                        <a:rPr lang="en-GB" dirty="0">
                          <a:solidFill>
                            <a:srgbClr val="595959"/>
                          </a:solidFill>
                        </a:rPr>
                        <a:t>0</a:t>
                      </a:r>
                    </a:p>
                  </a:txBody>
                  <a:tcPr/>
                </a:tc>
                <a:extLst>
                  <a:ext uri="{0D108BD9-81ED-4DB2-BD59-A6C34878D82A}">
                    <a16:rowId xmlns:a16="http://schemas.microsoft.com/office/drawing/2014/main" val="2484704534"/>
                  </a:ext>
                </a:extLst>
              </a:tr>
            </a:tbl>
          </a:graphicData>
        </a:graphic>
      </p:graphicFrame>
      <p:sp>
        <p:nvSpPr>
          <p:cNvPr id="22" name="TextBox 21">
            <a:extLst>
              <a:ext uri="{FF2B5EF4-FFF2-40B4-BE49-F238E27FC236}">
                <a16:creationId xmlns:a16="http://schemas.microsoft.com/office/drawing/2014/main" id="{C82BA668-69BA-4DE6-947E-5D02C381DD37}"/>
              </a:ext>
            </a:extLst>
          </p:cNvPr>
          <p:cNvSpPr txBox="1"/>
          <p:nvPr/>
        </p:nvSpPr>
        <p:spPr>
          <a:xfrm>
            <a:off x="6303113" y="3736436"/>
            <a:ext cx="5056335" cy="430887"/>
          </a:xfrm>
          <a:prstGeom prst="rect">
            <a:avLst/>
          </a:prstGeom>
          <a:noFill/>
        </p:spPr>
        <p:txBody>
          <a:bodyPr wrap="square" rtlCol="0">
            <a:spAutoFit/>
          </a:bodyPr>
          <a:lstStyle/>
          <a:p>
            <a:pPr marL="228600" indent="-228600">
              <a:buFont typeface="+mj-lt"/>
              <a:buAutoNum type="arabicPeriod" startAt="4"/>
            </a:pPr>
            <a:r>
              <a:rPr lang="en-GB" sz="1100" dirty="0">
                <a:solidFill>
                  <a:srgbClr val="595959"/>
                </a:solidFill>
              </a:rPr>
              <a:t>How would you represent the largest positive number possible using Two’s Complement, given 8 bits.</a:t>
            </a:r>
          </a:p>
        </p:txBody>
      </p:sp>
      <p:graphicFrame>
        <p:nvGraphicFramePr>
          <p:cNvPr id="24" name="Table 6">
            <a:extLst>
              <a:ext uri="{FF2B5EF4-FFF2-40B4-BE49-F238E27FC236}">
                <a16:creationId xmlns:a16="http://schemas.microsoft.com/office/drawing/2014/main" id="{BC483A60-003D-4616-9EE8-F506EA361CF0}"/>
              </a:ext>
            </a:extLst>
          </p:cNvPr>
          <p:cNvGraphicFramePr>
            <a:graphicFrameLocks noGrp="1"/>
          </p:cNvGraphicFramePr>
          <p:nvPr>
            <p:extLst>
              <p:ext uri="{D42A27DB-BD31-4B8C-83A1-F6EECF244321}">
                <p14:modId xmlns:p14="http://schemas.microsoft.com/office/powerpoint/2010/main" val="3533645898"/>
              </p:ext>
            </p:extLst>
          </p:nvPr>
        </p:nvGraphicFramePr>
        <p:xfrm>
          <a:off x="6419144" y="4110424"/>
          <a:ext cx="4940304" cy="741680"/>
        </p:xfrm>
        <a:graphic>
          <a:graphicData uri="http://schemas.openxmlformats.org/drawingml/2006/table">
            <a:tbl>
              <a:tblPr firstRow="1" bandRow="1">
                <a:tableStyleId>{5C22544A-7EE6-4342-B048-85BDC9FD1C3A}</a:tableStyleId>
              </a:tblPr>
              <a:tblGrid>
                <a:gridCol w="617538">
                  <a:extLst>
                    <a:ext uri="{9D8B030D-6E8A-4147-A177-3AD203B41FA5}">
                      <a16:colId xmlns:a16="http://schemas.microsoft.com/office/drawing/2014/main" val="155751270"/>
                    </a:ext>
                  </a:extLst>
                </a:gridCol>
                <a:gridCol w="617538">
                  <a:extLst>
                    <a:ext uri="{9D8B030D-6E8A-4147-A177-3AD203B41FA5}">
                      <a16:colId xmlns:a16="http://schemas.microsoft.com/office/drawing/2014/main" val="173766381"/>
                    </a:ext>
                  </a:extLst>
                </a:gridCol>
                <a:gridCol w="617538">
                  <a:extLst>
                    <a:ext uri="{9D8B030D-6E8A-4147-A177-3AD203B41FA5}">
                      <a16:colId xmlns:a16="http://schemas.microsoft.com/office/drawing/2014/main" val="4174090749"/>
                    </a:ext>
                  </a:extLst>
                </a:gridCol>
                <a:gridCol w="617538">
                  <a:extLst>
                    <a:ext uri="{9D8B030D-6E8A-4147-A177-3AD203B41FA5}">
                      <a16:colId xmlns:a16="http://schemas.microsoft.com/office/drawing/2014/main" val="457121273"/>
                    </a:ext>
                  </a:extLst>
                </a:gridCol>
                <a:gridCol w="617538">
                  <a:extLst>
                    <a:ext uri="{9D8B030D-6E8A-4147-A177-3AD203B41FA5}">
                      <a16:colId xmlns:a16="http://schemas.microsoft.com/office/drawing/2014/main" val="1387801331"/>
                    </a:ext>
                  </a:extLst>
                </a:gridCol>
                <a:gridCol w="617538">
                  <a:extLst>
                    <a:ext uri="{9D8B030D-6E8A-4147-A177-3AD203B41FA5}">
                      <a16:colId xmlns:a16="http://schemas.microsoft.com/office/drawing/2014/main" val="1052544734"/>
                    </a:ext>
                  </a:extLst>
                </a:gridCol>
                <a:gridCol w="617538">
                  <a:extLst>
                    <a:ext uri="{9D8B030D-6E8A-4147-A177-3AD203B41FA5}">
                      <a16:colId xmlns:a16="http://schemas.microsoft.com/office/drawing/2014/main" val="4234080439"/>
                    </a:ext>
                  </a:extLst>
                </a:gridCol>
                <a:gridCol w="617538">
                  <a:extLst>
                    <a:ext uri="{9D8B030D-6E8A-4147-A177-3AD203B41FA5}">
                      <a16:colId xmlns:a16="http://schemas.microsoft.com/office/drawing/2014/main" val="1635829401"/>
                    </a:ext>
                  </a:extLst>
                </a:gridCol>
              </a:tblGrid>
              <a:tr h="370840">
                <a:tc>
                  <a:txBody>
                    <a:bodyPr/>
                    <a:lstStyle/>
                    <a:p>
                      <a:pPr algn="ctr"/>
                      <a:r>
                        <a:rPr lang="en-GB" dirty="0"/>
                        <a:t>-128</a:t>
                      </a:r>
                    </a:p>
                  </a:txBody>
                  <a:tcPr/>
                </a:tc>
                <a:tc>
                  <a:txBody>
                    <a:bodyPr/>
                    <a:lstStyle/>
                    <a:p>
                      <a:pPr algn="ctr"/>
                      <a:r>
                        <a:rPr lang="en-GB" dirty="0"/>
                        <a:t>64</a:t>
                      </a:r>
                    </a:p>
                  </a:txBody>
                  <a:tcPr/>
                </a:tc>
                <a:tc>
                  <a:txBody>
                    <a:bodyPr/>
                    <a:lstStyle/>
                    <a:p>
                      <a:pPr algn="ctr"/>
                      <a:r>
                        <a:rPr lang="en-GB" dirty="0"/>
                        <a:t>32</a:t>
                      </a:r>
                    </a:p>
                  </a:txBody>
                  <a:tcPr/>
                </a:tc>
                <a:tc>
                  <a:txBody>
                    <a:bodyPr/>
                    <a:lstStyle/>
                    <a:p>
                      <a:pPr algn="ctr"/>
                      <a:r>
                        <a:rPr lang="en-GB" dirty="0"/>
                        <a:t>16</a:t>
                      </a:r>
                    </a:p>
                  </a:txBody>
                  <a:tcPr/>
                </a:tc>
                <a:tc>
                  <a:txBody>
                    <a:bodyPr/>
                    <a:lstStyle/>
                    <a:p>
                      <a:pPr algn="ctr"/>
                      <a:r>
                        <a:rPr lang="en-GB" dirty="0"/>
                        <a:t>8</a:t>
                      </a:r>
                    </a:p>
                  </a:txBody>
                  <a:tcPr/>
                </a:tc>
                <a:tc>
                  <a:txBody>
                    <a:bodyPr/>
                    <a:lstStyle/>
                    <a:p>
                      <a:pPr algn="ctr"/>
                      <a:r>
                        <a:rPr lang="en-GB" dirty="0"/>
                        <a:t>4</a:t>
                      </a:r>
                    </a:p>
                  </a:txBody>
                  <a:tcPr/>
                </a:tc>
                <a:tc>
                  <a:txBody>
                    <a:bodyPr/>
                    <a:lstStyle/>
                    <a:p>
                      <a:pPr algn="ctr"/>
                      <a:r>
                        <a:rPr lang="en-GB" dirty="0"/>
                        <a:t>2</a:t>
                      </a:r>
                    </a:p>
                  </a:txBody>
                  <a:tcPr/>
                </a:tc>
                <a:tc>
                  <a:txBody>
                    <a:bodyPr/>
                    <a:lstStyle/>
                    <a:p>
                      <a:pPr algn="ctr"/>
                      <a:r>
                        <a:rPr lang="en-GB" dirty="0"/>
                        <a:t>1</a:t>
                      </a:r>
                    </a:p>
                  </a:txBody>
                  <a:tcPr/>
                </a:tc>
                <a:extLst>
                  <a:ext uri="{0D108BD9-81ED-4DB2-BD59-A6C34878D82A}">
                    <a16:rowId xmlns:a16="http://schemas.microsoft.com/office/drawing/2014/main" val="2414492057"/>
                  </a:ext>
                </a:extLst>
              </a:tr>
              <a:tr h="370840">
                <a:tc>
                  <a:txBody>
                    <a:bodyPr/>
                    <a:lstStyle/>
                    <a:p>
                      <a:pPr algn="ctr"/>
                      <a:r>
                        <a:rPr lang="en-GB" dirty="0">
                          <a:solidFill>
                            <a:srgbClr val="595959"/>
                          </a:solidFill>
                        </a:rPr>
                        <a:t>0</a:t>
                      </a:r>
                    </a:p>
                  </a:txBody>
                  <a:tcPr/>
                </a:tc>
                <a:tc>
                  <a:txBody>
                    <a:bodyPr/>
                    <a:lstStyle/>
                    <a:p>
                      <a:pPr algn="ctr"/>
                      <a:r>
                        <a:rPr lang="en-GB" dirty="0">
                          <a:solidFill>
                            <a:srgbClr val="595959"/>
                          </a:solidFill>
                        </a:rPr>
                        <a:t>1</a:t>
                      </a:r>
                    </a:p>
                  </a:txBody>
                  <a:tcPr/>
                </a:tc>
                <a:tc>
                  <a:txBody>
                    <a:bodyPr/>
                    <a:lstStyle/>
                    <a:p>
                      <a:pPr algn="ctr"/>
                      <a:r>
                        <a:rPr lang="en-GB" dirty="0">
                          <a:solidFill>
                            <a:srgbClr val="595959"/>
                          </a:solidFill>
                        </a:rPr>
                        <a:t>1</a:t>
                      </a:r>
                    </a:p>
                  </a:txBody>
                  <a:tcPr/>
                </a:tc>
                <a:tc>
                  <a:txBody>
                    <a:bodyPr/>
                    <a:lstStyle/>
                    <a:p>
                      <a:pPr algn="ctr"/>
                      <a:r>
                        <a:rPr lang="en-GB" dirty="0">
                          <a:solidFill>
                            <a:srgbClr val="595959"/>
                          </a:solidFill>
                        </a:rPr>
                        <a:t>1</a:t>
                      </a:r>
                    </a:p>
                  </a:txBody>
                  <a:tcPr/>
                </a:tc>
                <a:tc>
                  <a:txBody>
                    <a:bodyPr/>
                    <a:lstStyle/>
                    <a:p>
                      <a:pPr algn="ctr"/>
                      <a:r>
                        <a:rPr lang="en-GB" dirty="0">
                          <a:solidFill>
                            <a:srgbClr val="595959"/>
                          </a:solidFill>
                        </a:rPr>
                        <a:t>1</a:t>
                      </a:r>
                    </a:p>
                  </a:txBody>
                  <a:tcPr/>
                </a:tc>
                <a:tc>
                  <a:txBody>
                    <a:bodyPr/>
                    <a:lstStyle/>
                    <a:p>
                      <a:pPr algn="ctr"/>
                      <a:r>
                        <a:rPr lang="en-GB" dirty="0">
                          <a:solidFill>
                            <a:srgbClr val="595959"/>
                          </a:solidFill>
                        </a:rPr>
                        <a:t>1</a:t>
                      </a:r>
                    </a:p>
                  </a:txBody>
                  <a:tcPr/>
                </a:tc>
                <a:tc>
                  <a:txBody>
                    <a:bodyPr/>
                    <a:lstStyle/>
                    <a:p>
                      <a:pPr algn="ctr"/>
                      <a:r>
                        <a:rPr lang="en-GB" dirty="0">
                          <a:solidFill>
                            <a:srgbClr val="595959"/>
                          </a:solidFill>
                        </a:rPr>
                        <a:t>1</a:t>
                      </a:r>
                    </a:p>
                  </a:txBody>
                  <a:tcPr/>
                </a:tc>
                <a:tc>
                  <a:txBody>
                    <a:bodyPr/>
                    <a:lstStyle/>
                    <a:p>
                      <a:pPr algn="ctr"/>
                      <a:r>
                        <a:rPr lang="en-GB" dirty="0">
                          <a:solidFill>
                            <a:srgbClr val="595959"/>
                          </a:solidFill>
                        </a:rPr>
                        <a:t>1</a:t>
                      </a:r>
                    </a:p>
                  </a:txBody>
                  <a:tcPr/>
                </a:tc>
                <a:extLst>
                  <a:ext uri="{0D108BD9-81ED-4DB2-BD59-A6C34878D82A}">
                    <a16:rowId xmlns:a16="http://schemas.microsoft.com/office/drawing/2014/main" val="2484704534"/>
                  </a:ext>
                </a:extLst>
              </a:tr>
            </a:tbl>
          </a:graphicData>
        </a:graphic>
      </p:graphicFrame>
      <p:grpSp>
        <p:nvGrpSpPr>
          <p:cNvPr id="25" name="Group 24">
            <a:extLst>
              <a:ext uri="{FF2B5EF4-FFF2-40B4-BE49-F238E27FC236}">
                <a16:creationId xmlns:a16="http://schemas.microsoft.com/office/drawing/2014/main" id="{D2D9BB4A-CCB1-4A58-B491-8AC93FF24DDC}"/>
              </a:ext>
            </a:extLst>
          </p:cNvPr>
          <p:cNvGrpSpPr/>
          <p:nvPr/>
        </p:nvGrpSpPr>
        <p:grpSpPr>
          <a:xfrm>
            <a:off x="5369329" y="1681252"/>
            <a:ext cx="856718" cy="812504"/>
            <a:chOff x="5369329" y="1681252"/>
            <a:chExt cx="856718" cy="812504"/>
          </a:xfrm>
        </p:grpSpPr>
        <p:sp>
          <p:nvSpPr>
            <p:cNvPr id="26" name="TextBox 25">
              <a:extLst>
                <a:ext uri="{FF2B5EF4-FFF2-40B4-BE49-F238E27FC236}">
                  <a16:creationId xmlns:a16="http://schemas.microsoft.com/office/drawing/2014/main" id="{810394E4-BE3F-4E20-89DF-65B8DE2FEDDA}"/>
                </a:ext>
              </a:extLst>
            </p:cNvPr>
            <p:cNvSpPr txBox="1"/>
            <p:nvPr/>
          </p:nvSpPr>
          <p:spPr>
            <a:xfrm>
              <a:off x="5378854" y="1681252"/>
              <a:ext cx="847193" cy="430887"/>
            </a:xfrm>
            <a:prstGeom prst="rect">
              <a:avLst/>
            </a:prstGeom>
            <a:noFill/>
          </p:spPr>
          <p:txBody>
            <a:bodyPr wrap="square" rtlCol="0">
              <a:spAutoFit/>
            </a:bodyPr>
            <a:lstStyle/>
            <a:p>
              <a:r>
                <a:rPr lang="en-GB" sz="1100" dirty="0">
                  <a:solidFill>
                    <a:srgbClr val="595959"/>
                  </a:solidFill>
                </a:rPr>
                <a:t>Binary weighting </a:t>
              </a:r>
            </a:p>
          </p:txBody>
        </p:sp>
        <p:sp>
          <p:nvSpPr>
            <p:cNvPr id="27" name="TextBox 26">
              <a:extLst>
                <a:ext uri="{FF2B5EF4-FFF2-40B4-BE49-F238E27FC236}">
                  <a16:creationId xmlns:a16="http://schemas.microsoft.com/office/drawing/2014/main" id="{C7DCBAA5-41EB-43F9-8DC5-F235E8462B42}"/>
                </a:ext>
              </a:extLst>
            </p:cNvPr>
            <p:cNvSpPr txBox="1"/>
            <p:nvPr/>
          </p:nvSpPr>
          <p:spPr>
            <a:xfrm>
              <a:off x="5369329" y="2062869"/>
              <a:ext cx="847193" cy="430887"/>
            </a:xfrm>
            <a:prstGeom prst="rect">
              <a:avLst/>
            </a:prstGeom>
            <a:noFill/>
          </p:spPr>
          <p:txBody>
            <a:bodyPr wrap="square" rtlCol="0">
              <a:spAutoFit/>
            </a:bodyPr>
            <a:lstStyle/>
            <a:p>
              <a:r>
                <a:rPr lang="en-GB" sz="1100" dirty="0">
                  <a:solidFill>
                    <a:srgbClr val="595959"/>
                  </a:solidFill>
                </a:rPr>
                <a:t>Binary value </a:t>
              </a:r>
            </a:p>
          </p:txBody>
        </p:sp>
      </p:grpSp>
      <p:grpSp>
        <p:nvGrpSpPr>
          <p:cNvPr id="28" name="Group 27">
            <a:extLst>
              <a:ext uri="{FF2B5EF4-FFF2-40B4-BE49-F238E27FC236}">
                <a16:creationId xmlns:a16="http://schemas.microsoft.com/office/drawing/2014/main" id="{33DD5B3C-7592-4205-A9D9-3DDC916209C9}"/>
              </a:ext>
            </a:extLst>
          </p:cNvPr>
          <p:cNvGrpSpPr/>
          <p:nvPr/>
        </p:nvGrpSpPr>
        <p:grpSpPr>
          <a:xfrm>
            <a:off x="11274691" y="1671854"/>
            <a:ext cx="856718" cy="812504"/>
            <a:chOff x="5369329" y="1681252"/>
            <a:chExt cx="856718" cy="812504"/>
          </a:xfrm>
        </p:grpSpPr>
        <p:sp>
          <p:nvSpPr>
            <p:cNvPr id="29" name="TextBox 28">
              <a:extLst>
                <a:ext uri="{FF2B5EF4-FFF2-40B4-BE49-F238E27FC236}">
                  <a16:creationId xmlns:a16="http://schemas.microsoft.com/office/drawing/2014/main" id="{E0713B68-FF11-4F8A-959A-AC6A973D19DA}"/>
                </a:ext>
              </a:extLst>
            </p:cNvPr>
            <p:cNvSpPr txBox="1"/>
            <p:nvPr/>
          </p:nvSpPr>
          <p:spPr>
            <a:xfrm>
              <a:off x="5378854" y="1681252"/>
              <a:ext cx="847193" cy="430887"/>
            </a:xfrm>
            <a:prstGeom prst="rect">
              <a:avLst/>
            </a:prstGeom>
            <a:noFill/>
          </p:spPr>
          <p:txBody>
            <a:bodyPr wrap="square" rtlCol="0">
              <a:spAutoFit/>
            </a:bodyPr>
            <a:lstStyle/>
            <a:p>
              <a:r>
                <a:rPr lang="en-GB" sz="1100" dirty="0">
                  <a:solidFill>
                    <a:srgbClr val="595959"/>
                  </a:solidFill>
                </a:rPr>
                <a:t>Binary weighting </a:t>
              </a:r>
            </a:p>
          </p:txBody>
        </p:sp>
        <p:sp>
          <p:nvSpPr>
            <p:cNvPr id="30" name="TextBox 29">
              <a:extLst>
                <a:ext uri="{FF2B5EF4-FFF2-40B4-BE49-F238E27FC236}">
                  <a16:creationId xmlns:a16="http://schemas.microsoft.com/office/drawing/2014/main" id="{47DAF392-148D-4FBE-9C48-BD6CC3F2B16D}"/>
                </a:ext>
              </a:extLst>
            </p:cNvPr>
            <p:cNvSpPr txBox="1"/>
            <p:nvPr/>
          </p:nvSpPr>
          <p:spPr>
            <a:xfrm>
              <a:off x="5369329" y="2062869"/>
              <a:ext cx="847193" cy="430887"/>
            </a:xfrm>
            <a:prstGeom prst="rect">
              <a:avLst/>
            </a:prstGeom>
            <a:noFill/>
          </p:spPr>
          <p:txBody>
            <a:bodyPr wrap="square" rtlCol="0">
              <a:spAutoFit/>
            </a:bodyPr>
            <a:lstStyle/>
            <a:p>
              <a:r>
                <a:rPr lang="en-GB" sz="1100" dirty="0">
                  <a:solidFill>
                    <a:srgbClr val="595959"/>
                  </a:solidFill>
                </a:rPr>
                <a:t>Binary value </a:t>
              </a:r>
            </a:p>
          </p:txBody>
        </p:sp>
      </p:grpSp>
      <p:grpSp>
        <p:nvGrpSpPr>
          <p:cNvPr id="31" name="Group 30">
            <a:extLst>
              <a:ext uri="{FF2B5EF4-FFF2-40B4-BE49-F238E27FC236}">
                <a16:creationId xmlns:a16="http://schemas.microsoft.com/office/drawing/2014/main" id="{21A060BF-20AF-42A8-A4C8-6A9C8CA6381B}"/>
              </a:ext>
            </a:extLst>
          </p:cNvPr>
          <p:cNvGrpSpPr/>
          <p:nvPr/>
        </p:nvGrpSpPr>
        <p:grpSpPr>
          <a:xfrm>
            <a:off x="5369330" y="4063895"/>
            <a:ext cx="856718" cy="793454"/>
            <a:chOff x="5369329" y="1681252"/>
            <a:chExt cx="856718" cy="793454"/>
          </a:xfrm>
        </p:grpSpPr>
        <p:sp>
          <p:nvSpPr>
            <p:cNvPr id="32" name="TextBox 31">
              <a:extLst>
                <a:ext uri="{FF2B5EF4-FFF2-40B4-BE49-F238E27FC236}">
                  <a16:creationId xmlns:a16="http://schemas.microsoft.com/office/drawing/2014/main" id="{60F51918-8DE7-46B4-875C-7F3509AB5506}"/>
                </a:ext>
              </a:extLst>
            </p:cNvPr>
            <p:cNvSpPr txBox="1"/>
            <p:nvPr/>
          </p:nvSpPr>
          <p:spPr>
            <a:xfrm>
              <a:off x="5378854" y="1681252"/>
              <a:ext cx="847193" cy="430887"/>
            </a:xfrm>
            <a:prstGeom prst="rect">
              <a:avLst/>
            </a:prstGeom>
            <a:noFill/>
          </p:spPr>
          <p:txBody>
            <a:bodyPr wrap="square" rtlCol="0">
              <a:spAutoFit/>
            </a:bodyPr>
            <a:lstStyle/>
            <a:p>
              <a:r>
                <a:rPr lang="en-GB" sz="1100" dirty="0">
                  <a:solidFill>
                    <a:srgbClr val="595959"/>
                  </a:solidFill>
                </a:rPr>
                <a:t>Binary weighting </a:t>
              </a:r>
            </a:p>
          </p:txBody>
        </p:sp>
        <p:sp>
          <p:nvSpPr>
            <p:cNvPr id="33" name="TextBox 32">
              <a:extLst>
                <a:ext uri="{FF2B5EF4-FFF2-40B4-BE49-F238E27FC236}">
                  <a16:creationId xmlns:a16="http://schemas.microsoft.com/office/drawing/2014/main" id="{B07AFED6-C8B3-43B6-824B-3A42738D2F6E}"/>
                </a:ext>
              </a:extLst>
            </p:cNvPr>
            <p:cNvSpPr txBox="1"/>
            <p:nvPr/>
          </p:nvSpPr>
          <p:spPr>
            <a:xfrm>
              <a:off x="5369329" y="2043819"/>
              <a:ext cx="847193" cy="430887"/>
            </a:xfrm>
            <a:prstGeom prst="rect">
              <a:avLst/>
            </a:prstGeom>
            <a:noFill/>
          </p:spPr>
          <p:txBody>
            <a:bodyPr wrap="square" rtlCol="0">
              <a:spAutoFit/>
            </a:bodyPr>
            <a:lstStyle/>
            <a:p>
              <a:r>
                <a:rPr lang="en-GB" sz="1100" dirty="0">
                  <a:solidFill>
                    <a:srgbClr val="595959"/>
                  </a:solidFill>
                </a:rPr>
                <a:t>Binary value </a:t>
              </a:r>
            </a:p>
          </p:txBody>
        </p:sp>
      </p:grpSp>
      <p:grpSp>
        <p:nvGrpSpPr>
          <p:cNvPr id="34" name="Group 33">
            <a:extLst>
              <a:ext uri="{FF2B5EF4-FFF2-40B4-BE49-F238E27FC236}">
                <a16:creationId xmlns:a16="http://schemas.microsoft.com/office/drawing/2014/main" id="{E452D167-1794-443A-AA1F-0746BB3B058C}"/>
              </a:ext>
            </a:extLst>
          </p:cNvPr>
          <p:cNvGrpSpPr/>
          <p:nvPr/>
        </p:nvGrpSpPr>
        <p:grpSpPr>
          <a:xfrm>
            <a:off x="11274692" y="4073547"/>
            <a:ext cx="856718" cy="812504"/>
            <a:chOff x="5369329" y="1681252"/>
            <a:chExt cx="856718" cy="812504"/>
          </a:xfrm>
        </p:grpSpPr>
        <p:sp>
          <p:nvSpPr>
            <p:cNvPr id="35" name="TextBox 34">
              <a:extLst>
                <a:ext uri="{FF2B5EF4-FFF2-40B4-BE49-F238E27FC236}">
                  <a16:creationId xmlns:a16="http://schemas.microsoft.com/office/drawing/2014/main" id="{EA9D26B0-BC5F-41E2-AD1C-E226BC93D483}"/>
                </a:ext>
              </a:extLst>
            </p:cNvPr>
            <p:cNvSpPr txBox="1"/>
            <p:nvPr/>
          </p:nvSpPr>
          <p:spPr>
            <a:xfrm>
              <a:off x="5378854" y="1681252"/>
              <a:ext cx="847193" cy="430887"/>
            </a:xfrm>
            <a:prstGeom prst="rect">
              <a:avLst/>
            </a:prstGeom>
            <a:noFill/>
          </p:spPr>
          <p:txBody>
            <a:bodyPr wrap="square" rtlCol="0">
              <a:spAutoFit/>
            </a:bodyPr>
            <a:lstStyle/>
            <a:p>
              <a:r>
                <a:rPr lang="en-GB" sz="1100" dirty="0">
                  <a:solidFill>
                    <a:srgbClr val="595959"/>
                  </a:solidFill>
                </a:rPr>
                <a:t>Binary weighting </a:t>
              </a:r>
            </a:p>
          </p:txBody>
        </p:sp>
        <p:sp>
          <p:nvSpPr>
            <p:cNvPr id="36" name="TextBox 35">
              <a:extLst>
                <a:ext uri="{FF2B5EF4-FFF2-40B4-BE49-F238E27FC236}">
                  <a16:creationId xmlns:a16="http://schemas.microsoft.com/office/drawing/2014/main" id="{C0F30F47-B228-498B-885F-F65362EBC619}"/>
                </a:ext>
              </a:extLst>
            </p:cNvPr>
            <p:cNvSpPr txBox="1"/>
            <p:nvPr/>
          </p:nvSpPr>
          <p:spPr>
            <a:xfrm>
              <a:off x="5369329" y="2062869"/>
              <a:ext cx="847193" cy="430887"/>
            </a:xfrm>
            <a:prstGeom prst="rect">
              <a:avLst/>
            </a:prstGeom>
            <a:noFill/>
          </p:spPr>
          <p:txBody>
            <a:bodyPr wrap="square" rtlCol="0">
              <a:spAutoFit/>
            </a:bodyPr>
            <a:lstStyle/>
            <a:p>
              <a:r>
                <a:rPr lang="en-GB" sz="1100" dirty="0">
                  <a:solidFill>
                    <a:srgbClr val="595959"/>
                  </a:solidFill>
                </a:rPr>
                <a:t>Binary value </a:t>
              </a:r>
            </a:p>
          </p:txBody>
        </p:sp>
      </p:grpSp>
      <p:cxnSp>
        <p:nvCxnSpPr>
          <p:cNvPr id="37" name="Straight Arrow Connector 36">
            <a:extLst>
              <a:ext uri="{FF2B5EF4-FFF2-40B4-BE49-F238E27FC236}">
                <a16:creationId xmlns:a16="http://schemas.microsoft.com/office/drawing/2014/main" id="{DE0BF69E-9CE4-4D2D-BA2D-7251D66A39C1}"/>
              </a:ext>
            </a:extLst>
          </p:cNvPr>
          <p:cNvCxnSpPr/>
          <p:nvPr/>
        </p:nvCxnSpPr>
        <p:spPr>
          <a:xfrm>
            <a:off x="1447800" y="2484358"/>
            <a:ext cx="0" cy="201692"/>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38" name="Straight Arrow Connector 37">
            <a:extLst>
              <a:ext uri="{FF2B5EF4-FFF2-40B4-BE49-F238E27FC236}">
                <a16:creationId xmlns:a16="http://schemas.microsoft.com/office/drawing/2014/main" id="{0C41038A-BA92-4033-ACE1-B1C42FA5F996}"/>
              </a:ext>
            </a:extLst>
          </p:cNvPr>
          <p:cNvCxnSpPr/>
          <p:nvPr/>
        </p:nvCxnSpPr>
        <p:spPr>
          <a:xfrm>
            <a:off x="2076450" y="2484358"/>
            <a:ext cx="0" cy="201692"/>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39" name="Straight Arrow Connector 38">
            <a:extLst>
              <a:ext uri="{FF2B5EF4-FFF2-40B4-BE49-F238E27FC236}">
                <a16:creationId xmlns:a16="http://schemas.microsoft.com/office/drawing/2014/main" id="{0A20B89F-57AA-46C2-B274-4FDC7DFAE222}"/>
              </a:ext>
            </a:extLst>
          </p:cNvPr>
          <p:cNvCxnSpPr/>
          <p:nvPr/>
        </p:nvCxnSpPr>
        <p:spPr>
          <a:xfrm>
            <a:off x="3295650" y="2484358"/>
            <a:ext cx="0" cy="201692"/>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40" name="Straight Arrow Connector 39">
            <a:extLst>
              <a:ext uri="{FF2B5EF4-FFF2-40B4-BE49-F238E27FC236}">
                <a16:creationId xmlns:a16="http://schemas.microsoft.com/office/drawing/2014/main" id="{6667769C-5A46-4B55-8A7A-92310E8BF825}"/>
              </a:ext>
            </a:extLst>
          </p:cNvPr>
          <p:cNvCxnSpPr/>
          <p:nvPr/>
        </p:nvCxnSpPr>
        <p:spPr>
          <a:xfrm>
            <a:off x="4533194" y="2484358"/>
            <a:ext cx="0" cy="201692"/>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41" name="Straight Arrow Connector 40">
            <a:extLst>
              <a:ext uri="{FF2B5EF4-FFF2-40B4-BE49-F238E27FC236}">
                <a16:creationId xmlns:a16="http://schemas.microsoft.com/office/drawing/2014/main" id="{04FD3476-7956-48F2-BB36-B804D701B5E5}"/>
              </a:ext>
            </a:extLst>
          </p:cNvPr>
          <p:cNvCxnSpPr/>
          <p:nvPr/>
        </p:nvCxnSpPr>
        <p:spPr>
          <a:xfrm>
            <a:off x="5161844" y="2484358"/>
            <a:ext cx="0" cy="201692"/>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42" name="TextBox 41">
            <a:extLst>
              <a:ext uri="{FF2B5EF4-FFF2-40B4-BE49-F238E27FC236}">
                <a16:creationId xmlns:a16="http://schemas.microsoft.com/office/drawing/2014/main" id="{3B78ACD4-7F3B-446D-A378-1733D5A3CC35}"/>
              </a:ext>
            </a:extLst>
          </p:cNvPr>
          <p:cNvSpPr txBox="1"/>
          <p:nvPr/>
        </p:nvSpPr>
        <p:spPr>
          <a:xfrm>
            <a:off x="1235529" y="2646911"/>
            <a:ext cx="5694506" cy="369332"/>
          </a:xfrm>
          <a:prstGeom prst="rect">
            <a:avLst/>
          </a:prstGeom>
          <a:noFill/>
        </p:spPr>
        <p:txBody>
          <a:bodyPr wrap="square" rtlCol="0">
            <a:spAutoFit/>
          </a:bodyPr>
          <a:lstStyle/>
          <a:p>
            <a:r>
              <a:rPr lang="en-GB" dirty="0">
                <a:solidFill>
                  <a:srgbClr val="595959"/>
                </a:solidFill>
              </a:rPr>
              <a:t>64   +   32         +        8          +         2     +   1 = 107</a:t>
            </a:r>
          </a:p>
        </p:txBody>
      </p:sp>
      <p:cxnSp>
        <p:nvCxnSpPr>
          <p:cNvPr id="43" name="Straight Arrow Connector 42">
            <a:extLst>
              <a:ext uri="{FF2B5EF4-FFF2-40B4-BE49-F238E27FC236}">
                <a16:creationId xmlns:a16="http://schemas.microsoft.com/office/drawing/2014/main" id="{9B207779-63F9-4CEC-BE22-297B828B8AE5}"/>
              </a:ext>
            </a:extLst>
          </p:cNvPr>
          <p:cNvCxnSpPr/>
          <p:nvPr/>
        </p:nvCxnSpPr>
        <p:spPr>
          <a:xfrm>
            <a:off x="838200" y="4852104"/>
            <a:ext cx="0" cy="201692"/>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44" name="Straight Arrow Connector 43">
            <a:extLst>
              <a:ext uri="{FF2B5EF4-FFF2-40B4-BE49-F238E27FC236}">
                <a16:creationId xmlns:a16="http://schemas.microsoft.com/office/drawing/2014/main" id="{1F8A0967-6D9A-45F3-BE03-193FAD647528}"/>
              </a:ext>
            </a:extLst>
          </p:cNvPr>
          <p:cNvCxnSpPr/>
          <p:nvPr/>
        </p:nvCxnSpPr>
        <p:spPr>
          <a:xfrm>
            <a:off x="2664664" y="4852104"/>
            <a:ext cx="0" cy="201692"/>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45" name="Straight Arrow Connector 44">
            <a:extLst>
              <a:ext uri="{FF2B5EF4-FFF2-40B4-BE49-F238E27FC236}">
                <a16:creationId xmlns:a16="http://schemas.microsoft.com/office/drawing/2014/main" id="{07B641C1-3093-4352-9A58-D53E098D0F2E}"/>
              </a:ext>
            </a:extLst>
          </p:cNvPr>
          <p:cNvCxnSpPr/>
          <p:nvPr/>
        </p:nvCxnSpPr>
        <p:spPr>
          <a:xfrm>
            <a:off x="3921964" y="4852104"/>
            <a:ext cx="0" cy="201692"/>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46" name="Straight Arrow Connector 45">
            <a:extLst>
              <a:ext uri="{FF2B5EF4-FFF2-40B4-BE49-F238E27FC236}">
                <a16:creationId xmlns:a16="http://schemas.microsoft.com/office/drawing/2014/main" id="{4FB6CA28-F249-4502-80CA-0323C08AC38F}"/>
              </a:ext>
            </a:extLst>
          </p:cNvPr>
          <p:cNvCxnSpPr/>
          <p:nvPr/>
        </p:nvCxnSpPr>
        <p:spPr>
          <a:xfrm>
            <a:off x="5159508" y="4852104"/>
            <a:ext cx="0" cy="201692"/>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47" name="TextBox 46">
            <a:extLst>
              <a:ext uri="{FF2B5EF4-FFF2-40B4-BE49-F238E27FC236}">
                <a16:creationId xmlns:a16="http://schemas.microsoft.com/office/drawing/2014/main" id="{61534B73-0435-4C9F-9F88-465DA792BEF9}"/>
              </a:ext>
            </a:extLst>
          </p:cNvPr>
          <p:cNvSpPr txBox="1"/>
          <p:nvPr/>
        </p:nvSpPr>
        <p:spPr>
          <a:xfrm>
            <a:off x="532407" y="5010547"/>
            <a:ext cx="5694506" cy="369332"/>
          </a:xfrm>
          <a:prstGeom prst="rect">
            <a:avLst/>
          </a:prstGeom>
          <a:noFill/>
        </p:spPr>
        <p:txBody>
          <a:bodyPr wrap="square" rtlCol="0">
            <a:spAutoFit/>
          </a:bodyPr>
          <a:lstStyle/>
          <a:p>
            <a:r>
              <a:rPr lang="en-GB" dirty="0">
                <a:solidFill>
                  <a:srgbClr val="595959"/>
                </a:solidFill>
              </a:rPr>
              <a:t>-128             +              16         +         4          +         1 = -107</a:t>
            </a:r>
          </a:p>
        </p:txBody>
      </p:sp>
    </p:spTree>
    <p:extLst>
      <p:ext uri="{BB962C8B-B14F-4D97-AF65-F5344CB8AC3E}">
        <p14:creationId xmlns:p14="http://schemas.microsoft.com/office/powerpoint/2010/main" val="24494953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1½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16</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7" y="907161"/>
            <a:ext cx="7706027"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Converting between base-2, base-10 and base-16</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Binary task</a:t>
            </a:r>
          </a:p>
        </p:txBody>
      </p:sp>
      <p:sp>
        <p:nvSpPr>
          <p:cNvPr id="11" name="TextBox 10">
            <a:extLst>
              <a:ext uri="{FF2B5EF4-FFF2-40B4-BE49-F238E27FC236}">
                <a16:creationId xmlns:a16="http://schemas.microsoft.com/office/drawing/2014/main" id="{6965D936-4C06-413C-B16C-179DBDCA5917}"/>
              </a:ext>
            </a:extLst>
          </p:cNvPr>
          <p:cNvSpPr txBox="1"/>
          <p:nvPr/>
        </p:nvSpPr>
        <p:spPr>
          <a:xfrm>
            <a:off x="401494" y="1333278"/>
            <a:ext cx="6523181" cy="2800767"/>
          </a:xfrm>
          <a:prstGeom prst="rect">
            <a:avLst/>
          </a:prstGeom>
          <a:noFill/>
        </p:spPr>
        <p:txBody>
          <a:bodyPr wrap="square" rtlCol="0">
            <a:spAutoFit/>
          </a:bodyPr>
          <a:lstStyle/>
          <a:p>
            <a:r>
              <a:rPr lang="en-GB" sz="1100" dirty="0">
                <a:solidFill>
                  <a:srgbClr val="595959"/>
                </a:solidFill>
              </a:rPr>
              <a:t>As humans we have use the decimal or denary number system (base-10), made up of the unique digits 0-9.</a:t>
            </a:r>
          </a:p>
          <a:p>
            <a:endParaRPr lang="en-GB" sz="1100" dirty="0">
              <a:solidFill>
                <a:srgbClr val="595959"/>
              </a:solidFill>
            </a:endParaRPr>
          </a:p>
          <a:p>
            <a:r>
              <a:rPr lang="en-GB" sz="1100" dirty="0">
                <a:solidFill>
                  <a:srgbClr val="595959"/>
                </a:solidFill>
              </a:rPr>
              <a:t>Computer systems at the most basic level use only binary 1’s and 0’s (base-2).</a:t>
            </a:r>
          </a:p>
          <a:p>
            <a:endParaRPr lang="en-GB" sz="1100" dirty="0">
              <a:solidFill>
                <a:srgbClr val="595959"/>
              </a:solidFill>
            </a:endParaRPr>
          </a:p>
          <a:p>
            <a:r>
              <a:rPr lang="en-GB" sz="1100" dirty="0">
                <a:solidFill>
                  <a:srgbClr val="595959"/>
                </a:solidFill>
              </a:rPr>
              <a:t>As a computer scientist you will also need to become familiar with the hexadecimal number system (base-16).</a:t>
            </a:r>
          </a:p>
          <a:p>
            <a:endParaRPr lang="en-GB" sz="1100" dirty="0">
              <a:solidFill>
                <a:srgbClr val="595959"/>
              </a:solidFill>
            </a:endParaRPr>
          </a:p>
          <a:p>
            <a:r>
              <a:rPr lang="en-GB" sz="1100" dirty="0">
                <a:solidFill>
                  <a:srgbClr val="595959"/>
                </a:solidFill>
              </a:rPr>
              <a:t>You will also need to be comfortable with converting numbers between these three base systems.</a:t>
            </a:r>
          </a:p>
          <a:p>
            <a:endParaRPr lang="en-GB" sz="1100" dirty="0">
              <a:solidFill>
                <a:srgbClr val="595959"/>
              </a:solidFill>
            </a:endParaRPr>
          </a:p>
          <a:p>
            <a:r>
              <a:rPr lang="en-GB" sz="1100" dirty="0">
                <a:solidFill>
                  <a:srgbClr val="595959"/>
                </a:solidFill>
              </a:rPr>
              <a:t>Research the following areas:</a:t>
            </a:r>
          </a:p>
          <a:p>
            <a:pPr marL="171450" indent="-171450">
              <a:buFont typeface="Arial" panose="020B0604020202020204" pitchFamily="34" charset="0"/>
              <a:buChar char="•"/>
            </a:pPr>
            <a:r>
              <a:rPr lang="en-GB" sz="1100" dirty="0">
                <a:solidFill>
                  <a:srgbClr val="595959"/>
                </a:solidFill>
              </a:rPr>
              <a:t>Base-2 binary number system</a:t>
            </a:r>
          </a:p>
          <a:p>
            <a:pPr marL="171450" indent="-171450">
              <a:buFont typeface="Arial" panose="020B0604020202020204" pitchFamily="34" charset="0"/>
              <a:buChar char="•"/>
            </a:pPr>
            <a:r>
              <a:rPr lang="en-GB" sz="1100" dirty="0">
                <a:solidFill>
                  <a:srgbClr val="595959"/>
                </a:solidFill>
              </a:rPr>
              <a:t>Base-10 decimal/denary number system</a:t>
            </a:r>
          </a:p>
          <a:p>
            <a:pPr marL="171450" indent="-171450">
              <a:buFont typeface="Arial" panose="020B0604020202020204" pitchFamily="34" charset="0"/>
              <a:buChar char="•"/>
            </a:pPr>
            <a:r>
              <a:rPr lang="en-GB" sz="1100" dirty="0">
                <a:solidFill>
                  <a:srgbClr val="595959"/>
                </a:solidFill>
              </a:rPr>
              <a:t>Base-16 hexadecimal number system</a:t>
            </a:r>
          </a:p>
          <a:p>
            <a:pPr marL="171450" indent="-171450">
              <a:buFont typeface="Arial" panose="020B0604020202020204" pitchFamily="34" charset="0"/>
              <a:buChar char="•"/>
            </a:pPr>
            <a:r>
              <a:rPr lang="en-GB" sz="1100" dirty="0">
                <a:solidFill>
                  <a:srgbClr val="595959"/>
                </a:solidFill>
              </a:rPr>
              <a:t>How to convert between base-2, base-10 and base-16</a:t>
            </a:r>
          </a:p>
          <a:p>
            <a:pPr marL="171450" indent="-171450">
              <a:buFont typeface="Arial" panose="020B0604020202020204" pitchFamily="34" charset="0"/>
              <a:buChar char="•"/>
            </a:pPr>
            <a:endParaRPr lang="en-GB" sz="1100" dirty="0">
              <a:solidFill>
                <a:srgbClr val="595959"/>
              </a:solidFill>
            </a:endParaRPr>
          </a:p>
          <a:p>
            <a:r>
              <a:rPr lang="en-GB" sz="1100" dirty="0">
                <a:solidFill>
                  <a:srgbClr val="595959"/>
                </a:solidFill>
              </a:rPr>
              <a:t>Complete the tasks on the following slides.</a:t>
            </a:r>
          </a:p>
          <a:p>
            <a:endParaRPr lang="en-GB" sz="1100" dirty="0">
              <a:solidFill>
                <a:srgbClr val="595959"/>
              </a:solidFill>
            </a:endParaRPr>
          </a:p>
        </p:txBody>
      </p:sp>
      <p:grpSp>
        <p:nvGrpSpPr>
          <p:cNvPr id="12" name="Group 11">
            <a:extLst>
              <a:ext uri="{FF2B5EF4-FFF2-40B4-BE49-F238E27FC236}">
                <a16:creationId xmlns:a16="http://schemas.microsoft.com/office/drawing/2014/main" id="{37FE70FB-F7C0-4DA7-B8F6-4D5002349BDA}"/>
              </a:ext>
            </a:extLst>
          </p:cNvPr>
          <p:cNvGrpSpPr/>
          <p:nvPr/>
        </p:nvGrpSpPr>
        <p:grpSpPr>
          <a:xfrm>
            <a:off x="371569" y="4588015"/>
            <a:ext cx="7886606" cy="1736586"/>
            <a:chOff x="371568" y="5493875"/>
            <a:chExt cx="10483657" cy="1240174"/>
          </a:xfrm>
        </p:grpSpPr>
        <p:sp>
          <p:nvSpPr>
            <p:cNvPr id="18" name="Rectangle 17">
              <a:extLst>
                <a:ext uri="{FF2B5EF4-FFF2-40B4-BE49-F238E27FC236}">
                  <a16:creationId xmlns:a16="http://schemas.microsoft.com/office/drawing/2014/main" id="{1B4FB0BB-CCB3-4F45-8D90-0FC5AF03E777}"/>
                </a:ext>
              </a:extLst>
            </p:cNvPr>
            <p:cNvSpPr/>
            <p:nvPr/>
          </p:nvSpPr>
          <p:spPr>
            <a:xfrm>
              <a:off x="371568" y="5493875"/>
              <a:ext cx="6096000" cy="186827"/>
            </a:xfrm>
            <a:prstGeom prst="rect">
              <a:avLst/>
            </a:prstGeom>
          </p:spPr>
          <p:txBody>
            <a:bodyPr>
              <a:spAutoFit/>
            </a:bodyPr>
            <a:lstStyle/>
            <a:p>
              <a:r>
                <a:rPr lang="en-GB" sz="1100" b="1" dirty="0">
                  <a:solidFill>
                    <a:srgbClr val="595959"/>
                  </a:solidFill>
                </a:rPr>
                <a:t>Additional help:</a:t>
              </a:r>
            </a:p>
          </p:txBody>
        </p:sp>
        <p:sp>
          <p:nvSpPr>
            <p:cNvPr id="19" name="Rectangle 18">
              <a:extLst>
                <a:ext uri="{FF2B5EF4-FFF2-40B4-BE49-F238E27FC236}">
                  <a16:creationId xmlns:a16="http://schemas.microsoft.com/office/drawing/2014/main" id="{3A0794F1-E72A-4332-8F05-C3E54552999F}"/>
                </a:ext>
              </a:extLst>
            </p:cNvPr>
            <p:cNvSpPr/>
            <p:nvPr/>
          </p:nvSpPr>
          <p:spPr>
            <a:xfrm>
              <a:off x="423959" y="5727204"/>
              <a:ext cx="10431266" cy="100684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following videos from Craig ‘n’ Dave:</a:t>
              </a:r>
            </a:p>
            <a:p>
              <a:endParaRPr lang="en-GB" sz="1100" dirty="0">
                <a:solidFill>
                  <a:srgbClr val="595959"/>
                </a:solidFill>
              </a:endParaRPr>
            </a:p>
            <a:p>
              <a:r>
                <a:rPr lang="en-GB" sz="1100" dirty="0">
                  <a:solidFill>
                    <a:srgbClr val="595959"/>
                  </a:solidFill>
                </a:rPr>
                <a:t>Base 2, 10 and 16 number systems:</a:t>
              </a:r>
            </a:p>
            <a:p>
              <a:r>
                <a:rPr lang="en-GB" sz="1100" dirty="0">
                  <a:solidFill>
                    <a:srgbClr val="595959"/>
                  </a:solidFill>
                  <a:hlinkClick r:id="rId3">
                    <a:extLst>
                      <a:ext uri="{A12FA001-AC4F-418D-AE19-62706E023703}">
                        <ahyp:hlinkClr xmlns:ahyp="http://schemas.microsoft.com/office/drawing/2018/hyperlinkcolor" val="tx"/>
                      </a:ext>
                    </a:extLst>
                  </a:hlinkClick>
                </a:rPr>
                <a:t>https://student.craigndave.org/videos/aqa-alevel-slr10-base-2-10-and-16-number-systems</a:t>
              </a:r>
              <a:r>
                <a:rPr lang="en-GB" sz="1100" dirty="0">
                  <a:solidFill>
                    <a:srgbClr val="595959"/>
                  </a:solidFill>
                </a:rPr>
                <a:t> </a:t>
              </a:r>
            </a:p>
            <a:p>
              <a:endParaRPr lang="en-GB" sz="1100" dirty="0">
                <a:solidFill>
                  <a:srgbClr val="595959"/>
                </a:solidFill>
              </a:endParaRPr>
            </a:p>
            <a:p>
              <a:r>
                <a:rPr lang="en-GB" sz="1100" dirty="0">
                  <a:solidFill>
                    <a:srgbClr val="595959"/>
                  </a:solidFill>
                </a:rPr>
                <a:t>Converting between binary, hex and decimal:</a:t>
              </a:r>
            </a:p>
            <a:p>
              <a:r>
                <a:rPr lang="en-GB" sz="1100" dirty="0">
                  <a:solidFill>
                    <a:srgbClr val="595959"/>
                  </a:solidFill>
                  <a:hlinkClick r:id="rId4">
                    <a:extLst>
                      <a:ext uri="{A12FA001-AC4F-418D-AE19-62706E023703}">
                        <ahyp:hlinkClr xmlns:ahyp="http://schemas.microsoft.com/office/drawing/2018/hyperlinkcolor" val="tx"/>
                      </a:ext>
                    </a:extLst>
                  </a:hlinkClick>
                </a:rPr>
                <a:t>https://student.craigndave.org/videos/aqa-alevel-slr11-aqa-converting-between-binary-hex-and-decimal</a:t>
              </a:r>
              <a:r>
                <a:rPr lang="en-GB" sz="1100" dirty="0">
                  <a:solidFill>
                    <a:srgbClr val="595959"/>
                  </a:solidFill>
                </a:rPr>
                <a:t> </a:t>
              </a:r>
            </a:p>
          </p:txBody>
        </p:sp>
      </p:grpSp>
      <p:pic>
        <p:nvPicPr>
          <p:cNvPr id="20" name="Picture 19" descr="A screenshot of a cell phone&#10;&#10;Description automatically generated">
            <a:extLst>
              <a:ext uri="{FF2B5EF4-FFF2-40B4-BE49-F238E27FC236}">
                <a16:creationId xmlns:a16="http://schemas.microsoft.com/office/drawing/2014/main" id="{184BC179-B633-487C-8484-B0788C3181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8690" y="1570333"/>
            <a:ext cx="2756991" cy="4830468"/>
          </a:xfrm>
          <a:prstGeom prst="rect">
            <a:avLst/>
          </a:prstGeom>
        </p:spPr>
      </p:pic>
      <p:pic>
        <p:nvPicPr>
          <p:cNvPr id="21" name="Picture 20" descr="A close up of a clock&#10;&#10;Description automatically generated">
            <a:extLst>
              <a:ext uri="{FF2B5EF4-FFF2-40B4-BE49-F238E27FC236}">
                <a16:creationId xmlns:a16="http://schemas.microsoft.com/office/drawing/2014/main" id="{2D19BE0B-E71E-48BA-A268-4AE8929E4052}"/>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541176">
            <a:off x="6036591" y="2806064"/>
            <a:ext cx="3577198" cy="1245870"/>
          </a:xfrm>
          <a:prstGeom prst="rect">
            <a:avLst/>
          </a:prstGeom>
        </p:spPr>
      </p:pic>
    </p:spTree>
    <p:extLst>
      <p:ext uri="{BB962C8B-B14F-4D97-AF65-F5344CB8AC3E}">
        <p14:creationId xmlns:p14="http://schemas.microsoft.com/office/powerpoint/2010/main" val="3384198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1½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16</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7" y="907161"/>
            <a:ext cx="7706027"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Converting between base-2, base-10 and base-16</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Binary task</a:t>
            </a:r>
          </a:p>
        </p:txBody>
      </p:sp>
      <p:sp>
        <p:nvSpPr>
          <p:cNvPr id="13" name="TextBox 12">
            <a:extLst>
              <a:ext uri="{FF2B5EF4-FFF2-40B4-BE49-F238E27FC236}">
                <a16:creationId xmlns:a16="http://schemas.microsoft.com/office/drawing/2014/main" id="{D211B5C3-6F1C-4A5B-BECA-EFC641EA7BD8}"/>
              </a:ext>
            </a:extLst>
          </p:cNvPr>
          <p:cNvSpPr txBox="1"/>
          <p:nvPr/>
        </p:nvSpPr>
        <p:spPr>
          <a:xfrm>
            <a:off x="319178" y="1530231"/>
            <a:ext cx="6523181" cy="430887"/>
          </a:xfrm>
          <a:prstGeom prst="rect">
            <a:avLst/>
          </a:prstGeom>
          <a:noFill/>
        </p:spPr>
        <p:txBody>
          <a:bodyPr wrap="square" rtlCol="0">
            <a:spAutoFit/>
          </a:bodyPr>
          <a:lstStyle/>
          <a:p>
            <a:pPr marL="228600" indent="-228600">
              <a:buFont typeface="+mj-lt"/>
              <a:buAutoNum type="arabicPeriod"/>
            </a:pPr>
            <a:r>
              <a:rPr lang="en-GB" sz="1100" dirty="0">
                <a:solidFill>
                  <a:srgbClr val="595959"/>
                </a:solidFill>
              </a:rPr>
              <a:t>Convert the base-2 binary number 11000101 into base-10 and base-16.</a:t>
            </a:r>
          </a:p>
          <a:p>
            <a:r>
              <a:rPr lang="en-GB" sz="1100" dirty="0">
                <a:solidFill>
                  <a:srgbClr val="595959"/>
                </a:solidFill>
              </a:rPr>
              <a:t>(Show all your working)</a:t>
            </a:r>
          </a:p>
        </p:txBody>
      </p:sp>
      <p:graphicFrame>
        <p:nvGraphicFramePr>
          <p:cNvPr id="14" name="Table 6">
            <a:extLst>
              <a:ext uri="{FF2B5EF4-FFF2-40B4-BE49-F238E27FC236}">
                <a16:creationId xmlns:a16="http://schemas.microsoft.com/office/drawing/2014/main" id="{ED76F49B-E471-418E-B109-65430152635A}"/>
              </a:ext>
            </a:extLst>
          </p:cNvPr>
          <p:cNvGraphicFramePr>
            <a:graphicFrameLocks noGrp="1"/>
          </p:cNvGraphicFramePr>
          <p:nvPr>
            <p:extLst>
              <p:ext uri="{D42A27DB-BD31-4B8C-83A1-F6EECF244321}">
                <p14:modId xmlns:p14="http://schemas.microsoft.com/office/powerpoint/2010/main" val="2517896036"/>
              </p:ext>
            </p:extLst>
          </p:nvPr>
        </p:nvGraphicFramePr>
        <p:xfrm>
          <a:off x="435209" y="2094719"/>
          <a:ext cx="4940304" cy="741680"/>
        </p:xfrm>
        <a:graphic>
          <a:graphicData uri="http://schemas.openxmlformats.org/drawingml/2006/table">
            <a:tbl>
              <a:tblPr firstRow="1" bandRow="1">
                <a:tableStyleId>{5C22544A-7EE6-4342-B048-85BDC9FD1C3A}</a:tableStyleId>
              </a:tblPr>
              <a:tblGrid>
                <a:gridCol w="617538">
                  <a:extLst>
                    <a:ext uri="{9D8B030D-6E8A-4147-A177-3AD203B41FA5}">
                      <a16:colId xmlns:a16="http://schemas.microsoft.com/office/drawing/2014/main" val="155751270"/>
                    </a:ext>
                  </a:extLst>
                </a:gridCol>
                <a:gridCol w="617538">
                  <a:extLst>
                    <a:ext uri="{9D8B030D-6E8A-4147-A177-3AD203B41FA5}">
                      <a16:colId xmlns:a16="http://schemas.microsoft.com/office/drawing/2014/main" val="173766381"/>
                    </a:ext>
                  </a:extLst>
                </a:gridCol>
                <a:gridCol w="617538">
                  <a:extLst>
                    <a:ext uri="{9D8B030D-6E8A-4147-A177-3AD203B41FA5}">
                      <a16:colId xmlns:a16="http://schemas.microsoft.com/office/drawing/2014/main" val="4174090749"/>
                    </a:ext>
                  </a:extLst>
                </a:gridCol>
                <a:gridCol w="617538">
                  <a:extLst>
                    <a:ext uri="{9D8B030D-6E8A-4147-A177-3AD203B41FA5}">
                      <a16:colId xmlns:a16="http://schemas.microsoft.com/office/drawing/2014/main" val="457121273"/>
                    </a:ext>
                  </a:extLst>
                </a:gridCol>
                <a:gridCol w="617538">
                  <a:extLst>
                    <a:ext uri="{9D8B030D-6E8A-4147-A177-3AD203B41FA5}">
                      <a16:colId xmlns:a16="http://schemas.microsoft.com/office/drawing/2014/main" val="1387801331"/>
                    </a:ext>
                  </a:extLst>
                </a:gridCol>
                <a:gridCol w="617538">
                  <a:extLst>
                    <a:ext uri="{9D8B030D-6E8A-4147-A177-3AD203B41FA5}">
                      <a16:colId xmlns:a16="http://schemas.microsoft.com/office/drawing/2014/main" val="1052544734"/>
                    </a:ext>
                  </a:extLst>
                </a:gridCol>
                <a:gridCol w="617538">
                  <a:extLst>
                    <a:ext uri="{9D8B030D-6E8A-4147-A177-3AD203B41FA5}">
                      <a16:colId xmlns:a16="http://schemas.microsoft.com/office/drawing/2014/main" val="4234080439"/>
                    </a:ext>
                  </a:extLst>
                </a:gridCol>
                <a:gridCol w="617538">
                  <a:extLst>
                    <a:ext uri="{9D8B030D-6E8A-4147-A177-3AD203B41FA5}">
                      <a16:colId xmlns:a16="http://schemas.microsoft.com/office/drawing/2014/main" val="1635829401"/>
                    </a:ext>
                  </a:extLst>
                </a:gridCol>
              </a:tblGrid>
              <a:tr h="370840">
                <a:tc>
                  <a:txBody>
                    <a:bodyPr/>
                    <a:lstStyle/>
                    <a:p>
                      <a:pPr algn="ctr"/>
                      <a:r>
                        <a:rPr lang="en-GB" dirty="0"/>
                        <a:t>128</a:t>
                      </a:r>
                    </a:p>
                  </a:txBody>
                  <a:tcPr/>
                </a:tc>
                <a:tc>
                  <a:txBody>
                    <a:bodyPr/>
                    <a:lstStyle/>
                    <a:p>
                      <a:pPr algn="ctr"/>
                      <a:r>
                        <a:rPr lang="en-GB" dirty="0"/>
                        <a:t>64</a:t>
                      </a:r>
                    </a:p>
                  </a:txBody>
                  <a:tcPr/>
                </a:tc>
                <a:tc>
                  <a:txBody>
                    <a:bodyPr/>
                    <a:lstStyle/>
                    <a:p>
                      <a:pPr algn="ctr"/>
                      <a:r>
                        <a:rPr lang="en-GB" dirty="0"/>
                        <a:t>32</a:t>
                      </a:r>
                    </a:p>
                  </a:txBody>
                  <a:tcPr/>
                </a:tc>
                <a:tc>
                  <a:txBody>
                    <a:bodyPr/>
                    <a:lstStyle/>
                    <a:p>
                      <a:pPr algn="ctr"/>
                      <a:r>
                        <a:rPr lang="en-GB" dirty="0"/>
                        <a:t>16</a:t>
                      </a:r>
                    </a:p>
                  </a:txBody>
                  <a:tcPr/>
                </a:tc>
                <a:tc>
                  <a:txBody>
                    <a:bodyPr/>
                    <a:lstStyle/>
                    <a:p>
                      <a:pPr algn="ctr"/>
                      <a:r>
                        <a:rPr lang="en-GB" dirty="0"/>
                        <a:t>8</a:t>
                      </a:r>
                    </a:p>
                  </a:txBody>
                  <a:tcPr/>
                </a:tc>
                <a:tc>
                  <a:txBody>
                    <a:bodyPr/>
                    <a:lstStyle/>
                    <a:p>
                      <a:pPr algn="ctr"/>
                      <a:r>
                        <a:rPr lang="en-GB" dirty="0"/>
                        <a:t>4</a:t>
                      </a:r>
                    </a:p>
                  </a:txBody>
                  <a:tcPr/>
                </a:tc>
                <a:tc>
                  <a:txBody>
                    <a:bodyPr/>
                    <a:lstStyle/>
                    <a:p>
                      <a:pPr algn="ctr"/>
                      <a:r>
                        <a:rPr lang="en-GB" dirty="0"/>
                        <a:t>2</a:t>
                      </a:r>
                    </a:p>
                  </a:txBody>
                  <a:tcPr/>
                </a:tc>
                <a:tc>
                  <a:txBody>
                    <a:bodyPr/>
                    <a:lstStyle/>
                    <a:p>
                      <a:pPr algn="ctr"/>
                      <a:r>
                        <a:rPr lang="en-GB" dirty="0"/>
                        <a:t>1</a:t>
                      </a:r>
                    </a:p>
                  </a:txBody>
                  <a:tcPr/>
                </a:tc>
                <a:extLst>
                  <a:ext uri="{0D108BD9-81ED-4DB2-BD59-A6C34878D82A}">
                    <a16:rowId xmlns:a16="http://schemas.microsoft.com/office/drawing/2014/main" val="2414492057"/>
                  </a:ext>
                </a:extLst>
              </a:tr>
              <a:tr h="370840">
                <a:tc>
                  <a:txBody>
                    <a:bodyPr/>
                    <a:lstStyle/>
                    <a:p>
                      <a:pPr algn="ctr"/>
                      <a:r>
                        <a:rPr lang="en-GB" dirty="0"/>
                        <a:t>1</a:t>
                      </a:r>
                    </a:p>
                  </a:txBody>
                  <a:tcPr/>
                </a:tc>
                <a:tc>
                  <a:txBody>
                    <a:bodyPr/>
                    <a:lstStyle/>
                    <a:p>
                      <a:pPr algn="ctr"/>
                      <a:r>
                        <a:rPr lang="en-GB" dirty="0"/>
                        <a:t>1</a:t>
                      </a:r>
                    </a:p>
                  </a:txBody>
                  <a:tcPr/>
                </a:tc>
                <a:tc>
                  <a:txBody>
                    <a:bodyPr/>
                    <a:lstStyle/>
                    <a:p>
                      <a:pPr algn="ctr"/>
                      <a:r>
                        <a:rPr lang="en-GB" dirty="0"/>
                        <a:t>0</a:t>
                      </a:r>
                    </a:p>
                  </a:txBody>
                  <a:tcPr/>
                </a:tc>
                <a:tc>
                  <a:txBody>
                    <a:bodyPr/>
                    <a:lstStyle/>
                    <a:p>
                      <a:pPr algn="ctr"/>
                      <a:r>
                        <a:rPr lang="en-GB" dirty="0"/>
                        <a:t>0</a:t>
                      </a:r>
                    </a:p>
                  </a:txBody>
                  <a:tcPr/>
                </a:tc>
                <a:tc>
                  <a:txBody>
                    <a:bodyPr/>
                    <a:lstStyle/>
                    <a:p>
                      <a:pPr algn="ctr"/>
                      <a:r>
                        <a:rPr lang="en-GB" dirty="0"/>
                        <a:t>0</a:t>
                      </a:r>
                    </a:p>
                  </a:txBody>
                  <a:tcPr/>
                </a:tc>
                <a:tc>
                  <a:txBody>
                    <a:bodyPr/>
                    <a:lstStyle/>
                    <a:p>
                      <a:pPr algn="ctr"/>
                      <a:r>
                        <a:rPr lang="en-GB" dirty="0"/>
                        <a:t>1</a:t>
                      </a:r>
                    </a:p>
                  </a:txBody>
                  <a:tcPr/>
                </a:tc>
                <a:tc>
                  <a:txBody>
                    <a:bodyPr/>
                    <a:lstStyle/>
                    <a:p>
                      <a:pPr algn="ctr"/>
                      <a:r>
                        <a:rPr lang="en-GB" dirty="0"/>
                        <a:t>0</a:t>
                      </a:r>
                    </a:p>
                  </a:txBody>
                  <a:tcPr/>
                </a:tc>
                <a:tc>
                  <a:txBody>
                    <a:bodyPr/>
                    <a:lstStyle/>
                    <a:p>
                      <a:pPr algn="ctr"/>
                      <a:r>
                        <a:rPr lang="en-GB" dirty="0"/>
                        <a:t>1</a:t>
                      </a:r>
                    </a:p>
                  </a:txBody>
                  <a:tcPr/>
                </a:tc>
                <a:extLst>
                  <a:ext uri="{0D108BD9-81ED-4DB2-BD59-A6C34878D82A}">
                    <a16:rowId xmlns:a16="http://schemas.microsoft.com/office/drawing/2014/main" val="2484704534"/>
                  </a:ext>
                </a:extLst>
              </a:tr>
            </a:tbl>
          </a:graphicData>
        </a:graphic>
      </p:graphicFrame>
      <p:grpSp>
        <p:nvGrpSpPr>
          <p:cNvPr id="15" name="Group 14">
            <a:extLst>
              <a:ext uri="{FF2B5EF4-FFF2-40B4-BE49-F238E27FC236}">
                <a16:creationId xmlns:a16="http://schemas.microsoft.com/office/drawing/2014/main" id="{AD9BAAEA-DBF9-4E2D-ACEE-FFA8368BFB64}"/>
              </a:ext>
            </a:extLst>
          </p:cNvPr>
          <p:cNvGrpSpPr/>
          <p:nvPr/>
        </p:nvGrpSpPr>
        <p:grpSpPr>
          <a:xfrm>
            <a:off x="5287013" y="2068705"/>
            <a:ext cx="856718" cy="812504"/>
            <a:chOff x="5369329" y="1681252"/>
            <a:chExt cx="856718" cy="812504"/>
          </a:xfrm>
        </p:grpSpPr>
        <p:sp>
          <p:nvSpPr>
            <p:cNvPr id="16" name="TextBox 15">
              <a:extLst>
                <a:ext uri="{FF2B5EF4-FFF2-40B4-BE49-F238E27FC236}">
                  <a16:creationId xmlns:a16="http://schemas.microsoft.com/office/drawing/2014/main" id="{0F9C43C6-9B79-439F-953E-0AC912FB442C}"/>
                </a:ext>
              </a:extLst>
            </p:cNvPr>
            <p:cNvSpPr txBox="1"/>
            <p:nvPr/>
          </p:nvSpPr>
          <p:spPr>
            <a:xfrm>
              <a:off x="5378854" y="1681252"/>
              <a:ext cx="847193" cy="430887"/>
            </a:xfrm>
            <a:prstGeom prst="rect">
              <a:avLst/>
            </a:prstGeom>
            <a:noFill/>
          </p:spPr>
          <p:txBody>
            <a:bodyPr wrap="square" rtlCol="0">
              <a:spAutoFit/>
            </a:bodyPr>
            <a:lstStyle/>
            <a:p>
              <a:r>
                <a:rPr lang="en-GB" sz="1100" dirty="0">
                  <a:solidFill>
                    <a:srgbClr val="595959"/>
                  </a:solidFill>
                </a:rPr>
                <a:t>Binary weighting </a:t>
              </a:r>
            </a:p>
          </p:txBody>
        </p:sp>
        <p:sp>
          <p:nvSpPr>
            <p:cNvPr id="17" name="TextBox 16">
              <a:extLst>
                <a:ext uri="{FF2B5EF4-FFF2-40B4-BE49-F238E27FC236}">
                  <a16:creationId xmlns:a16="http://schemas.microsoft.com/office/drawing/2014/main" id="{6943666C-25F3-474A-B2E4-147E8A48D73D}"/>
                </a:ext>
              </a:extLst>
            </p:cNvPr>
            <p:cNvSpPr txBox="1"/>
            <p:nvPr/>
          </p:nvSpPr>
          <p:spPr>
            <a:xfrm>
              <a:off x="5369329" y="2062869"/>
              <a:ext cx="847193" cy="430887"/>
            </a:xfrm>
            <a:prstGeom prst="rect">
              <a:avLst/>
            </a:prstGeom>
            <a:noFill/>
          </p:spPr>
          <p:txBody>
            <a:bodyPr wrap="square" rtlCol="0">
              <a:spAutoFit/>
            </a:bodyPr>
            <a:lstStyle/>
            <a:p>
              <a:r>
                <a:rPr lang="en-GB" sz="1100" dirty="0">
                  <a:solidFill>
                    <a:srgbClr val="595959"/>
                  </a:solidFill>
                </a:rPr>
                <a:t>Binary value </a:t>
              </a:r>
            </a:p>
          </p:txBody>
        </p:sp>
      </p:grpSp>
      <p:cxnSp>
        <p:nvCxnSpPr>
          <p:cNvPr id="22" name="Straight Arrow Connector 21">
            <a:extLst>
              <a:ext uri="{FF2B5EF4-FFF2-40B4-BE49-F238E27FC236}">
                <a16:creationId xmlns:a16="http://schemas.microsoft.com/office/drawing/2014/main" id="{F0A89832-9469-4581-B49A-FD8EE5552140}"/>
              </a:ext>
            </a:extLst>
          </p:cNvPr>
          <p:cNvCxnSpPr/>
          <p:nvPr/>
        </p:nvCxnSpPr>
        <p:spPr>
          <a:xfrm>
            <a:off x="755884" y="2871684"/>
            <a:ext cx="0" cy="201692"/>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4" name="TextBox 23">
            <a:extLst>
              <a:ext uri="{FF2B5EF4-FFF2-40B4-BE49-F238E27FC236}">
                <a16:creationId xmlns:a16="http://schemas.microsoft.com/office/drawing/2014/main" id="{F09C4FD7-0DC0-4034-8202-80038F45AFDE}"/>
              </a:ext>
            </a:extLst>
          </p:cNvPr>
          <p:cNvSpPr txBox="1"/>
          <p:nvPr/>
        </p:nvSpPr>
        <p:spPr>
          <a:xfrm>
            <a:off x="515038" y="3099136"/>
            <a:ext cx="5694506" cy="369332"/>
          </a:xfrm>
          <a:prstGeom prst="rect">
            <a:avLst/>
          </a:prstGeom>
          <a:noFill/>
        </p:spPr>
        <p:txBody>
          <a:bodyPr wrap="square" rtlCol="0">
            <a:spAutoFit/>
          </a:bodyPr>
          <a:lstStyle/>
          <a:p>
            <a:r>
              <a:rPr lang="en-GB" dirty="0">
                <a:solidFill>
                  <a:srgbClr val="595959"/>
                </a:solidFill>
              </a:rPr>
              <a:t>128 +   64                    +                     4          +          1 = 197</a:t>
            </a:r>
          </a:p>
        </p:txBody>
      </p:sp>
      <p:cxnSp>
        <p:nvCxnSpPr>
          <p:cNvPr id="25" name="Straight Arrow Connector 24">
            <a:extLst>
              <a:ext uri="{FF2B5EF4-FFF2-40B4-BE49-F238E27FC236}">
                <a16:creationId xmlns:a16="http://schemas.microsoft.com/office/drawing/2014/main" id="{C85A3832-AC65-41CE-8FF6-3D1FBB19F438}"/>
              </a:ext>
            </a:extLst>
          </p:cNvPr>
          <p:cNvCxnSpPr/>
          <p:nvPr/>
        </p:nvCxnSpPr>
        <p:spPr>
          <a:xfrm>
            <a:off x="1365484" y="2881209"/>
            <a:ext cx="0" cy="201692"/>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6" name="Straight Arrow Connector 25">
            <a:extLst>
              <a:ext uri="{FF2B5EF4-FFF2-40B4-BE49-F238E27FC236}">
                <a16:creationId xmlns:a16="http://schemas.microsoft.com/office/drawing/2014/main" id="{29AE9FC5-A378-40F6-8B75-2D07F1439D87}"/>
              </a:ext>
            </a:extLst>
          </p:cNvPr>
          <p:cNvCxnSpPr/>
          <p:nvPr/>
        </p:nvCxnSpPr>
        <p:spPr>
          <a:xfrm>
            <a:off x="3832459" y="2871684"/>
            <a:ext cx="0" cy="201692"/>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7" name="Straight Arrow Connector 26">
            <a:extLst>
              <a:ext uri="{FF2B5EF4-FFF2-40B4-BE49-F238E27FC236}">
                <a16:creationId xmlns:a16="http://schemas.microsoft.com/office/drawing/2014/main" id="{364C68EB-E111-4FDB-8726-D5BCB33D755F}"/>
              </a:ext>
            </a:extLst>
          </p:cNvPr>
          <p:cNvCxnSpPr/>
          <p:nvPr/>
        </p:nvCxnSpPr>
        <p:spPr>
          <a:xfrm>
            <a:off x="5080234" y="2871684"/>
            <a:ext cx="0" cy="201692"/>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graphicFrame>
        <p:nvGraphicFramePr>
          <p:cNvPr id="28" name="Table 6">
            <a:extLst>
              <a:ext uri="{FF2B5EF4-FFF2-40B4-BE49-F238E27FC236}">
                <a16:creationId xmlns:a16="http://schemas.microsoft.com/office/drawing/2014/main" id="{85FFFCDB-1400-47C3-8153-DEDB4FB6FC89}"/>
              </a:ext>
            </a:extLst>
          </p:cNvPr>
          <p:cNvGraphicFramePr>
            <a:graphicFrameLocks noGrp="1"/>
          </p:cNvGraphicFramePr>
          <p:nvPr>
            <p:extLst>
              <p:ext uri="{D42A27DB-BD31-4B8C-83A1-F6EECF244321}">
                <p14:modId xmlns:p14="http://schemas.microsoft.com/office/powerpoint/2010/main" val="871141446"/>
              </p:ext>
            </p:extLst>
          </p:nvPr>
        </p:nvGraphicFramePr>
        <p:xfrm>
          <a:off x="435209" y="3582354"/>
          <a:ext cx="4940304" cy="741680"/>
        </p:xfrm>
        <a:graphic>
          <a:graphicData uri="http://schemas.openxmlformats.org/drawingml/2006/table">
            <a:tbl>
              <a:tblPr firstRow="1" bandRow="1">
                <a:tableStyleId>{5C22544A-7EE6-4342-B048-85BDC9FD1C3A}</a:tableStyleId>
              </a:tblPr>
              <a:tblGrid>
                <a:gridCol w="617538">
                  <a:extLst>
                    <a:ext uri="{9D8B030D-6E8A-4147-A177-3AD203B41FA5}">
                      <a16:colId xmlns:a16="http://schemas.microsoft.com/office/drawing/2014/main" val="155751270"/>
                    </a:ext>
                  </a:extLst>
                </a:gridCol>
                <a:gridCol w="617538">
                  <a:extLst>
                    <a:ext uri="{9D8B030D-6E8A-4147-A177-3AD203B41FA5}">
                      <a16:colId xmlns:a16="http://schemas.microsoft.com/office/drawing/2014/main" val="173766381"/>
                    </a:ext>
                  </a:extLst>
                </a:gridCol>
                <a:gridCol w="617538">
                  <a:extLst>
                    <a:ext uri="{9D8B030D-6E8A-4147-A177-3AD203B41FA5}">
                      <a16:colId xmlns:a16="http://schemas.microsoft.com/office/drawing/2014/main" val="4174090749"/>
                    </a:ext>
                  </a:extLst>
                </a:gridCol>
                <a:gridCol w="617538">
                  <a:extLst>
                    <a:ext uri="{9D8B030D-6E8A-4147-A177-3AD203B41FA5}">
                      <a16:colId xmlns:a16="http://schemas.microsoft.com/office/drawing/2014/main" val="457121273"/>
                    </a:ext>
                  </a:extLst>
                </a:gridCol>
                <a:gridCol w="617538">
                  <a:extLst>
                    <a:ext uri="{9D8B030D-6E8A-4147-A177-3AD203B41FA5}">
                      <a16:colId xmlns:a16="http://schemas.microsoft.com/office/drawing/2014/main" val="1387801331"/>
                    </a:ext>
                  </a:extLst>
                </a:gridCol>
                <a:gridCol w="617538">
                  <a:extLst>
                    <a:ext uri="{9D8B030D-6E8A-4147-A177-3AD203B41FA5}">
                      <a16:colId xmlns:a16="http://schemas.microsoft.com/office/drawing/2014/main" val="1052544734"/>
                    </a:ext>
                  </a:extLst>
                </a:gridCol>
                <a:gridCol w="617538">
                  <a:extLst>
                    <a:ext uri="{9D8B030D-6E8A-4147-A177-3AD203B41FA5}">
                      <a16:colId xmlns:a16="http://schemas.microsoft.com/office/drawing/2014/main" val="4234080439"/>
                    </a:ext>
                  </a:extLst>
                </a:gridCol>
                <a:gridCol w="617538">
                  <a:extLst>
                    <a:ext uri="{9D8B030D-6E8A-4147-A177-3AD203B41FA5}">
                      <a16:colId xmlns:a16="http://schemas.microsoft.com/office/drawing/2014/main" val="1635829401"/>
                    </a:ext>
                  </a:extLst>
                </a:gridCol>
              </a:tblGrid>
              <a:tr h="370840">
                <a:tc>
                  <a:txBody>
                    <a:bodyPr/>
                    <a:lstStyle/>
                    <a:p>
                      <a:pPr algn="ctr"/>
                      <a:r>
                        <a:rPr lang="en-GB" dirty="0"/>
                        <a:t>8</a:t>
                      </a:r>
                    </a:p>
                  </a:txBody>
                  <a:tcPr>
                    <a:solidFill>
                      <a:schemeClr val="accent6"/>
                    </a:solidFill>
                  </a:tcPr>
                </a:tc>
                <a:tc>
                  <a:txBody>
                    <a:bodyPr/>
                    <a:lstStyle/>
                    <a:p>
                      <a:pPr algn="ctr"/>
                      <a:r>
                        <a:rPr lang="en-GB" dirty="0"/>
                        <a:t>4</a:t>
                      </a:r>
                    </a:p>
                  </a:txBody>
                  <a:tcPr>
                    <a:solidFill>
                      <a:schemeClr val="accent6"/>
                    </a:solidFill>
                  </a:tcPr>
                </a:tc>
                <a:tc>
                  <a:txBody>
                    <a:bodyPr/>
                    <a:lstStyle/>
                    <a:p>
                      <a:pPr algn="ctr"/>
                      <a:r>
                        <a:rPr lang="en-GB" dirty="0"/>
                        <a:t>2</a:t>
                      </a:r>
                    </a:p>
                  </a:txBody>
                  <a:tcPr>
                    <a:solidFill>
                      <a:schemeClr val="accent6"/>
                    </a:solidFill>
                  </a:tcPr>
                </a:tc>
                <a:tc>
                  <a:txBody>
                    <a:bodyPr/>
                    <a:lstStyle/>
                    <a:p>
                      <a:pPr algn="ctr"/>
                      <a:r>
                        <a:rPr lang="en-GB" dirty="0"/>
                        <a:t>1</a:t>
                      </a:r>
                    </a:p>
                  </a:txBody>
                  <a:tcPr>
                    <a:solidFill>
                      <a:schemeClr val="accent6"/>
                    </a:solidFill>
                  </a:tcPr>
                </a:tc>
                <a:tc>
                  <a:txBody>
                    <a:bodyPr/>
                    <a:lstStyle/>
                    <a:p>
                      <a:pPr algn="ctr"/>
                      <a:r>
                        <a:rPr lang="en-GB" dirty="0"/>
                        <a:t>8</a:t>
                      </a:r>
                    </a:p>
                  </a:txBody>
                  <a:tcPr/>
                </a:tc>
                <a:tc>
                  <a:txBody>
                    <a:bodyPr/>
                    <a:lstStyle/>
                    <a:p>
                      <a:pPr algn="ctr"/>
                      <a:r>
                        <a:rPr lang="en-GB" dirty="0"/>
                        <a:t>4</a:t>
                      </a:r>
                    </a:p>
                  </a:txBody>
                  <a:tcPr/>
                </a:tc>
                <a:tc>
                  <a:txBody>
                    <a:bodyPr/>
                    <a:lstStyle/>
                    <a:p>
                      <a:pPr algn="ctr"/>
                      <a:r>
                        <a:rPr lang="en-GB" dirty="0"/>
                        <a:t>2</a:t>
                      </a:r>
                    </a:p>
                  </a:txBody>
                  <a:tcPr/>
                </a:tc>
                <a:tc>
                  <a:txBody>
                    <a:bodyPr/>
                    <a:lstStyle/>
                    <a:p>
                      <a:pPr algn="ctr"/>
                      <a:r>
                        <a:rPr lang="en-GB" dirty="0"/>
                        <a:t>1</a:t>
                      </a:r>
                    </a:p>
                  </a:txBody>
                  <a:tcPr/>
                </a:tc>
                <a:extLst>
                  <a:ext uri="{0D108BD9-81ED-4DB2-BD59-A6C34878D82A}">
                    <a16:rowId xmlns:a16="http://schemas.microsoft.com/office/drawing/2014/main" val="2414492057"/>
                  </a:ext>
                </a:extLst>
              </a:tr>
              <a:tr h="370840">
                <a:tc>
                  <a:txBody>
                    <a:bodyPr/>
                    <a:lstStyle/>
                    <a:p>
                      <a:pPr algn="ctr"/>
                      <a:r>
                        <a:rPr lang="en-GB" dirty="0"/>
                        <a:t>1</a:t>
                      </a:r>
                    </a:p>
                  </a:txBody>
                  <a:tcPr>
                    <a:solidFill>
                      <a:schemeClr val="accent6">
                        <a:lumMod val="20000"/>
                        <a:lumOff val="80000"/>
                      </a:schemeClr>
                    </a:solidFill>
                  </a:tcPr>
                </a:tc>
                <a:tc>
                  <a:txBody>
                    <a:bodyPr/>
                    <a:lstStyle/>
                    <a:p>
                      <a:pPr algn="ctr"/>
                      <a:r>
                        <a:rPr lang="en-GB" dirty="0"/>
                        <a:t>1</a:t>
                      </a:r>
                    </a:p>
                  </a:txBody>
                  <a:tcPr>
                    <a:solidFill>
                      <a:schemeClr val="accent6">
                        <a:lumMod val="20000"/>
                        <a:lumOff val="80000"/>
                      </a:schemeClr>
                    </a:solidFill>
                  </a:tcPr>
                </a:tc>
                <a:tc>
                  <a:txBody>
                    <a:bodyPr/>
                    <a:lstStyle/>
                    <a:p>
                      <a:pPr algn="ctr"/>
                      <a:r>
                        <a:rPr lang="en-GB" dirty="0"/>
                        <a:t>0</a:t>
                      </a:r>
                    </a:p>
                  </a:txBody>
                  <a:tcPr>
                    <a:solidFill>
                      <a:schemeClr val="accent6">
                        <a:lumMod val="20000"/>
                        <a:lumOff val="80000"/>
                      </a:schemeClr>
                    </a:solidFill>
                  </a:tcPr>
                </a:tc>
                <a:tc>
                  <a:txBody>
                    <a:bodyPr/>
                    <a:lstStyle/>
                    <a:p>
                      <a:pPr algn="ctr"/>
                      <a:r>
                        <a:rPr lang="en-GB" dirty="0"/>
                        <a:t>0</a:t>
                      </a:r>
                    </a:p>
                  </a:txBody>
                  <a:tcPr>
                    <a:solidFill>
                      <a:schemeClr val="accent6">
                        <a:lumMod val="20000"/>
                        <a:lumOff val="80000"/>
                      </a:schemeClr>
                    </a:solidFill>
                  </a:tcPr>
                </a:tc>
                <a:tc>
                  <a:txBody>
                    <a:bodyPr/>
                    <a:lstStyle/>
                    <a:p>
                      <a:pPr algn="ctr"/>
                      <a:r>
                        <a:rPr lang="en-GB" dirty="0"/>
                        <a:t>0</a:t>
                      </a:r>
                    </a:p>
                  </a:txBody>
                  <a:tcPr/>
                </a:tc>
                <a:tc>
                  <a:txBody>
                    <a:bodyPr/>
                    <a:lstStyle/>
                    <a:p>
                      <a:pPr algn="ctr"/>
                      <a:r>
                        <a:rPr lang="en-GB" dirty="0"/>
                        <a:t>1</a:t>
                      </a:r>
                    </a:p>
                  </a:txBody>
                  <a:tcPr/>
                </a:tc>
                <a:tc>
                  <a:txBody>
                    <a:bodyPr/>
                    <a:lstStyle/>
                    <a:p>
                      <a:pPr algn="ctr"/>
                      <a:r>
                        <a:rPr lang="en-GB" dirty="0"/>
                        <a:t>0</a:t>
                      </a:r>
                    </a:p>
                  </a:txBody>
                  <a:tcPr/>
                </a:tc>
                <a:tc>
                  <a:txBody>
                    <a:bodyPr/>
                    <a:lstStyle/>
                    <a:p>
                      <a:pPr algn="ctr"/>
                      <a:r>
                        <a:rPr lang="en-GB" dirty="0"/>
                        <a:t>1</a:t>
                      </a:r>
                    </a:p>
                  </a:txBody>
                  <a:tcPr/>
                </a:tc>
                <a:extLst>
                  <a:ext uri="{0D108BD9-81ED-4DB2-BD59-A6C34878D82A}">
                    <a16:rowId xmlns:a16="http://schemas.microsoft.com/office/drawing/2014/main" val="2484704534"/>
                  </a:ext>
                </a:extLst>
              </a:tr>
            </a:tbl>
          </a:graphicData>
        </a:graphic>
      </p:graphicFrame>
      <p:sp>
        <p:nvSpPr>
          <p:cNvPr id="29" name="Right Brace 28">
            <a:extLst>
              <a:ext uri="{FF2B5EF4-FFF2-40B4-BE49-F238E27FC236}">
                <a16:creationId xmlns:a16="http://schemas.microsoft.com/office/drawing/2014/main" id="{DE353D40-0D18-4F6B-920D-BB3AAF392125}"/>
              </a:ext>
            </a:extLst>
          </p:cNvPr>
          <p:cNvSpPr/>
          <p:nvPr/>
        </p:nvSpPr>
        <p:spPr bwMode="auto">
          <a:xfrm rot="5400000">
            <a:off x="1575459" y="3502553"/>
            <a:ext cx="187744" cy="1830705"/>
          </a:xfrm>
          <a:prstGeom prst="rightBrace">
            <a:avLst>
              <a:gd name="adj1" fmla="val 0"/>
              <a:gd name="adj2" fmla="val 50000"/>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1800" dirty="0">
              <a:solidFill>
                <a:srgbClr val="595959"/>
              </a:solidFill>
            </a:endParaRPr>
          </a:p>
        </p:txBody>
      </p:sp>
      <p:sp>
        <p:nvSpPr>
          <p:cNvPr id="30" name="Right Brace 29">
            <a:extLst>
              <a:ext uri="{FF2B5EF4-FFF2-40B4-BE49-F238E27FC236}">
                <a16:creationId xmlns:a16="http://schemas.microsoft.com/office/drawing/2014/main" id="{81F1B0C2-CA49-4D6B-95D1-92558698712E}"/>
              </a:ext>
            </a:extLst>
          </p:cNvPr>
          <p:cNvSpPr/>
          <p:nvPr/>
        </p:nvSpPr>
        <p:spPr bwMode="auto">
          <a:xfrm rot="5400000">
            <a:off x="4032910" y="3474944"/>
            <a:ext cx="187744" cy="1906903"/>
          </a:xfrm>
          <a:prstGeom prst="rightBrace">
            <a:avLst>
              <a:gd name="adj1" fmla="val 0"/>
              <a:gd name="adj2" fmla="val 50000"/>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1800" dirty="0">
              <a:solidFill>
                <a:srgbClr val="595959"/>
              </a:solidFill>
            </a:endParaRPr>
          </a:p>
        </p:txBody>
      </p:sp>
      <p:sp>
        <p:nvSpPr>
          <p:cNvPr id="31" name="TextBox 30">
            <a:extLst>
              <a:ext uri="{FF2B5EF4-FFF2-40B4-BE49-F238E27FC236}">
                <a16:creationId xmlns:a16="http://schemas.microsoft.com/office/drawing/2014/main" id="{BB5EDEB7-4975-4623-82AD-05F36B2217AC}"/>
              </a:ext>
            </a:extLst>
          </p:cNvPr>
          <p:cNvSpPr txBox="1"/>
          <p:nvPr/>
        </p:nvSpPr>
        <p:spPr>
          <a:xfrm>
            <a:off x="631022" y="4585263"/>
            <a:ext cx="1401212" cy="369332"/>
          </a:xfrm>
          <a:prstGeom prst="rect">
            <a:avLst/>
          </a:prstGeom>
          <a:noFill/>
        </p:spPr>
        <p:txBody>
          <a:bodyPr wrap="square" rtlCol="0">
            <a:spAutoFit/>
          </a:bodyPr>
          <a:lstStyle/>
          <a:p>
            <a:r>
              <a:rPr lang="en-GB" dirty="0">
                <a:solidFill>
                  <a:srgbClr val="595959"/>
                </a:solidFill>
              </a:rPr>
              <a:t>8   +   4 = 12</a:t>
            </a:r>
          </a:p>
        </p:txBody>
      </p:sp>
      <p:sp>
        <p:nvSpPr>
          <p:cNvPr id="32" name="TextBox 31">
            <a:extLst>
              <a:ext uri="{FF2B5EF4-FFF2-40B4-BE49-F238E27FC236}">
                <a16:creationId xmlns:a16="http://schemas.microsoft.com/office/drawing/2014/main" id="{A412529F-3D73-409B-94AF-D8ED85439B9B}"/>
              </a:ext>
            </a:extLst>
          </p:cNvPr>
          <p:cNvSpPr txBox="1"/>
          <p:nvPr/>
        </p:nvSpPr>
        <p:spPr>
          <a:xfrm>
            <a:off x="3679022" y="4608980"/>
            <a:ext cx="2106062" cy="369332"/>
          </a:xfrm>
          <a:prstGeom prst="rect">
            <a:avLst/>
          </a:prstGeom>
          <a:noFill/>
        </p:spPr>
        <p:txBody>
          <a:bodyPr wrap="square" rtlCol="0">
            <a:spAutoFit/>
          </a:bodyPr>
          <a:lstStyle/>
          <a:p>
            <a:r>
              <a:rPr lang="en-GB" dirty="0">
                <a:solidFill>
                  <a:srgbClr val="595959"/>
                </a:solidFill>
              </a:rPr>
              <a:t>4          +          1 = 5</a:t>
            </a:r>
          </a:p>
        </p:txBody>
      </p:sp>
      <p:sp>
        <p:nvSpPr>
          <p:cNvPr id="33" name="Oval 32">
            <a:extLst>
              <a:ext uri="{FF2B5EF4-FFF2-40B4-BE49-F238E27FC236}">
                <a16:creationId xmlns:a16="http://schemas.microsoft.com/office/drawing/2014/main" id="{AC308B0F-5A54-4A55-9124-950138645724}"/>
              </a:ext>
            </a:extLst>
          </p:cNvPr>
          <p:cNvSpPr/>
          <p:nvPr/>
        </p:nvSpPr>
        <p:spPr bwMode="auto">
          <a:xfrm>
            <a:off x="1504125" y="5002220"/>
            <a:ext cx="379412" cy="377825"/>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b="1" dirty="0">
                <a:solidFill>
                  <a:srgbClr val="595959"/>
                </a:solidFill>
              </a:rPr>
              <a:t>C</a:t>
            </a:r>
          </a:p>
        </p:txBody>
      </p:sp>
      <p:sp>
        <p:nvSpPr>
          <p:cNvPr id="34" name="Oval 33">
            <a:extLst>
              <a:ext uri="{FF2B5EF4-FFF2-40B4-BE49-F238E27FC236}">
                <a16:creationId xmlns:a16="http://schemas.microsoft.com/office/drawing/2014/main" id="{4DDC0F8E-1341-4880-BAB7-51D3470DA0B5}"/>
              </a:ext>
            </a:extLst>
          </p:cNvPr>
          <p:cNvSpPr/>
          <p:nvPr/>
        </p:nvSpPr>
        <p:spPr bwMode="auto">
          <a:xfrm>
            <a:off x="3937076" y="5002220"/>
            <a:ext cx="379412" cy="377825"/>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b="1" dirty="0">
                <a:solidFill>
                  <a:srgbClr val="595959"/>
                </a:solidFill>
              </a:rPr>
              <a:t>5</a:t>
            </a:r>
          </a:p>
        </p:txBody>
      </p:sp>
      <p:sp>
        <p:nvSpPr>
          <p:cNvPr id="35" name="TextBox 34">
            <a:extLst>
              <a:ext uri="{FF2B5EF4-FFF2-40B4-BE49-F238E27FC236}">
                <a16:creationId xmlns:a16="http://schemas.microsoft.com/office/drawing/2014/main" id="{759C5AB5-F48E-4433-A076-07D0E554AA2D}"/>
              </a:ext>
            </a:extLst>
          </p:cNvPr>
          <p:cNvSpPr txBox="1"/>
          <p:nvPr/>
        </p:nvSpPr>
        <p:spPr>
          <a:xfrm>
            <a:off x="6379974" y="1530231"/>
            <a:ext cx="5669151" cy="430887"/>
          </a:xfrm>
          <a:prstGeom prst="rect">
            <a:avLst/>
          </a:prstGeom>
          <a:noFill/>
        </p:spPr>
        <p:txBody>
          <a:bodyPr wrap="square" rtlCol="0">
            <a:spAutoFit/>
          </a:bodyPr>
          <a:lstStyle/>
          <a:p>
            <a:pPr marL="228600" indent="-228600">
              <a:buFont typeface="+mj-lt"/>
              <a:buAutoNum type="arabicPeriod" startAt="2"/>
            </a:pPr>
            <a:r>
              <a:rPr lang="en-GB" sz="1100" dirty="0">
                <a:solidFill>
                  <a:srgbClr val="595959"/>
                </a:solidFill>
              </a:rPr>
              <a:t>Convert the base-16 hexadecimal number 9F into base-2 and base-10.</a:t>
            </a:r>
          </a:p>
          <a:p>
            <a:r>
              <a:rPr lang="en-GB" sz="1100" dirty="0">
                <a:solidFill>
                  <a:srgbClr val="595959"/>
                </a:solidFill>
              </a:rPr>
              <a:t>(Show all your working)</a:t>
            </a:r>
          </a:p>
        </p:txBody>
      </p:sp>
      <p:graphicFrame>
        <p:nvGraphicFramePr>
          <p:cNvPr id="36" name="Table 6">
            <a:extLst>
              <a:ext uri="{FF2B5EF4-FFF2-40B4-BE49-F238E27FC236}">
                <a16:creationId xmlns:a16="http://schemas.microsoft.com/office/drawing/2014/main" id="{74F83E11-C968-419C-99C2-D1AC3D486980}"/>
              </a:ext>
            </a:extLst>
          </p:cNvPr>
          <p:cNvGraphicFramePr>
            <a:graphicFrameLocks noGrp="1"/>
          </p:cNvGraphicFramePr>
          <p:nvPr>
            <p:extLst>
              <p:ext uri="{D42A27DB-BD31-4B8C-83A1-F6EECF244321}">
                <p14:modId xmlns:p14="http://schemas.microsoft.com/office/powerpoint/2010/main" val="1705420912"/>
              </p:ext>
            </p:extLst>
          </p:nvPr>
        </p:nvGraphicFramePr>
        <p:xfrm>
          <a:off x="6495812" y="2728296"/>
          <a:ext cx="4940304" cy="741680"/>
        </p:xfrm>
        <a:graphic>
          <a:graphicData uri="http://schemas.openxmlformats.org/drawingml/2006/table">
            <a:tbl>
              <a:tblPr firstRow="1" bandRow="1">
                <a:tableStyleId>{5C22544A-7EE6-4342-B048-85BDC9FD1C3A}</a:tableStyleId>
              </a:tblPr>
              <a:tblGrid>
                <a:gridCol w="617538">
                  <a:extLst>
                    <a:ext uri="{9D8B030D-6E8A-4147-A177-3AD203B41FA5}">
                      <a16:colId xmlns:a16="http://schemas.microsoft.com/office/drawing/2014/main" val="155751270"/>
                    </a:ext>
                  </a:extLst>
                </a:gridCol>
                <a:gridCol w="617538">
                  <a:extLst>
                    <a:ext uri="{9D8B030D-6E8A-4147-A177-3AD203B41FA5}">
                      <a16:colId xmlns:a16="http://schemas.microsoft.com/office/drawing/2014/main" val="173766381"/>
                    </a:ext>
                  </a:extLst>
                </a:gridCol>
                <a:gridCol w="617538">
                  <a:extLst>
                    <a:ext uri="{9D8B030D-6E8A-4147-A177-3AD203B41FA5}">
                      <a16:colId xmlns:a16="http://schemas.microsoft.com/office/drawing/2014/main" val="4174090749"/>
                    </a:ext>
                  </a:extLst>
                </a:gridCol>
                <a:gridCol w="617538">
                  <a:extLst>
                    <a:ext uri="{9D8B030D-6E8A-4147-A177-3AD203B41FA5}">
                      <a16:colId xmlns:a16="http://schemas.microsoft.com/office/drawing/2014/main" val="457121273"/>
                    </a:ext>
                  </a:extLst>
                </a:gridCol>
                <a:gridCol w="617538">
                  <a:extLst>
                    <a:ext uri="{9D8B030D-6E8A-4147-A177-3AD203B41FA5}">
                      <a16:colId xmlns:a16="http://schemas.microsoft.com/office/drawing/2014/main" val="1387801331"/>
                    </a:ext>
                  </a:extLst>
                </a:gridCol>
                <a:gridCol w="617538">
                  <a:extLst>
                    <a:ext uri="{9D8B030D-6E8A-4147-A177-3AD203B41FA5}">
                      <a16:colId xmlns:a16="http://schemas.microsoft.com/office/drawing/2014/main" val="1052544734"/>
                    </a:ext>
                  </a:extLst>
                </a:gridCol>
                <a:gridCol w="617538">
                  <a:extLst>
                    <a:ext uri="{9D8B030D-6E8A-4147-A177-3AD203B41FA5}">
                      <a16:colId xmlns:a16="http://schemas.microsoft.com/office/drawing/2014/main" val="4234080439"/>
                    </a:ext>
                  </a:extLst>
                </a:gridCol>
                <a:gridCol w="617538">
                  <a:extLst>
                    <a:ext uri="{9D8B030D-6E8A-4147-A177-3AD203B41FA5}">
                      <a16:colId xmlns:a16="http://schemas.microsoft.com/office/drawing/2014/main" val="1635829401"/>
                    </a:ext>
                  </a:extLst>
                </a:gridCol>
              </a:tblGrid>
              <a:tr h="370840">
                <a:tc>
                  <a:txBody>
                    <a:bodyPr/>
                    <a:lstStyle/>
                    <a:p>
                      <a:pPr algn="ctr"/>
                      <a:r>
                        <a:rPr lang="en-GB" dirty="0"/>
                        <a:t>8</a:t>
                      </a:r>
                    </a:p>
                  </a:txBody>
                  <a:tcPr>
                    <a:solidFill>
                      <a:schemeClr val="accent6"/>
                    </a:solidFill>
                  </a:tcPr>
                </a:tc>
                <a:tc>
                  <a:txBody>
                    <a:bodyPr/>
                    <a:lstStyle/>
                    <a:p>
                      <a:pPr algn="ctr"/>
                      <a:r>
                        <a:rPr lang="en-GB" dirty="0"/>
                        <a:t>4</a:t>
                      </a:r>
                    </a:p>
                  </a:txBody>
                  <a:tcPr>
                    <a:solidFill>
                      <a:schemeClr val="accent6"/>
                    </a:solidFill>
                  </a:tcPr>
                </a:tc>
                <a:tc>
                  <a:txBody>
                    <a:bodyPr/>
                    <a:lstStyle/>
                    <a:p>
                      <a:pPr algn="ctr"/>
                      <a:r>
                        <a:rPr lang="en-GB" dirty="0"/>
                        <a:t>2</a:t>
                      </a:r>
                    </a:p>
                  </a:txBody>
                  <a:tcPr>
                    <a:solidFill>
                      <a:schemeClr val="accent6"/>
                    </a:solidFill>
                  </a:tcPr>
                </a:tc>
                <a:tc>
                  <a:txBody>
                    <a:bodyPr/>
                    <a:lstStyle/>
                    <a:p>
                      <a:pPr algn="ctr"/>
                      <a:r>
                        <a:rPr lang="en-GB" dirty="0"/>
                        <a:t>1</a:t>
                      </a:r>
                    </a:p>
                  </a:txBody>
                  <a:tcPr>
                    <a:solidFill>
                      <a:schemeClr val="accent6"/>
                    </a:solidFill>
                  </a:tcPr>
                </a:tc>
                <a:tc>
                  <a:txBody>
                    <a:bodyPr/>
                    <a:lstStyle/>
                    <a:p>
                      <a:pPr algn="ctr"/>
                      <a:r>
                        <a:rPr lang="en-GB" dirty="0"/>
                        <a:t>8</a:t>
                      </a:r>
                    </a:p>
                  </a:txBody>
                  <a:tcPr/>
                </a:tc>
                <a:tc>
                  <a:txBody>
                    <a:bodyPr/>
                    <a:lstStyle/>
                    <a:p>
                      <a:pPr algn="ctr"/>
                      <a:r>
                        <a:rPr lang="en-GB" dirty="0"/>
                        <a:t>4</a:t>
                      </a:r>
                    </a:p>
                  </a:txBody>
                  <a:tcPr/>
                </a:tc>
                <a:tc>
                  <a:txBody>
                    <a:bodyPr/>
                    <a:lstStyle/>
                    <a:p>
                      <a:pPr algn="ctr"/>
                      <a:r>
                        <a:rPr lang="en-GB" dirty="0"/>
                        <a:t>2</a:t>
                      </a:r>
                    </a:p>
                  </a:txBody>
                  <a:tcPr/>
                </a:tc>
                <a:tc>
                  <a:txBody>
                    <a:bodyPr/>
                    <a:lstStyle/>
                    <a:p>
                      <a:pPr algn="ctr"/>
                      <a:r>
                        <a:rPr lang="en-GB" dirty="0"/>
                        <a:t>1</a:t>
                      </a:r>
                    </a:p>
                  </a:txBody>
                  <a:tcPr/>
                </a:tc>
                <a:extLst>
                  <a:ext uri="{0D108BD9-81ED-4DB2-BD59-A6C34878D82A}">
                    <a16:rowId xmlns:a16="http://schemas.microsoft.com/office/drawing/2014/main" val="2414492057"/>
                  </a:ext>
                </a:extLst>
              </a:tr>
              <a:tr h="370840">
                <a:tc>
                  <a:txBody>
                    <a:bodyPr/>
                    <a:lstStyle/>
                    <a:p>
                      <a:pPr algn="ctr"/>
                      <a:r>
                        <a:rPr lang="en-GB" dirty="0"/>
                        <a:t>1</a:t>
                      </a:r>
                    </a:p>
                  </a:txBody>
                  <a:tcPr>
                    <a:solidFill>
                      <a:schemeClr val="accent6">
                        <a:lumMod val="20000"/>
                        <a:lumOff val="80000"/>
                      </a:schemeClr>
                    </a:solidFill>
                  </a:tcPr>
                </a:tc>
                <a:tc>
                  <a:txBody>
                    <a:bodyPr/>
                    <a:lstStyle/>
                    <a:p>
                      <a:pPr algn="ctr"/>
                      <a:r>
                        <a:rPr lang="en-GB" dirty="0"/>
                        <a:t>0</a:t>
                      </a:r>
                    </a:p>
                  </a:txBody>
                  <a:tcPr>
                    <a:solidFill>
                      <a:schemeClr val="accent6">
                        <a:lumMod val="20000"/>
                        <a:lumOff val="80000"/>
                      </a:schemeClr>
                    </a:solidFill>
                  </a:tcPr>
                </a:tc>
                <a:tc>
                  <a:txBody>
                    <a:bodyPr/>
                    <a:lstStyle/>
                    <a:p>
                      <a:pPr algn="ctr"/>
                      <a:r>
                        <a:rPr lang="en-GB" dirty="0"/>
                        <a:t>0</a:t>
                      </a:r>
                    </a:p>
                  </a:txBody>
                  <a:tcPr>
                    <a:solidFill>
                      <a:schemeClr val="accent6">
                        <a:lumMod val="20000"/>
                        <a:lumOff val="80000"/>
                      </a:schemeClr>
                    </a:solidFill>
                  </a:tcPr>
                </a:tc>
                <a:tc>
                  <a:txBody>
                    <a:bodyPr/>
                    <a:lstStyle/>
                    <a:p>
                      <a:pPr algn="ctr"/>
                      <a:r>
                        <a:rPr lang="en-GB" dirty="0"/>
                        <a:t>1</a:t>
                      </a:r>
                    </a:p>
                  </a:txBody>
                  <a:tcPr>
                    <a:solidFill>
                      <a:schemeClr val="accent6">
                        <a:lumMod val="20000"/>
                        <a:lumOff val="80000"/>
                      </a:schemeClr>
                    </a:solidFill>
                  </a:tcPr>
                </a:tc>
                <a:tc>
                  <a:txBody>
                    <a:bodyPr/>
                    <a:lstStyle/>
                    <a:p>
                      <a:pPr algn="ctr"/>
                      <a:r>
                        <a:rPr lang="en-GB" dirty="0"/>
                        <a:t>1</a:t>
                      </a:r>
                    </a:p>
                  </a:txBody>
                  <a:tcPr/>
                </a:tc>
                <a:tc>
                  <a:txBody>
                    <a:bodyPr/>
                    <a:lstStyle/>
                    <a:p>
                      <a:pPr algn="ctr"/>
                      <a:r>
                        <a:rPr lang="en-GB" dirty="0"/>
                        <a:t>1</a:t>
                      </a:r>
                    </a:p>
                  </a:txBody>
                  <a:tcPr/>
                </a:tc>
                <a:tc>
                  <a:txBody>
                    <a:bodyPr/>
                    <a:lstStyle/>
                    <a:p>
                      <a:pPr algn="ctr"/>
                      <a:r>
                        <a:rPr lang="en-GB" dirty="0"/>
                        <a:t>1</a:t>
                      </a:r>
                    </a:p>
                  </a:txBody>
                  <a:tcPr/>
                </a:tc>
                <a:tc>
                  <a:txBody>
                    <a:bodyPr/>
                    <a:lstStyle/>
                    <a:p>
                      <a:pPr algn="ctr"/>
                      <a:r>
                        <a:rPr lang="en-GB" dirty="0"/>
                        <a:t>1</a:t>
                      </a:r>
                    </a:p>
                  </a:txBody>
                  <a:tcPr/>
                </a:tc>
                <a:extLst>
                  <a:ext uri="{0D108BD9-81ED-4DB2-BD59-A6C34878D82A}">
                    <a16:rowId xmlns:a16="http://schemas.microsoft.com/office/drawing/2014/main" val="2484704534"/>
                  </a:ext>
                </a:extLst>
              </a:tr>
            </a:tbl>
          </a:graphicData>
        </a:graphic>
      </p:graphicFrame>
      <p:grpSp>
        <p:nvGrpSpPr>
          <p:cNvPr id="37" name="Group 36">
            <a:extLst>
              <a:ext uri="{FF2B5EF4-FFF2-40B4-BE49-F238E27FC236}">
                <a16:creationId xmlns:a16="http://schemas.microsoft.com/office/drawing/2014/main" id="{596861C3-9A4A-42D2-9FA7-EDEF73534358}"/>
              </a:ext>
            </a:extLst>
          </p:cNvPr>
          <p:cNvGrpSpPr/>
          <p:nvPr/>
        </p:nvGrpSpPr>
        <p:grpSpPr>
          <a:xfrm>
            <a:off x="11347616" y="2702282"/>
            <a:ext cx="856718" cy="812504"/>
            <a:chOff x="5369329" y="1681252"/>
            <a:chExt cx="856718" cy="812504"/>
          </a:xfrm>
        </p:grpSpPr>
        <p:sp>
          <p:nvSpPr>
            <p:cNvPr id="38" name="TextBox 37">
              <a:extLst>
                <a:ext uri="{FF2B5EF4-FFF2-40B4-BE49-F238E27FC236}">
                  <a16:creationId xmlns:a16="http://schemas.microsoft.com/office/drawing/2014/main" id="{BB4648CE-6605-4AF1-B01D-C2AE406D12FE}"/>
                </a:ext>
              </a:extLst>
            </p:cNvPr>
            <p:cNvSpPr txBox="1"/>
            <p:nvPr/>
          </p:nvSpPr>
          <p:spPr>
            <a:xfrm>
              <a:off x="5378854" y="1681252"/>
              <a:ext cx="847193" cy="430887"/>
            </a:xfrm>
            <a:prstGeom prst="rect">
              <a:avLst/>
            </a:prstGeom>
            <a:noFill/>
          </p:spPr>
          <p:txBody>
            <a:bodyPr wrap="square" rtlCol="0">
              <a:spAutoFit/>
            </a:bodyPr>
            <a:lstStyle/>
            <a:p>
              <a:r>
                <a:rPr lang="en-GB" sz="1100" dirty="0">
                  <a:solidFill>
                    <a:srgbClr val="595959"/>
                  </a:solidFill>
                </a:rPr>
                <a:t>Binary weighting </a:t>
              </a:r>
            </a:p>
          </p:txBody>
        </p:sp>
        <p:sp>
          <p:nvSpPr>
            <p:cNvPr id="39" name="TextBox 38">
              <a:extLst>
                <a:ext uri="{FF2B5EF4-FFF2-40B4-BE49-F238E27FC236}">
                  <a16:creationId xmlns:a16="http://schemas.microsoft.com/office/drawing/2014/main" id="{D52281D1-FEE2-42E3-890F-7CB47134EC65}"/>
                </a:ext>
              </a:extLst>
            </p:cNvPr>
            <p:cNvSpPr txBox="1"/>
            <p:nvPr/>
          </p:nvSpPr>
          <p:spPr>
            <a:xfrm>
              <a:off x="5369329" y="2062869"/>
              <a:ext cx="847193" cy="430887"/>
            </a:xfrm>
            <a:prstGeom prst="rect">
              <a:avLst/>
            </a:prstGeom>
            <a:noFill/>
          </p:spPr>
          <p:txBody>
            <a:bodyPr wrap="square" rtlCol="0">
              <a:spAutoFit/>
            </a:bodyPr>
            <a:lstStyle/>
            <a:p>
              <a:r>
                <a:rPr lang="en-GB" sz="1100" dirty="0">
                  <a:solidFill>
                    <a:srgbClr val="595959"/>
                  </a:solidFill>
                </a:rPr>
                <a:t>Binary value </a:t>
              </a:r>
            </a:p>
          </p:txBody>
        </p:sp>
      </p:grpSp>
      <p:cxnSp>
        <p:nvCxnSpPr>
          <p:cNvPr id="40" name="Straight Arrow Connector 39">
            <a:extLst>
              <a:ext uri="{FF2B5EF4-FFF2-40B4-BE49-F238E27FC236}">
                <a16:creationId xmlns:a16="http://schemas.microsoft.com/office/drawing/2014/main" id="{38AF97C8-8E81-46FF-A7F3-1F313B0DB03E}"/>
              </a:ext>
            </a:extLst>
          </p:cNvPr>
          <p:cNvCxnSpPr/>
          <p:nvPr/>
        </p:nvCxnSpPr>
        <p:spPr>
          <a:xfrm>
            <a:off x="6816487" y="3505261"/>
            <a:ext cx="0" cy="201692"/>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41" name="TextBox 40">
            <a:extLst>
              <a:ext uri="{FF2B5EF4-FFF2-40B4-BE49-F238E27FC236}">
                <a16:creationId xmlns:a16="http://schemas.microsoft.com/office/drawing/2014/main" id="{04F00CC3-11E4-4D96-8EA0-23F324D7508E}"/>
              </a:ext>
            </a:extLst>
          </p:cNvPr>
          <p:cNvSpPr txBox="1"/>
          <p:nvPr/>
        </p:nvSpPr>
        <p:spPr>
          <a:xfrm>
            <a:off x="6672575" y="3666927"/>
            <a:ext cx="2480950" cy="369332"/>
          </a:xfrm>
          <a:prstGeom prst="rect">
            <a:avLst/>
          </a:prstGeom>
          <a:noFill/>
        </p:spPr>
        <p:txBody>
          <a:bodyPr wrap="square" rtlCol="0">
            <a:spAutoFit/>
          </a:bodyPr>
          <a:lstStyle/>
          <a:p>
            <a:r>
              <a:rPr lang="en-GB" dirty="0">
                <a:solidFill>
                  <a:srgbClr val="595959"/>
                </a:solidFill>
              </a:rPr>
              <a:t>8               +                1=9</a:t>
            </a:r>
          </a:p>
        </p:txBody>
      </p:sp>
      <p:cxnSp>
        <p:nvCxnSpPr>
          <p:cNvPr id="42" name="Straight Arrow Connector 41">
            <a:extLst>
              <a:ext uri="{FF2B5EF4-FFF2-40B4-BE49-F238E27FC236}">
                <a16:creationId xmlns:a16="http://schemas.microsoft.com/office/drawing/2014/main" id="{0A26C268-5C19-4311-89D9-887E3E4CAA8B}"/>
              </a:ext>
            </a:extLst>
          </p:cNvPr>
          <p:cNvCxnSpPr/>
          <p:nvPr/>
        </p:nvCxnSpPr>
        <p:spPr>
          <a:xfrm>
            <a:off x="8645287" y="3505261"/>
            <a:ext cx="0" cy="201692"/>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43" name="Straight Arrow Connector 42">
            <a:extLst>
              <a:ext uri="{FF2B5EF4-FFF2-40B4-BE49-F238E27FC236}">
                <a16:creationId xmlns:a16="http://schemas.microsoft.com/office/drawing/2014/main" id="{D129C051-9A08-433B-93BB-B67D4041113B}"/>
              </a:ext>
            </a:extLst>
          </p:cNvPr>
          <p:cNvCxnSpPr/>
          <p:nvPr/>
        </p:nvCxnSpPr>
        <p:spPr>
          <a:xfrm>
            <a:off x="9893062" y="3505261"/>
            <a:ext cx="0" cy="201692"/>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44" name="Straight Arrow Connector 43">
            <a:extLst>
              <a:ext uri="{FF2B5EF4-FFF2-40B4-BE49-F238E27FC236}">
                <a16:creationId xmlns:a16="http://schemas.microsoft.com/office/drawing/2014/main" id="{F62607C8-95A1-4875-85DE-5EF1888D4F10}"/>
              </a:ext>
            </a:extLst>
          </p:cNvPr>
          <p:cNvCxnSpPr/>
          <p:nvPr/>
        </p:nvCxnSpPr>
        <p:spPr>
          <a:xfrm>
            <a:off x="11140837" y="3505261"/>
            <a:ext cx="0" cy="201692"/>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graphicFrame>
        <p:nvGraphicFramePr>
          <p:cNvPr id="45" name="Table 6">
            <a:extLst>
              <a:ext uri="{FF2B5EF4-FFF2-40B4-BE49-F238E27FC236}">
                <a16:creationId xmlns:a16="http://schemas.microsoft.com/office/drawing/2014/main" id="{75565B05-30D9-447B-AFEE-E223C32C55D6}"/>
              </a:ext>
            </a:extLst>
          </p:cNvPr>
          <p:cNvGraphicFramePr>
            <a:graphicFrameLocks noGrp="1"/>
          </p:cNvGraphicFramePr>
          <p:nvPr>
            <p:extLst>
              <p:ext uri="{D42A27DB-BD31-4B8C-83A1-F6EECF244321}">
                <p14:modId xmlns:p14="http://schemas.microsoft.com/office/powerpoint/2010/main" val="1833635256"/>
              </p:ext>
            </p:extLst>
          </p:nvPr>
        </p:nvGraphicFramePr>
        <p:xfrm>
          <a:off x="6495812" y="4215931"/>
          <a:ext cx="4940304" cy="741680"/>
        </p:xfrm>
        <a:graphic>
          <a:graphicData uri="http://schemas.openxmlformats.org/drawingml/2006/table">
            <a:tbl>
              <a:tblPr firstRow="1" bandRow="1">
                <a:tableStyleId>{5C22544A-7EE6-4342-B048-85BDC9FD1C3A}</a:tableStyleId>
              </a:tblPr>
              <a:tblGrid>
                <a:gridCol w="617538">
                  <a:extLst>
                    <a:ext uri="{9D8B030D-6E8A-4147-A177-3AD203B41FA5}">
                      <a16:colId xmlns:a16="http://schemas.microsoft.com/office/drawing/2014/main" val="155751270"/>
                    </a:ext>
                  </a:extLst>
                </a:gridCol>
                <a:gridCol w="617538">
                  <a:extLst>
                    <a:ext uri="{9D8B030D-6E8A-4147-A177-3AD203B41FA5}">
                      <a16:colId xmlns:a16="http://schemas.microsoft.com/office/drawing/2014/main" val="173766381"/>
                    </a:ext>
                  </a:extLst>
                </a:gridCol>
                <a:gridCol w="617538">
                  <a:extLst>
                    <a:ext uri="{9D8B030D-6E8A-4147-A177-3AD203B41FA5}">
                      <a16:colId xmlns:a16="http://schemas.microsoft.com/office/drawing/2014/main" val="4174090749"/>
                    </a:ext>
                  </a:extLst>
                </a:gridCol>
                <a:gridCol w="617538">
                  <a:extLst>
                    <a:ext uri="{9D8B030D-6E8A-4147-A177-3AD203B41FA5}">
                      <a16:colId xmlns:a16="http://schemas.microsoft.com/office/drawing/2014/main" val="457121273"/>
                    </a:ext>
                  </a:extLst>
                </a:gridCol>
                <a:gridCol w="617538">
                  <a:extLst>
                    <a:ext uri="{9D8B030D-6E8A-4147-A177-3AD203B41FA5}">
                      <a16:colId xmlns:a16="http://schemas.microsoft.com/office/drawing/2014/main" val="1387801331"/>
                    </a:ext>
                  </a:extLst>
                </a:gridCol>
                <a:gridCol w="617538">
                  <a:extLst>
                    <a:ext uri="{9D8B030D-6E8A-4147-A177-3AD203B41FA5}">
                      <a16:colId xmlns:a16="http://schemas.microsoft.com/office/drawing/2014/main" val="1052544734"/>
                    </a:ext>
                  </a:extLst>
                </a:gridCol>
                <a:gridCol w="617538">
                  <a:extLst>
                    <a:ext uri="{9D8B030D-6E8A-4147-A177-3AD203B41FA5}">
                      <a16:colId xmlns:a16="http://schemas.microsoft.com/office/drawing/2014/main" val="4234080439"/>
                    </a:ext>
                  </a:extLst>
                </a:gridCol>
                <a:gridCol w="617538">
                  <a:extLst>
                    <a:ext uri="{9D8B030D-6E8A-4147-A177-3AD203B41FA5}">
                      <a16:colId xmlns:a16="http://schemas.microsoft.com/office/drawing/2014/main" val="1635829401"/>
                    </a:ext>
                  </a:extLst>
                </a:gridCol>
              </a:tblGrid>
              <a:tr h="370840">
                <a:tc>
                  <a:txBody>
                    <a:bodyPr/>
                    <a:lstStyle/>
                    <a:p>
                      <a:pPr algn="ctr"/>
                      <a:r>
                        <a:rPr lang="en-GB" dirty="0"/>
                        <a:t>128</a:t>
                      </a:r>
                    </a:p>
                  </a:txBody>
                  <a:tcPr>
                    <a:solidFill>
                      <a:schemeClr val="accent1"/>
                    </a:solidFill>
                  </a:tcPr>
                </a:tc>
                <a:tc>
                  <a:txBody>
                    <a:bodyPr/>
                    <a:lstStyle/>
                    <a:p>
                      <a:pPr algn="ctr"/>
                      <a:r>
                        <a:rPr lang="en-GB" dirty="0"/>
                        <a:t>64</a:t>
                      </a:r>
                    </a:p>
                  </a:txBody>
                  <a:tcPr>
                    <a:solidFill>
                      <a:schemeClr val="accent1"/>
                    </a:solidFill>
                  </a:tcPr>
                </a:tc>
                <a:tc>
                  <a:txBody>
                    <a:bodyPr/>
                    <a:lstStyle/>
                    <a:p>
                      <a:pPr algn="ctr"/>
                      <a:r>
                        <a:rPr lang="en-GB" dirty="0"/>
                        <a:t>32</a:t>
                      </a:r>
                    </a:p>
                  </a:txBody>
                  <a:tcPr>
                    <a:solidFill>
                      <a:schemeClr val="accent1"/>
                    </a:solidFill>
                  </a:tcPr>
                </a:tc>
                <a:tc>
                  <a:txBody>
                    <a:bodyPr/>
                    <a:lstStyle/>
                    <a:p>
                      <a:pPr algn="ctr"/>
                      <a:r>
                        <a:rPr lang="en-GB" dirty="0"/>
                        <a:t>16</a:t>
                      </a:r>
                    </a:p>
                  </a:txBody>
                  <a:tcPr>
                    <a:solidFill>
                      <a:schemeClr val="accent1"/>
                    </a:solidFill>
                  </a:tcPr>
                </a:tc>
                <a:tc>
                  <a:txBody>
                    <a:bodyPr/>
                    <a:lstStyle/>
                    <a:p>
                      <a:pPr algn="ctr"/>
                      <a:r>
                        <a:rPr lang="en-GB" dirty="0"/>
                        <a:t>8</a:t>
                      </a:r>
                    </a:p>
                  </a:txBody>
                  <a:tcPr/>
                </a:tc>
                <a:tc>
                  <a:txBody>
                    <a:bodyPr/>
                    <a:lstStyle/>
                    <a:p>
                      <a:pPr algn="ctr"/>
                      <a:r>
                        <a:rPr lang="en-GB" dirty="0"/>
                        <a:t>4</a:t>
                      </a:r>
                    </a:p>
                  </a:txBody>
                  <a:tcPr/>
                </a:tc>
                <a:tc>
                  <a:txBody>
                    <a:bodyPr/>
                    <a:lstStyle/>
                    <a:p>
                      <a:pPr algn="ctr"/>
                      <a:r>
                        <a:rPr lang="en-GB" dirty="0"/>
                        <a:t>2</a:t>
                      </a:r>
                    </a:p>
                  </a:txBody>
                  <a:tcPr/>
                </a:tc>
                <a:tc>
                  <a:txBody>
                    <a:bodyPr/>
                    <a:lstStyle/>
                    <a:p>
                      <a:pPr algn="ctr"/>
                      <a:r>
                        <a:rPr lang="en-GB" dirty="0"/>
                        <a:t>1</a:t>
                      </a:r>
                    </a:p>
                  </a:txBody>
                  <a:tcPr/>
                </a:tc>
                <a:extLst>
                  <a:ext uri="{0D108BD9-81ED-4DB2-BD59-A6C34878D82A}">
                    <a16:rowId xmlns:a16="http://schemas.microsoft.com/office/drawing/2014/main" val="2414492057"/>
                  </a:ext>
                </a:extLst>
              </a:tr>
              <a:tr h="370840">
                <a:tc>
                  <a:txBody>
                    <a:bodyPr/>
                    <a:lstStyle/>
                    <a:p>
                      <a:pPr algn="ctr"/>
                      <a:r>
                        <a:rPr lang="en-GB" dirty="0"/>
                        <a:t>1</a:t>
                      </a:r>
                    </a:p>
                  </a:txBody>
                  <a:tcPr>
                    <a:solidFill>
                      <a:srgbClr val="CFD5EA"/>
                    </a:solidFill>
                  </a:tcPr>
                </a:tc>
                <a:tc>
                  <a:txBody>
                    <a:bodyPr/>
                    <a:lstStyle/>
                    <a:p>
                      <a:pPr algn="ctr"/>
                      <a:r>
                        <a:rPr lang="en-GB" dirty="0"/>
                        <a:t>0</a:t>
                      </a:r>
                    </a:p>
                  </a:txBody>
                  <a:tcPr>
                    <a:solidFill>
                      <a:srgbClr val="CFD5EA"/>
                    </a:solidFill>
                  </a:tcPr>
                </a:tc>
                <a:tc>
                  <a:txBody>
                    <a:bodyPr/>
                    <a:lstStyle/>
                    <a:p>
                      <a:pPr algn="ctr"/>
                      <a:r>
                        <a:rPr lang="en-GB" dirty="0"/>
                        <a:t>0</a:t>
                      </a:r>
                    </a:p>
                  </a:txBody>
                  <a:tcPr>
                    <a:solidFill>
                      <a:srgbClr val="CFD5EA"/>
                    </a:solidFill>
                  </a:tcPr>
                </a:tc>
                <a:tc>
                  <a:txBody>
                    <a:bodyPr/>
                    <a:lstStyle/>
                    <a:p>
                      <a:pPr algn="ctr"/>
                      <a:r>
                        <a:rPr lang="en-GB" dirty="0"/>
                        <a:t>1</a:t>
                      </a:r>
                    </a:p>
                  </a:txBody>
                  <a:tcPr>
                    <a:solidFill>
                      <a:srgbClr val="CFD5EA"/>
                    </a:solidFill>
                  </a:tcPr>
                </a:tc>
                <a:tc>
                  <a:txBody>
                    <a:bodyPr/>
                    <a:lstStyle/>
                    <a:p>
                      <a:pPr algn="ctr"/>
                      <a:r>
                        <a:rPr lang="en-GB" dirty="0"/>
                        <a:t>1</a:t>
                      </a:r>
                    </a:p>
                  </a:txBody>
                  <a:tcPr/>
                </a:tc>
                <a:tc>
                  <a:txBody>
                    <a:bodyPr/>
                    <a:lstStyle/>
                    <a:p>
                      <a:pPr algn="ctr"/>
                      <a:r>
                        <a:rPr lang="en-GB" dirty="0"/>
                        <a:t>1</a:t>
                      </a:r>
                    </a:p>
                  </a:txBody>
                  <a:tcPr/>
                </a:tc>
                <a:tc>
                  <a:txBody>
                    <a:bodyPr/>
                    <a:lstStyle/>
                    <a:p>
                      <a:pPr algn="ctr"/>
                      <a:r>
                        <a:rPr lang="en-GB" dirty="0"/>
                        <a:t>1</a:t>
                      </a:r>
                    </a:p>
                  </a:txBody>
                  <a:tcPr/>
                </a:tc>
                <a:tc>
                  <a:txBody>
                    <a:bodyPr/>
                    <a:lstStyle/>
                    <a:p>
                      <a:pPr algn="ctr"/>
                      <a:r>
                        <a:rPr lang="en-GB" dirty="0"/>
                        <a:t>1</a:t>
                      </a:r>
                    </a:p>
                  </a:txBody>
                  <a:tcPr/>
                </a:tc>
                <a:extLst>
                  <a:ext uri="{0D108BD9-81ED-4DB2-BD59-A6C34878D82A}">
                    <a16:rowId xmlns:a16="http://schemas.microsoft.com/office/drawing/2014/main" val="2484704534"/>
                  </a:ext>
                </a:extLst>
              </a:tr>
            </a:tbl>
          </a:graphicData>
        </a:graphic>
      </p:graphicFrame>
      <p:sp>
        <p:nvSpPr>
          <p:cNvPr id="46" name="TextBox 45">
            <a:extLst>
              <a:ext uri="{FF2B5EF4-FFF2-40B4-BE49-F238E27FC236}">
                <a16:creationId xmlns:a16="http://schemas.microsoft.com/office/drawing/2014/main" id="{0AE7D809-F1E5-4D58-9BE4-FF30C1955A30}"/>
              </a:ext>
            </a:extLst>
          </p:cNvPr>
          <p:cNvSpPr txBox="1"/>
          <p:nvPr/>
        </p:nvSpPr>
        <p:spPr>
          <a:xfrm>
            <a:off x="6514861" y="5160954"/>
            <a:ext cx="5467569" cy="369332"/>
          </a:xfrm>
          <a:prstGeom prst="rect">
            <a:avLst/>
          </a:prstGeom>
          <a:noFill/>
        </p:spPr>
        <p:txBody>
          <a:bodyPr wrap="square" rtlCol="0">
            <a:spAutoFit/>
          </a:bodyPr>
          <a:lstStyle/>
          <a:p>
            <a:r>
              <a:rPr lang="en-GB" dirty="0">
                <a:solidFill>
                  <a:srgbClr val="595959"/>
                </a:solidFill>
              </a:rPr>
              <a:t>128              +              16   +   8     +  4     +   2    +    1 = 159 </a:t>
            </a:r>
          </a:p>
        </p:txBody>
      </p:sp>
      <p:grpSp>
        <p:nvGrpSpPr>
          <p:cNvPr id="47" name="Group 46">
            <a:extLst>
              <a:ext uri="{FF2B5EF4-FFF2-40B4-BE49-F238E27FC236}">
                <a16:creationId xmlns:a16="http://schemas.microsoft.com/office/drawing/2014/main" id="{BEE598EB-3E8D-4F7C-A258-54A21A810220}"/>
              </a:ext>
            </a:extLst>
          </p:cNvPr>
          <p:cNvGrpSpPr/>
          <p:nvPr/>
        </p:nvGrpSpPr>
        <p:grpSpPr>
          <a:xfrm flipV="1">
            <a:off x="6802836" y="2520216"/>
            <a:ext cx="4326255" cy="198234"/>
            <a:chOff x="6244230" y="6186337"/>
            <a:chExt cx="4326255" cy="198234"/>
          </a:xfrm>
        </p:grpSpPr>
        <p:sp>
          <p:nvSpPr>
            <p:cNvPr id="48" name="Right Brace 47">
              <a:extLst>
                <a:ext uri="{FF2B5EF4-FFF2-40B4-BE49-F238E27FC236}">
                  <a16:creationId xmlns:a16="http://schemas.microsoft.com/office/drawing/2014/main" id="{084F0A66-E541-428F-8DEC-7BE111BCA1C8}"/>
                </a:ext>
              </a:extLst>
            </p:cNvPr>
            <p:cNvSpPr/>
            <p:nvPr/>
          </p:nvSpPr>
          <p:spPr bwMode="auto">
            <a:xfrm rot="5400000">
              <a:off x="7065711" y="5364856"/>
              <a:ext cx="187744" cy="1830705"/>
            </a:xfrm>
            <a:prstGeom prst="rightBrace">
              <a:avLst>
                <a:gd name="adj1" fmla="val 0"/>
                <a:gd name="adj2" fmla="val 50000"/>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1800" dirty="0">
                <a:solidFill>
                  <a:srgbClr val="595959"/>
                </a:solidFill>
              </a:endParaRPr>
            </a:p>
          </p:txBody>
        </p:sp>
        <p:sp>
          <p:nvSpPr>
            <p:cNvPr id="49" name="Right Brace 48">
              <a:extLst>
                <a:ext uri="{FF2B5EF4-FFF2-40B4-BE49-F238E27FC236}">
                  <a16:creationId xmlns:a16="http://schemas.microsoft.com/office/drawing/2014/main" id="{52ADE2CB-4A91-44EB-9536-8DDE519A2D7E}"/>
                </a:ext>
              </a:extLst>
            </p:cNvPr>
            <p:cNvSpPr/>
            <p:nvPr/>
          </p:nvSpPr>
          <p:spPr bwMode="auto">
            <a:xfrm rot="5400000">
              <a:off x="9523162" y="5337247"/>
              <a:ext cx="187744" cy="1906903"/>
            </a:xfrm>
            <a:prstGeom prst="rightBrace">
              <a:avLst>
                <a:gd name="adj1" fmla="val 0"/>
                <a:gd name="adj2" fmla="val 50000"/>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sz="1800" dirty="0">
                <a:solidFill>
                  <a:srgbClr val="595959"/>
                </a:solidFill>
              </a:endParaRPr>
            </a:p>
          </p:txBody>
        </p:sp>
      </p:grpSp>
      <p:sp>
        <p:nvSpPr>
          <p:cNvPr id="50" name="Oval 49">
            <a:extLst>
              <a:ext uri="{FF2B5EF4-FFF2-40B4-BE49-F238E27FC236}">
                <a16:creationId xmlns:a16="http://schemas.microsoft.com/office/drawing/2014/main" id="{DBE5DD8A-6886-4CB8-87D2-DB999FCB3C36}"/>
              </a:ext>
            </a:extLst>
          </p:cNvPr>
          <p:cNvSpPr/>
          <p:nvPr/>
        </p:nvSpPr>
        <p:spPr bwMode="auto">
          <a:xfrm>
            <a:off x="7548954" y="2026389"/>
            <a:ext cx="379412" cy="377825"/>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b="1" dirty="0">
                <a:solidFill>
                  <a:srgbClr val="595959"/>
                </a:solidFill>
              </a:rPr>
              <a:t>9</a:t>
            </a:r>
          </a:p>
        </p:txBody>
      </p:sp>
      <p:sp>
        <p:nvSpPr>
          <p:cNvPr id="51" name="Oval 50">
            <a:extLst>
              <a:ext uri="{FF2B5EF4-FFF2-40B4-BE49-F238E27FC236}">
                <a16:creationId xmlns:a16="http://schemas.microsoft.com/office/drawing/2014/main" id="{F7C2F9CD-F25D-4535-B572-DC2568DAFFEB}"/>
              </a:ext>
            </a:extLst>
          </p:cNvPr>
          <p:cNvSpPr/>
          <p:nvPr/>
        </p:nvSpPr>
        <p:spPr bwMode="auto">
          <a:xfrm>
            <a:off x="9981905" y="2026389"/>
            <a:ext cx="379412" cy="377825"/>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800" b="1" dirty="0">
                <a:solidFill>
                  <a:srgbClr val="595959"/>
                </a:solidFill>
              </a:rPr>
              <a:t>F</a:t>
            </a:r>
          </a:p>
        </p:txBody>
      </p:sp>
      <p:sp>
        <p:nvSpPr>
          <p:cNvPr id="52" name="TextBox 51">
            <a:extLst>
              <a:ext uri="{FF2B5EF4-FFF2-40B4-BE49-F238E27FC236}">
                <a16:creationId xmlns:a16="http://schemas.microsoft.com/office/drawing/2014/main" id="{044D0F71-486D-495B-A092-25BBA2428C05}"/>
              </a:ext>
            </a:extLst>
          </p:cNvPr>
          <p:cNvSpPr txBox="1"/>
          <p:nvPr/>
        </p:nvSpPr>
        <p:spPr>
          <a:xfrm>
            <a:off x="9136615" y="3676452"/>
            <a:ext cx="2845823" cy="369332"/>
          </a:xfrm>
          <a:prstGeom prst="rect">
            <a:avLst/>
          </a:prstGeom>
          <a:noFill/>
        </p:spPr>
        <p:txBody>
          <a:bodyPr wrap="square" rtlCol="0">
            <a:spAutoFit/>
          </a:bodyPr>
          <a:lstStyle/>
          <a:p>
            <a:r>
              <a:rPr lang="en-GB" dirty="0">
                <a:solidFill>
                  <a:srgbClr val="595959"/>
                </a:solidFill>
              </a:rPr>
              <a:t>8    +   4     +   2    +    1=15</a:t>
            </a:r>
          </a:p>
        </p:txBody>
      </p:sp>
      <p:cxnSp>
        <p:nvCxnSpPr>
          <p:cNvPr id="53" name="Straight Arrow Connector 52">
            <a:extLst>
              <a:ext uri="{FF2B5EF4-FFF2-40B4-BE49-F238E27FC236}">
                <a16:creationId xmlns:a16="http://schemas.microsoft.com/office/drawing/2014/main" id="{9668B1E6-2890-4443-B70A-EBA5695984E9}"/>
              </a:ext>
            </a:extLst>
          </p:cNvPr>
          <p:cNvCxnSpPr/>
          <p:nvPr/>
        </p:nvCxnSpPr>
        <p:spPr>
          <a:xfrm>
            <a:off x="9283462" y="3500558"/>
            <a:ext cx="0" cy="201692"/>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54" name="Straight Arrow Connector 53">
            <a:extLst>
              <a:ext uri="{FF2B5EF4-FFF2-40B4-BE49-F238E27FC236}">
                <a16:creationId xmlns:a16="http://schemas.microsoft.com/office/drawing/2014/main" id="{B167533B-2C96-4BCE-AD24-36FA34B25335}"/>
              </a:ext>
            </a:extLst>
          </p:cNvPr>
          <p:cNvCxnSpPr/>
          <p:nvPr/>
        </p:nvCxnSpPr>
        <p:spPr>
          <a:xfrm>
            <a:off x="10521712" y="3491033"/>
            <a:ext cx="0" cy="201692"/>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grpSp>
        <p:nvGrpSpPr>
          <p:cNvPr id="55" name="Group 54">
            <a:extLst>
              <a:ext uri="{FF2B5EF4-FFF2-40B4-BE49-F238E27FC236}">
                <a16:creationId xmlns:a16="http://schemas.microsoft.com/office/drawing/2014/main" id="{09C11827-354B-436B-A1F9-FB64291CE53E}"/>
              </a:ext>
            </a:extLst>
          </p:cNvPr>
          <p:cNvGrpSpPr/>
          <p:nvPr/>
        </p:nvGrpSpPr>
        <p:grpSpPr>
          <a:xfrm>
            <a:off x="11362913" y="4169290"/>
            <a:ext cx="856718" cy="812504"/>
            <a:chOff x="5369329" y="1681252"/>
            <a:chExt cx="856718" cy="812504"/>
          </a:xfrm>
        </p:grpSpPr>
        <p:sp>
          <p:nvSpPr>
            <p:cNvPr id="56" name="TextBox 55">
              <a:extLst>
                <a:ext uri="{FF2B5EF4-FFF2-40B4-BE49-F238E27FC236}">
                  <a16:creationId xmlns:a16="http://schemas.microsoft.com/office/drawing/2014/main" id="{36CBAC1B-7F90-491A-BA3F-D8EE82108166}"/>
                </a:ext>
              </a:extLst>
            </p:cNvPr>
            <p:cNvSpPr txBox="1"/>
            <p:nvPr/>
          </p:nvSpPr>
          <p:spPr>
            <a:xfrm>
              <a:off x="5378854" y="1681252"/>
              <a:ext cx="847193" cy="430887"/>
            </a:xfrm>
            <a:prstGeom prst="rect">
              <a:avLst/>
            </a:prstGeom>
            <a:noFill/>
          </p:spPr>
          <p:txBody>
            <a:bodyPr wrap="square" rtlCol="0">
              <a:spAutoFit/>
            </a:bodyPr>
            <a:lstStyle/>
            <a:p>
              <a:r>
                <a:rPr lang="en-GB" sz="1100" dirty="0">
                  <a:solidFill>
                    <a:srgbClr val="595959"/>
                  </a:solidFill>
                </a:rPr>
                <a:t>Binary weighting </a:t>
              </a:r>
            </a:p>
          </p:txBody>
        </p:sp>
        <p:sp>
          <p:nvSpPr>
            <p:cNvPr id="57" name="TextBox 56">
              <a:extLst>
                <a:ext uri="{FF2B5EF4-FFF2-40B4-BE49-F238E27FC236}">
                  <a16:creationId xmlns:a16="http://schemas.microsoft.com/office/drawing/2014/main" id="{91284672-5435-4058-936D-48FA4C5C7B7A}"/>
                </a:ext>
              </a:extLst>
            </p:cNvPr>
            <p:cNvSpPr txBox="1"/>
            <p:nvPr/>
          </p:nvSpPr>
          <p:spPr>
            <a:xfrm>
              <a:off x="5369329" y="2062869"/>
              <a:ext cx="847193" cy="430887"/>
            </a:xfrm>
            <a:prstGeom prst="rect">
              <a:avLst/>
            </a:prstGeom>
            <a:noFill/>
          </p:spPr>
          <p:txBody>
            <a:bodyPr wrap="square" rtlCol="0">
              <a:spAutoFit/>
            </a:bodyPr>
            <a:lstStyle/>
            <a:p>
              <a:r>
                <a:rPr lang="en-GB" sz="1100" dirty="0">
                  <a:solidFill>
                    <a:srgbClr val="595959"/>
                  </a:solidFill>
                </a:rPr>
                <a:t>Binary value </a:t>
              </a:r>
            </a:p>
          </p:txBody>
        </p:sp>
      </p:grpSp>
      <p:cxnSp>
        <p:nvCxnSpPr>
          <p:cNvPr id="58" name="Straight Arrow Connector 57">
            <a:extLst>
              <a:ext uri="{FF2B5EF4-FFF2-40B4-BE49-F238E27FC236}">
                <a16:creationId xmlns:a16="http://schemas.microsoft.com/office/drawing/2014/main" id="{55051BE4-AFC7-491A-A74B-C6CBDA45381B}"/>
              </a:ext>
            </a:extLst>
          </p:cNvPr>
          <p:cNvCxnSpPr/>
          <p:nvPr/>
        </p:nvCxnSpPr>
        <p:spPr>
          <a:xfrm>
            <a:off x="6804742" y="4978312"/>
            <a:ext cx="0" cy="201692"/>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59" name="Straight Arrow Connector 58">
            <a:extLst>
              <a:ext uri="{FF2B5EF4-FFF2-40B4-BE49-F238E27FC236}">
                <a16:creationId xmlns:a16="http://schemas.microsoft.com/office/drawing/2014/main" id="{9B4CDB74-26D6-4F74-BA91-06AF8D04F0E7}"/>
              </a:ext>
            </a:extLst>
          </p:cNvPr>
          <p:cNvCxnSpPr/>
          <p:nvPr/>
        </p:nvCxnSpPr>
        <p:spPr>
          <a:xfrm>
            <a:off x="8633542" y="4978312"/>
            <a:ext cx="0" cy="201692"/>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60" name="Straight Arrow Connector 59">
            <a:extLst>
              <a:ext uri="{FF2B5EF4-FFF2-40B4-BE49-F238E27FC236}">
                <a16:creationId xmlns:a16="http://schemas.microsoft.com/office/drawing/2014/main" id="{61AA71F0-70EF-4B34-95BA-32BB409C0107}"/>
              </a:ext>
            </a:extLst>
          </p:cNvPr>
          <p:cNvCxnSpPr/>
          <p:nvPr/>
        </p:nvCxnSpPr>
        <p:spPr>
          <a:xfrm>
            <a:off x="9881317" y="4978312"/>
            <a:ext cx="0" cy="201692"/>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61" name="Straight Arrow Connector 60">
            <a:extLst>
              <a:ext uri="{FF2B5EF4-FFF2-40B4-BE49-F238E27FC236}">
                <a16:creationId xmlns:a16="http://schemas.microsoft.com/office/drawing/2014/main" id="{79BDF00E-41BD-4A68-9D10-5E2CE8BA057C}"/>
              </a:ext>
            </a:extLst>
          </p:cNvPr>
          <p:cNvCxnSpPr/>
          <p:nvPr/>
        </p:nvCxnSpPr>
        <p:spPr>
          <a:xfrm>
            <a:off x="11129092" y="4978312"/>
            <a:ext cx="0" cy="201692"/>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62" name="Straight Arrow Connector 61">
            <a:extLst>
              <a:ext uri="{FF2B5EF4-FFF2-40B4-BE49-F238E27FC236}">
                <a16:creationId xmlns:a16="http://schemas.microsoft.com/office/drawing/2014/main" id="{AFCFE647-E4F5-4AE7-9666-E4791B958E84}"/>
              </a:ext>
            </a:extLst>
          </p:cNvPr>
          <p:cNvCxnSpPr/>
          <p:nvPr/>
        </p:nvCxnSpPr>
        <p:spPr>
          <a:xfrm>
            <a:off x="9271717" y="4973609"/>
            <a:ext cx="0" cy="201692"/>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63" name="Straight Arrow Connector 62">
            <a:extLst>
              <a:ext uri="{FF2B5EF4-FFF2-40B4-BE49-F238E27FC236}">
                <a16:creationId xmlns:a16="http://schemas.microsoft.com/office/drawing/2014/main" id="{DF06BC1D-2B7C-43F2-9D1A-D14D3109CF81}"/>
              </a:ext>
            </a:extLst>
          </p:cNvPr>
          <p:cNvCxnSpPr/>
          <p:nvPr/>
        </p:nvCxnSpPr>
        <p:spPr>
          <a:xfrm>
            <a:off x="10509967" y="4964084"/>
            <a:ext cx="0" cy="201692"/>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64" name="Rectangle 63">
            <a:extLst>
              <a:ext uri="{FF2B5EF4-FFF2-40B4-BE49-F238E27FC236}">
                <a16:creationId xmlns:a16="http://schemas.microsoft.com/office/drawing/2014/main" id="{2931A2A4-8210-44FD-94C6-0A1EAEEE49D5}"/>
              </a:ext>
            </a:extLst>
          </p:cNvPr>
          <p:cNvSpPr/>
          <p:nvPr/>
        </p:nvSpPr>
        <p:spPr>
          <a:xfrm>
            <a:off x="401494" y="1964982"/>
            <a:ext cx="5694506" cy="356530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65" name="Rectangle 64">
            <a:extLst>
              <a:ext uri="{FF2B5EF4-FFF2-40B4-BE49-F238E27FC236}">
                <a16:creationId xmlns:a16="http://schemas.microsoft.com/office/drawing/2014/main" id="{8081F8EE-F2F6-436B-85D6-37BF4CE2F5F0}"/>
              </a:ext>
            </a:extLst>
          </p:cNvPr>
          <p:cNvSpPr/>
          <p:nvPr/>
        </p:nvSpPr>
        <p:spPr>
          <a:xfrm>
            <a:off x="6384782" y="1964982"/>
            <a:ext cx="5694506" cy="356530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Tree>
    <p:extLst>
      <p:ext uri="{BB962C8B-B14F-4D97-AF65-F5344CB8AC3E}">
        <p14:creationId xmlns:p14="http://schemas.microsoft.com/office/powerpoint/2010/main" val="9626595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4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17</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7" y="907161"/>
            <a:ext cx="7706027"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Algorithms: from theory to practice</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Linear search programming task</a:t>
            </a:r>
          </a:p>
        </p:txBody>
      </p:sp>
      <p:sp>
        <p:nvSpPr>
          <p:cNvPr id="66" name="TextBox 65">
            <a:extLst>
              <a:ext uri="{FF2B5EF4-FFF2-40B4-BE49-F238E27FC236}">
                <a16:creationId xmlns:a16="http://schemas.microsoft.com/office/drawing/2014/main" id="{7C33E96A-E7FA-4A56-BCF9-09914F15A509}"/>
              </a:ext>
            </a:extLst>
          </p:cNvPr>
          <p:cNvSpPr txBox="1"/>
          <p:nvPr/>
        </p:nvSpPr>
        <p:spPr>
          <a:xfrm>
            <a:off x="371568" y="1417038"/>
            <a:ext cx="5610132" cy="2292935"/>
          </a:xfrm>
          <a:prstGeom prst="rect">
            <a:avLst/>
          </a:prstGeom>
          <a:noFill/>
        </p:spPr>
        <p:txBody>
          <a:bodyPr wrap="square" rtlCol="0">
            <a:spAutoFit/>
          </a:bodyPr>
          <a:lstStyle/>
          <a:p>
            <a:r>
              <a:rPr lang="en-GB" sz="1100" dirty="0">
                <a:solidFill>
                  <a:srgbClr val="595959"/>
                </a:solidFill>
              </a:rPr>
              <a:t>A core concept of computer science is that of data structures and algorithms.</a:t>
            </a:r>
          </a:p>
          <a:p>
            <a:endParaRPr lang="en-GB" sz="1100" dirty="0">
              <a:solidFill>
                <a:srgbClr val="595959"/>
              </a:solidFill>
            </a:endParaRPr>
          </a:p>
          <a:p>
            <a:r>
              <a:rPr lang="en-GB" sz="1100" dirty="0">
                <a:solidFill>
                  <a:srgbClr val="595959"/>
                </a:solidFill>
              </a:rPr>
              <a:t>It is also an area which many students struggle with during examinations.</a:t>
            </a:r>
          </a:p>
          <a:p>
            <a:endParaRPr lang="en-GB" sz="1100" dirty="0">
              <a:solidFill>
                <a:srgbClr val="595959"/>
              </a:solidFill>
            </a:endParaRPr>
          </a:p>
          <a:p>
            <a:r>
              <a:rPr lang="en-GB" sz="1100" dirty="0">
                <a:solidFill>
                  <a:srgbClr val="595959"/>
                </a:solidFill>
              </a:rPr>
              <a:t>Probably the most basic algorithm is that of the “linear search”.</a:t>
            </a:r>
          </a:p>
          <a:p>
            <a:endParaRPr lang="en-GB" sz="1100" dirty="0">
              <a:solidFill>
                <a:srgbClr val="595959"/>
              </a:solidFill>
            </a:endParaRPr>
          </a:p>
          <a:p>
            <a:r>
              <a:rPr lang="en-GB" sz="1100" dirty="0">
                <a:solidFill>
                  <a:srgbClr val="595959"/>
                </a:solidFill>
              </a:rPr>
              <a:t>If you have done the GCSE course you will have learnt about this searching algorithm already.</a:t>
            </a:r>
          </a:p>
          <a:p>
            <a:endParaRPr lang="en-GB" sz="1100" dirty="0">
              <a:solidFill>
                <a:srgbClr val="595959"/>
              </a:solidFill>
            </a:endParaRPr>
          </a:p>
          <a:p>
            <a:r>
              <a:rPr lang="en-GB" sz="1100" dirty="0">
                <a:solidFill>
                  <a:srgbClr val="595959"/>
                </a:solidFill>
              </a:rPr>
              <a:t>Start by learning or refreshing your knowledge of the linear search algorithm by using the videos on this page:</a:t>
            </a:r>
          </a:p>
          <a:p>
            <a:pPr marL="171450" indent="-171450">
              <a:buFont typeface="Arial" panose="020B0604020202020204" pitchFamily="34" charset="0"/>
              <a:buChar char="•"/>
            </a:pPr>
            <a:r>
              <a:rPr lang="en-GB" sz="1100" dirty="0">
                <a:solidFill>
                  <a:srgbClr val="595959"/>
                </a:solidFill>
                <a:hlinkClick r:id="rId3">
                  <a:extLst>
                    <a:ext uri="{A12FA001-AC4F-418D-AE19-62706E023703}">
                      <ahyp:hlinkClr xmlns:ahyp="http://schemas.microsoft.com/office/drawing/2018/hyperlinkcolor" val="tx"/>
                    </a:ext>
                  </a:extLst>
                </a:hlinkClick>
              </a:rPr>
              <a:t>https://www.craigndave.org/algorithms-linear-search</a:t>
            </a:r>
            <a:r>
              <a:rPr lang="en-GB" sz="1100" dirty="0">
                <a:solidFill>
                  <a:srgbClr val="595959"/>
                </a:solidFill>
              </a:rPr>
              <a:t> </a:t>
            </a:r>
          </a:p>
          <a:p>
            <a:pPr marL="171450" indent="-171450">
              <a:buFont typeface="Arial" panose="020B0604020202020204" pitchFamily="34" charset="0"/>
              <a:buChar char="•"/>
            </a:pPr>
            <a:endParaRPr lang="en-GB" sz="1100" dirty="0">
              <a:solidFill>
                <a:srgbClr val="595959"/>
              </a:solidFill>
            </a:endParaRPr>
          </a:p>
          <a:p>
            <a:r>
              <a:rPr lang="en-GB" sz="1100" dirty="0">
                <a:solidFill>
                  <a:srgbClr val="595959"/>
                </a:solidFill>
              </a:rPr>
              <a:t>Once you are happy with the theory complete the exercises on the following slides.</a:t>
            </a:r>
          </a:p>
        </p:txBody>
      </p:sp>
      <p:pic>
        <p:nvPicPr>
          <p:cNvPr id="67" name="Picture 66">
            <a:extLst>
              <a:ext uri="{FF2B5EF4-FFF2-40B4-BE49-F238E27FC236}">
                <a16:creationId xmlns:a16="http://schemas.microsoft.com/office/drawing/2014/main" id="{3B5D3031-760B-4BEE-B307-C37D892E87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847850"/>
            <a:ext cx="5865634" cy="3671887"/>
          </a:xfrm>
          <a:prstGeom prst="rect">
            <a:avLst/>
          </a:prstGeom>
        </p:spPr>
      </p:pic>
    </p:spTree>
    <p:extLst>
      <p:ext uri="{BB962C8B-B14F-4D97-AF65-F5344CB8AC3E}">
        <p14:creationId xmlns:p14="http://schemas.microsoft.com/office/powerpoint/2010/main" val="23468142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17</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7" y="907161"/>
            <a:ext cx="7706027"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Algorithms: from theory to practice</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Linear search programming task</a:t>
            </a:r>
          </a:p>
        </p:txBody>
      </p:sp>
      <p:sp>
        <p:nvSpPr>
          <p:cNvPr id="8" name="Rectangle 7">
            <a:extLst>
              <a:ext uri="{FF2B5EF4-FFF2-40B4-BE49-F238E27FC236}">
                <a16:creationId xmlns:a16="http://schemas.microsoft.com/office/drawing/2014/main" id="{2343E9F3-E9E4-4304-B80A-1CB90E588B86}"/>
              </a:ext>
            </a:extLst>
          </p:cNvPr>
          <p:cNvSpPr/>
          <p:nvPr/>
        </p:nvSpPr>
        <p:spPr>
          <a:xfrm>
            <a:off x="401494" y="1611013"/>
            <a:ext cx="11360200" cy="66640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GB" sz="1100" dirty="0">
                <a:solidFill>
                  <a:srgbClr val="595959"/>
                </a:solidFill>
              </a:rPr>
              <a:t>The linear search finds an item in a sorted or unsorted list. </a:t>
            </a:r>
          </a:p>
          <a:p>
            <a:pPr marL="171450" indent="-171450">
              <a:buFont typeface="Arial" panose="020B0604020202020204" pitchFamily="34" charset="0"/>
              <a:buChar char="•"/>
            </a:pPr>
            <a:r>
              <a:rPr lang="en-GB" sz="1100" dirty="0">
                <a:solidFill>
                  <a:srgbClr val="595959"/>
                </a:solidFill>
              </a:rPr>
              <a:t>To perform a linear search, start at the first item in the list and check each item one by one.  </a:t>
            </a:r>
          </a:p>
          <a:p>
            <a:pPr marL="171450" indent="-171450">
              <a:buFont typeface="Arial" panose="020B0604020202020204" pitchFamily="34" charset="0"/>
              <a:buChar char="•"/>
            </a:pPr>
            <a:r>
              <a:rPr lang="en-GB" sz="1100" dirty="0">
                <a:solidFill>
                  <a:srgbClr val="595959"/>
                </a:solidFill>
              </a:rPr>
              <a:t>Think about searching for a card in a shuffled deck, starting with the top card and checking each one until you find the card you want.</a:t>
            </a:r>
          </a:p>
        </p:txBody>
      </p:sp>
      <p:sp>
        <p:nvSpPr>
          <p:cNvPr id="9" name="Rectangle 8">
            <a:extLst>
              <a:ext uri="{FF2B5EF4-FFF2-40B4-BE49-F238E27FC236}">
                <a16:creationId xmlns:a16="http://schemas.microsoft.com/office/drawing/2014/main" id="{7F2E3175-8171-4DCE-B052-6C08E7D9AE9F}"/>
              </a:ext>
            </a:extLst>
          </p:cNvPr>
          <p:cNvSpPr/>
          <p:nvPr/>
        </p:nvSpPr>
        <p:spPr>
          <a:xfrm>
            <a:off x="319178" y="1320527"/>
            <a:ext cx="6096000" cy="261610"/>
          </a:xfrm>
          <a:prstGeom prst="rect">
            <a:avLst/>
          </a:prstGeom>
        </p:spPr>
        <p:txBody>
          <a:bodyPr>
            <a:spAutoFit/>
          </a:bodyPr>
          <a:lstStyle/>
          <a:p>
            <a:pPr marL="228600" indent="-228600">
              <a:buFont typeface="+mj-lt"/>
              <a:buAutoNum type="arabicPeriod"/>
            </a:pPr>
            <a:r>
              <a:rPr lang="en-GB" sz="1100" dirty="0">
                <a:solidFill>
                  <a:srgbClr val="595959"/>
                </a:solidFill>
              </a:rPr>
              <a:t>Describe what the linear search algorithm does.</a:t>
            </a:r>
          </a:p>
        </p:txBody>
      </p:sp>
      <p:sp>
        <p:nvSpPr>
          <p:cNvPr id="10" name="Rectangle 9">
            <a:extLst>
              <a:ext uri="{FF2B5EF4-FFF2-40B4-BE49-F238E27FC236}">
                <a16:creationId xmlns:a16="http://schemas.microsoft.com/office/drawing/2014/main" id="{BA850299-116A-41BA-A6AE-0D30203894E9}"/>
              </a:ext>
            </a:extLst>
          </p:cNvPr>
          <p:cNvSpPr/>
          <p:nvPr/>
        </p:nvSpPr>
        <p:spPr>
          <a:xfrm>
            <a:off x="401494" y="2734698"/>
            <a:ext cx="11360200" cy="66640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GB" sz="1100" dirty="0">
                <a:solidFill>
                  <a:srgbClr val="595959"/>
                </a:solidFill>
              </a:rPr>
              <a:t>The linear search is ideal for finding items in small data sets and performing searches with unordered data such as settings files.  </a:t>
            </a:r>
          </a:p>
          <a:p>
            <a:pPr marL="171450" indent="-171450">
              <a:buFont typeface="Arial" panose="020B0604020202020204" pitchFamily="34" charset="0"/>
              <a:buChar char="•"/>
            </a:pPr>
            <a:r>
              <a:rPr lang="en-GB" sz="1100" dirty="0">
                <a:solidFill>
                  <a:srgbClr val="595959"/>
                </a:solidFill>
              </a:rPr>
              <a:t>It is the easiest searching algorithm to implement but usually the most inefficient.</a:t>
            </a:r>
          </a:p>
        </p:txBody>
      </p:sp>
      <p:sp>
        <p:nvSpPr>
          <p:cNvPr id="11" name="Rectangle 10">
            <a:extLst>
              <a:ext uri="{FF2B5EF4-FFF2-40B4-BE49-F238E27FC236}">
                <a16:creationId xmlns:a16="http://schemas.microsoft.com/office/drawing/2014/main" id="{17A60BDF-5712-462B-96F0-835C850B6790}"/>
              </a:ext>
            </a:extLst>
          </p:cNvPr>
          <p:cNvSpPr/>
          <p:nvPr/>
        </p:nvSpPr>
        <p:spPr>
          <a:xfrm>
            <a:off x="319178" y="2444212"/>
            <a:ext cx="6096000" cy="261610"/>
          </a:xfrm>
          <a:prstGeom prst="rect">
            <a:avLst/>
          </a:prstGeom>
        </p:spPr>
        <p:txBody>
          <a:bodyPr>
            <a:spAutoFit/>
          </a:bodyPr>
          <a:lstStyle/>
          <a:p>
            <a:pPr marL="228600" indent="-228600">
              <a:buFont typeface="+mj-lt"/>
              <a:buAutoNum type="arabicPeriod" startAt="2"/>
            </a:pPr>
            <a:r>
              <a:rPr lang="en-GB" sz="1100" dirty="0">
                <a:solidFill>
                  <a:srgbClr val="595959"/>
                </a:solidFill>
              </a:rPr>
              <a:t>What are the applications of the linear search algorithm,?</a:t>
            </a:r>
          </a:p>
        </p:txBody>
      </p:sp>
      <p:sp>
        <p:nvSpPr>
          <p:cNvPr id="12" name="Rectangle 11">
            <a:extLst>
              <a:ext uri="{FF2B5EF4-FFF2-40B4-BE49-F238E27FC236}">
                <a16:creationId xmlns:a16="http://schemas.microsoft.com/office/drawing/2014/main" id="{12CCED14-F0B2-4EA3-B398-8E5ED73EDBE1}"/>
              </a:ext>
            </a:extLst>
          </p:cNvPr>
          <p:cNvSpPr/>
          <p:nvPr/>
        </p:nvSpPr>
        <p:spPr>
          <a:xfrm>
            <a:off x="401494" y="3882981"/>
            <a:ext cx="11360200" cy="103192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buFont typeface="+mj-lt"/>
              <a:buAutoNum type="arabicPeriod"/>
            </a:pPr>
            <a:r>
              <a:rPr lang="en-GB" sz="1100" dirty="0">
                <a:solidFill>
                  <a:srgbClr val="595959"/>
                </a:solidFill>
              </a:rPr>
              <a:t>Start at the first item in the list.</a:t>
            </a:r>
          </a:p>
          <a:p>
            <a:pPr marL="228600" indent="-228600">
              <a:buFont typeface="+mj-lt"/>
              <a:buAutoNum type="arabicPeriod"/>
            </a:pPr>
            <a:r>
              <a:rPr lang="en-GB" sz="1100" dirty="0">
                <a:solidFill>
                  <a:srgbClr val="595959"/>
                </a:solidFill>
              </a:rPr>
              <a:t>If the item in the list is the one to be found, the search is complete.</a:t>
            </a:r>
          </a:p>
          <a:p>
            <a:pPr marL="228600" indent="-228600">
              <a:buFont typeface="+mj-lt"/>
              <a:buAutoNum type="arabicPeriod"/>
            </a:pPr>
            <a:r>
              <a:rPr lang="en-GB" sz="1100" dirty="0">
                <a:solidFill>
                  <a:srgbClr val="595959"/>
                </a:solidFill>
              </a:rPr>
              <a:t>If it is not, move to the next item.</a:t>
            </a:r>
          </a:p>
          <a:p>
            <a:pPr marL="228600" indent="-228600">
              <a:buFont typeface="+mj-lt"/>
              <a:buAutoNum type="arabicPeriod"/>
            </a:pPr>
            <a:r>
              <a:rPr lang="en-GB" sz="1100" dirty="0">
                <a:solidFill>
                  <a:srgbClr val="595959"/>
                </a:solidFill>
              </a:rPr>
              <a:t>Repeat from step 2 until the item is found or there are no more items in the list.</a:t>
            </a:r>
          </a:p>
          <a:p>
            <a:pPr marL="228600" indent="-228600">
              <a:buFont typeface="+mj-lt"/>
              <a:buAutoNum type="arabicPeriod"/>
            </a:pPr>
            <a:r>
              <a:rPr lang="en-GB" sz="1100" dirty="0">
                <a:solidFill>
                  <a:srgbClr val="595959"/>
                </a:solidFill>
              </a:rPr>
              <a:t>If the item has been found, output item data. If it has not, output “not found.”</a:t>
            </a:r>
          </a:p>
        </p:txBody>
      </p:sp>
      <p:sp>
        <p:nvSpPr>
          <p:cNvPr id="13" name="Rectangle 12">
            <a:extLst>
              <a:ext uri="{FF2B5EF4-FFF2-40B4-BE49-F238E27FC236}">
                <a16:creationId xmlns:a16="http://schemas.microsoft.com/office/drawing/2014/main" id="{C131A85D-8A31-45B1-9B72-089F502481F0}"/>
              </a:ext>
            </a:extLst>
          </p:cNvPr>
          <p:cNvSpPr/>
          <p:nvPr/>
        </p:nvSpPr>
        <p:spPr>
          <a:xfrm>
            <a:off x="319178" y="3592494"/>
            <a:ext cx="6096000" cy="261610"/>
          </a:xfrm>
          <a:prstGeom prst="rect">
            <a:avLst/>
          </a:prstGeom>
        </p:spPr>
        <p:txBody>
          <a:bodyPr>
            <a:spAutoFit/>
          </a:bodyPr>
          <a:lstStyle/>
          <a:p>
            <a:pPr marL="228600" indent="-228600">
              <a:buFont typeface="+mj-lt"/>
              <a:buAutoNum type="arabicPeriod" startAt="3"/>
            </a:pPr>
            <a:r>
              <a:rPr lang="en-GB" sz="1100" dirty="0">
                <a:solidFill>
                  <a:srgbClr val="595959"/>
                </a:solidFill>
              </a:rPr>
              <a:t>Write out the steps of the linear search algorithm in simple-structured English. </a:t>
            </a:r>
          </a:p>
        </p:txBody>
      </p:sp>
      <p:sp>
        <p:nvSpPr>
          <p:cNvPr id="14" name="Rectangle 13">
            <a:extLst>
              <a:ext uri="{FF2B5EF4-FFF2-40B4-BE49-F238E27FC236}">
                <a16:creationId xmlns:a16="http://schemas.microsoft.com/office/drawing/2014/main" id="{3EE4C89F-EFA1-4C17-BF15-7C25C0ADC02C}"/>
              </a:ext>
            </a:extLst>
          </p:cNvPr>
          <p:cNvSpPr/>
          <p:nvPr/>
        </p:nvSpPr>
        <p:spPr>
          <a:xfrm>
            <a:off x="401494" y="5389862"/>
            <a:ext cx="11360200" cy="103192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15" name="Rectangle 14">
            <a:extLst>
              <a:ext uri="{FF2B5EF4-FFF2-40B4-BE49-F238E27FC236}">
                <a16:creationId xmlns:a16="http://schemas.microsoft.com/office/drawing/2014/main" id="{29ADC23D-AE5D-41F1-9423-A96A1FE4BA41}"/>
              </a:ext>
            </a:extLst>
          </p:cNvPr>
          <p:cNvSpPr/>
          <p:nvPr/>
        </p:nvSpPr>
        <p:spPr>
          <a:xfrm>
            <a:off x="319178" y="5099375"/>
            <a:ext cx="6096000" cy="261610"/>
          </a:xfrm>
          <a:prstGeom prst="rect">
            <a:avLst/>
          </a:prstGeom>
        </p:spPr>
        <p:txBody>
          <a:bodyPr>
            <a:spAutoFit/>
          </a:bodyPr>
          <a:lstStyle/>
          <a:p>
            <a:pPr marL="228600" indent="-228600">
              <a:buFont typeface="+mj-lt"/>
              <a:buAutoNum type="arabicPeriod" startAt="4"/>
            </a:pPr>
            <a:r>
              <a:rPr lang="en-GB" sz="1100" dirty="0">
                <a:solidFill>
                  <a:srgbClr val="595959"/>
                </a:solidFill>
              </a:rPr>
              <a:t>Draw a simple diagram which illustrates the linear search algorithm.</a:t>
            </a:r>
          </a:p>
        </p:txBody>
      </p:sp>
      <p:grpSp>
        <p:nvGrpSpPr>
          <p:cNvPr id="16" name="Group 15">
            <a:extLst>
              <a:ext uri="{FF2B5EF4-FFF2-40B4-BE49-F238E27FC236}">
                <a16:creationId xmlns:a16="http://schemas.microsoft.com/office/drawing/2014/main" id="{7BC6672C-6EB2-4710-B710-1B6B542D80D6}"/>
              </a:ext>
            </a:extLst>
          </p:cNvPr>
          <p:cNvGrpSpPr/>
          <p:nvPr/>
        </p:nvGrpSpPr>
        <p:grpSpPr>
          <a:xfrm>
            <a:off x="697457" y="5693071"/>
            <a:ext cx="3918590" cy="391795"/>
            <a:chOff x="0" y="0"/>
            <a:chExt cx="3918850" cy="391885"/>
          </a:xfrm>
        </p:grpSpPr>
        <p:sp>
          <p:nvSpPr>
            <p:cNvPr id="17" name="Rectangle: Rounded Corners 16">
              <a:extLst>
                <a:ext uri="{FF2B5EF4-FFF2-40B4-BE49-F238E27FC236}">
                  <a16:creationId xmlns:a16="http://schemas.microsoft.com/office/drawing/2014/main" id="{7795C2DD-C76E-4171-8068-09A98809866E}"/>
                </a:ext>
              </a:extLst>
            </p:cNvPr>
            <p:cNvSpPr/>
            <p:nvPr/>
          </p:nvSpPr>
          <p:spPr>
            <a:xfrm>
              <a:off x="391885" y="0"/>
              <a:ext cx="391885" cy="391885"/>
            </a:xfrm>
            <a:prstGeom prst="roundRect">
              <a:avLst/>
            </a:prstGeom>
            <a:solidFill>
              <a:schemeClr val="accent1">
                <a:lumMod val="20000"/>
                <a:lumOff val="80000"/>
              </a:schemeClr>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srgbClr val="595959"/>
                </a:solidFill>
              </a:endParaRPr>
            </a:p>
          </p:txBody>
        </p:sp>
        <p:sp>
          <p:nvSpPr>
            <p:cNvPr id="18" name="Rectangle: Rounded Corners 17">
              <a:extLst>
                <a:ext uri="{FF2B5EF4-FFF2-40B4-BE49-F238E27FC236}">
                  <a16:creationId xmlns:a16="http://schemas.microsoft.com/office/drawing/2014/main" id="{F22D83DB-C1CC-4023-9023-7B2E0AA17822}"/>
                </a:ext>
              </a:extLst>
            </p:cNvPr>
            <p:cNvSpPr/>
            <p:nvPr/>
          </p:nvSpPr>
          <p:spPr>
            <a:xfrm>
              <a:off x="1175655" y="0"/>
              <a:ext cx="391885" cy="391885"/>
            </a:xfrm>
            <a:prstGeom prst="roundRect">
              <a:avLst/>
            </a:prstGeom>
            <a:solidFill>
              <a:schemeClr val="accent1">
                <a:lumMod val="20000"/>
                <a:lumOff val="80000"/>
              </a:schemeClr>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srgbClr val="595959"/>
                </a:solidFill>
              </a:endParaRPr>
            </a:p>
          </p:txBody>
        </p:sp>
        <p:sp>
          <p:nvSpPr>
            <p:cNvPr id="19" name="Rectangle: Rounded Corners 18">
              <a:extLst>
                <a:ext uri="{FF2B5EF4-FFF2-40B4-BE49-F238E27FC236}">
                  <a16:creationId xmlns:a16="http://schemas.microsoft.com/office/drawing/2014/main" id="{13AE8488-FFD5-4582-A35F-7D85CCC02F41}"/>
                </a:ext>
              </a:extLst>
            </p:cNvPr>
            <p:cNvSpPr/>
            <p:nvPr/>
          </p:nvSpPr>
          <p:spPr>
            <a:xfrm>
              <a:off x="1959425" y="0"/>
              <a:ext cx="391885" cy="391885"/>
            </a:xfrm>
            <a:prstGeom prst="roundRect">
              <a:avLst/>
            </a:prstGeom>
            <a:solidFill>
              <a:schemeClr val="accent1">
                <a:lumMod val="20000"/>
                <a:lumOff val="80000"/>
              </a:schemeClr>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srgbClr val="595959"/>
                </a:solidFill>
              </a:endParaRPr>
            </a:p>
          </p:txBody>
        </p:sp>
        <p:cxnSp>
          <p:nvCxnSpPr>
            <p:cNvPr id="20" name="Straight Arrow Connector 19">
              <a:extLst>
                <a:ext uri="{FF2B5EF4-FFF2-40B4-BE49-F238E27FC236}">
                  <a16:creationId xmlns:a16="http://schemas.microsoft.com/office/drawing/2014/main" id="{E0913EAB-005C-46F1-91C3-F6A5A1B63456}"/>
                </a:ext>
              </a:extLst>
            </p:cNvPr>
            <p:cNvCxnSpPr/>
            <p:nvPr/>
          </p:nvCxnSpPr>
          <p:spPr>
            <a:xfrm>
              <a:off x="0" y="191629"/>
              <a:ext cx="391885" cy="4314"/>
            </a:xfrm>
            <a:prstGeom prst="straightConnector1">
              <a:avLst/>
            </a:prstGeom>
            <a:ln w="38100">
              <a:solidFill>
                <a:srgbClr val="595959"/>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BDF77B54-9855-4D64-9EFB-3B1A430B5EB1}"/>
                </a:ext>
              </a:extLst>
            </p:cNvPr>
            <p:cNvSpPr/>
            <p:nvPr/>
          </p:nvSpPr>
          <p:spPr>
            <a:xfrm>
              <a:off x="2743195" y="0"/>
              <a:ext cx="391885" cy="391885"/>
            </a:xfrm>
            <a:prstGeom prst="roundRect">
              <a:avLst/>
            </a:prstGeom>
            <a:solidFill>
              <a:schemeClr val="accent1">
                <a:lumMod val="20000"/>
                <a:lumOff val="80000"/>
              </a:schemeClr>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srgbClr val="595959"/>
                </a:solidFill>
              </a:endParaRPr>
            </a:p>
          </p:txBody>
        </p:sp>
        <p:cxnSp>
          <p:nvCxnSpPr>
            <p:cNvPr id="22" name="Straight Arrow Connector 21">
              <a:extLst>
                <a:ext uri="{FF2B5EF4-FFF2-40B4-BE49-F238E27FC236}">
                  <a16:creationId xmlns:a16="http://schemas.microsoft.com/office/drawing/2014/main" id="{52CD9D81-5352-4654-921A-72256D4D2239}"/>
                </a:ext>
              </a:extLst>
            </p:cNvPr>
            <p:cNvCxnSpPr/>
            <p:nvPr/>
          </p:nvCxnSpPr>
          <p:spPr>
            <a:xfrm>
              <a:off x="783770" y="195943"/>
              <a:ext cx="391885" cy="0"/>
            </a:xfrm>
            <a:prstGeom prst="straightConnector1">
              <a:avLst/>
            </a:prstGeom>
            <a:ln w="38100">
              <a:solidFill>
                <a:srgbClr val="595959"/>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EA88A91-F35B-492C-AED1-969E33E6E68A}"/>
                </a:ext>
              </a:extLst>
            </p:cNvPr>
            <p:cNvCxnSpPr/>
            <p:nvPr/>
          </p:nvCxnSpPr>
          <p:spPr>
            <a:xfrm>
              <a:off x="1567540" y="195943"/>
              <a:ext cx="391885" cy="0"/>
            </a:xfrm>
            <a:prstGeom prst="straightConnector1">
              <a:avLst/>
            </a:prstGeom>
            <a:ln w="38100">
              <a:solidFill>
                <a:srgbClr val="595959"/>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66DF02A-591C-47E5-B4A0-193B08C31CA1}"/>
                </a:ext>
              </a:extLst>
            </p:cNvPr>
            <p:cNvCxnSpPr/>
            <p:nvPr/>
          </p:nvCxnSpPr>
          <p:spPr>
            <a:xfrm>
              <a:off x="2351310" y="195943"/>
              <a:ext cx="391885" cy="0"/>
            </a:xfrm>
            <a:prstGeom prst="straightConnector1">
              <a:avLst/>
            </a:prstGeom>
            <a:ln w="38100">
              <a:solidFill>
                <a:srgbClr val="595959"/>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8DFADEEB-F605-4B67-946B-547C0B1A5FCE}"/>
                </a:ext>
              </a:extLst>
            </p:cNvPr>
            <p:cNvSpPr/>
            <p:nvPr/>
          </p:nvSpPr>
          <p:spPr>
            <a:xfrm>
              <a:off x="3526965" y="0"/>
              <a:ext cx="391885" cy="391885"/>
            </a:xfrm>
            <a:prstGeom prst="roundRect">
              <a:avLst/>
            </a:prstGeom>
            <a:solidFill>
              <a:schemeClr val="accent6">
                <a:lumMod val="20000"/>
                <a:lumOff val="80000"/>
              </a:schemeClr>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srgbClr val="595959"/>
                </a:solidFill>
              </a:endParaRPr>
            </a:p>
          </p:txBody>
        </p:sp>
        <p:cxnSp>
          <p:nvCxnSpPr>
            <p:cNvPr id="27" name="Straight Arrow Connector 26">
              <a:extLst>
                <a:ext uri="{FF2B5EF4-FFF2-40B4-BE49-F238E27FC236}">
                  <a16:creationId xmlns:a16="http://schemas.microsoft.com/office/drawing/2014/main" id="{0786B91E-3AB4-43DF-B8B3-76B8AD22D84B}"/>
                </a:ext>
              </a:extLst>
            </p:cNvPr>
            <p:cNvCxnSpPr>
              <a:cxnSpLocks/>
            </p:cNvCxnSpPr>
            <p:nvPr/>
          </p:nvCxnSpPr>
          <p:spPr>
            <a:xfrm>
              <a:off x="3135080" y="195943"/>
              <a:ext cx="391885" cy="0"/>
            </a:xfrm>
            <a:prstGeom prst="straightConnector1">
              <a:avLst/>
            </a:prstGeom>
            <a:ln w="38100">
              <a:solidFill>
                <a:srgbClr val="595959"/>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837594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17</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7" y="907161"/>
            <a:ext cx="7706027"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Algorithms: from theory to practice</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Linear search programming task</a:t>
            </a:r>
          </a:p>
        </p:txBody>
      </p:sp>
      <p:sp>
        <p:nvSpPr>
          <p:cNvPr id="28" name="Rectangle 27">
            <a:extLst>
              <a:ext uri="{FF2B5EF4-FFF2-40B4-BE49-F238E27FC236}">
                <a16:creationId xmlns:a16="http://schemas.microsoft.com/office/drawing/2014/main" id="{27647142-5303-4943-A761-376AF0C967F7}"/>
              </a:ext>
            </a:extLst>
          </p:cNvPr>
          <p:cNvSpPr/>
          <p:nvPr/>
        </p:nvSpPr>
        <p:spPr>
          <a:xfrm>
            <a:off x="401494" y="2593011"/>
            <a:ext cx="11360200" cy="379826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a:solidFill>
                  <a:srgbClr val="595959"/>
                </a:solidFill>
              </a:rPr>
              <a:t>items = ["Florida","Georgia","Delaware","Alabama","California"]</a:t>
            </a:r>
          </a:p>
          <a:p>
            <a:r>
              <a:rPr lang="en-GB" sz="1100" dirty="0">
                <a:solidFill>
                  <a:srgbClr val="595959"/>
                </a:solidFill>
              </a:rPr>
              <a:t>item_to_find = input("Enter the state to find: ")</a:t>
            </a:r>
          </a:p>
          <a:p>
            <a:r>
              <a:rPr lang="en-GB" sz="1100" dirty="0">
                <a:solidFill>
                  <a:srgbClr val="595959"/>
                </a:solidFill>
              </a:rPr>
              <a:t>index = 0</a:t>
            </a:r>
          </a:p>
          <a:p>
            <a:r>
              <a:rPr lang="en-GB" sz="1100" dirty="0">
                <a:solidFill>
                  <a:srgbClr val="595959"/>
                </a:solidFill>
              </a:rPr>
              <a:t>found = False</a:t>
            </a:r>
          </a:p>
          <a:p>
            <a:r>
              <a:rPr lang="en-GB" sz="1100" dirty="0">
                <a:solidFill>
                  <a:srgbClr val="595959"/>
                </a:solidFill>
              </a:rPr>
              <a:t>While found == False and index &lt; items.Length</a:t>
            </a:r>
          </a:p>
          <a:p>
            <a:r>
              <a:rPr lang="en-GB" sz="1100" dirty="0">
                <a:solidFill>
                  <a:srgbClr val="595959"/>
                </a:solidFill>
              </a:rPr>
              <a:t>	If items[index] == item_to_find then</a:t>
            </a:r>
          </a:p>
          <a:p>
            <a:r>
              <a:rPr lang="en-GB" sz="1100" dirty="0">
                <a:solidFill>
                  <a:srgbClr val="595959"/>
                </a:solidFill>
              </a:rPr>
              <a:t>found = True</a:t>
            </a:r>
          </a:p>
          <a:p>
            <a:r>
              <a:rPr lang="en-GB" sz="1100" dirty="0">
                <a:solidFill>
                  <a:srgbClr val="595959"/>
                </a:solidFill>
              </a:rPr>
              <a:t>	Else</a:t>
            </a:r>
          </a:p>
          <a:p>
            <a:r>
              <a:rPr lang="en-GB" sz="1100" dirty="0">
                <a:solidFill>
                  <a:srgbClr val="595959"/>
                </a:solidFill>
              </a:rPr>
              <a:t>		index = index + 1</a:t>
            </a:r>
          </a:p>
          <a:p>
            <a:r>
              <a:rPr lang="en-GB" sz="1100" dirty="0">
                <a:solidFill>
                  <a:srgbClr val="595959"/>
                </a:solidFill>
              </a:rPr>
              <a:t>	End If</a:t>
            </a:r>
          </a:p>
          <a:p>
            <a:r>
              <a:rPr lang="en-GB" sz="1100" dirty="0">
                <a:solidFill>
                  <a:srgbClr val="595959"/>
                </a:solidFill>
              </a:rPr>
              <a:t>End while</a:t>
            </a:r>
          </a:p>
          <a:p>
            <a:r>
              <a:rPr lang="en-GB" sz="1100" dirty="0">
                <a:solidFill>
                  <a:srgbClr val="595959"/>
                </a:solidFill>
              </a:rPr>
              <a:t>If found == True then</a:t>
            </a:r>
          </a:p>
          <a:p>
            <a:r>
              <a:rPr lang="en-GB" sz="1100" dirty="0">
                <a:solidFill>
                  <a:srgbClr val="595959"/>
                </a:solidFill>
              </a:rPr>
              <a:t>	Print "Item found at position ",index</a:t>
            </a:r>
          </a:p>
          <a:p>
            <a:r>
              <a:rPr lang="en-GB" sz="1100" dirty="0">
                <a:solidFill>
                  <a:srgbClr val="595959"/>
                </a:solidFill>
              </a:rPr>
              <a:t>Else</a:t>
            </a:r>
          </a:p>
          <a:p>
            <a:r>
              <a:rPr lang="en-GB" sz="1100" dirty="0">
                <a:solidFill>
                  <a:srgbClr val="595959"/>
                </a:solidFill>
              </a:rPr>
              <a:t>	Print "Item not found"</a:t>
            </a:r>
          </a:p>
          <a:p>
            <a:r>
              <a:rPr lang="en-GB" sz="1100" dirty="0">
                <a:solidFill>
                  <a:srgbClr val="595959"/>
                </a:solidFill>
              </a:rPr>
              <a:t>End If</a:t>
            </a:r>
          </a:p>
        </p:txBody>
      </p:sp>
      <p:sp>
        <p:nvSpPr>
          <p:cNvPr id="29" name="Rectangle 28">
            <a:extLst>
              <a:ext uri="{FF2B5EF4-FFF2-40B4-BE49-F238E27FC236}">
                <a16:creationId xmlns:a16="http://schemas.microsoft.com/office/drawing/2014/main" id="{D8CF7012-E2DD-415C-A810-2613F3C244EB}"/>
              </a:ext>
            </a:extLst>
          </p:cNvPr>
          <p:cNvSpPr/>
          <p:nvPr/>
        </p:nvSpPr>
        <p:spPr>
          <a:xfrm>
            <a:off x="319177" y="1320527"/>
            <a:ext cx="11360200" cy="1277273"/>
          </a:xfrm>
          <a:prstGeom prst="rect">
            <a:avLst/>
          </a:prstGeom>
        </p:spPr>
        <p:txBody>
          <a:bodyPr wrap="square">
            <a:spAutoFit/>
          </a:bodyPr>
          <a:lstStyle/>
          <a:p>
            <a:pPr marL="228600" indent="-228600">
              <a:buFont typeface="+mj-lt"/>
              <a:buAutoNum type="arabicPeriod" startAt="5"/>
            </a:pPr>
            <a:r>
              <a:rPr lang="en-GB" sz="1100" dirty="0">
                <a:solidFill>
                  <a:srgbClr val="595959"/>
                </a:solidFill>
              </a:rPr>
              <a:t>Write out pseudocode for the linear search algorithm.</a:t>
            </a:r>
          </a:p>
          <a:p>
            <a:pPr marL="228600" indent="-228600">
              <a:buFont typeface="+mj-lt"/>
              <a:buAutoNum type="arabicPeriod" startAt="5"/>
            </a:pPr>
            <a:endParaRPr lang="en-GB" sz="1100" dirty="0">
              <a:solidFill>
                <a:srgbClr val="595959"/>
              </a:solidFill>
            </a:endParaRPr>
          </a:p>
          <a:p>
            <a:pPr marL="228600" indent="-228600">
              <a:buFont typeface="Arial" panose="020B0604020202020204" pitchFamily="34" charset="0"/>
              <a:buChar char="•"/>
            </a:pPr>
            <a:r>
              <a:rPr lang="en-GB" sz="1100" dirty="0">
                <a:solidFill>
                  <a:srgbClr val="595959"/>
                </a:solidFill>
              </a:rPr>
              <a:t>The algorithm should use an array called items which is pre-populated with the following values: "Florida","Georgia","Delaware","Alabama","California“</a:t>
            </a:r>
          </a:p>
          <a:p>
            <a:pPr marL="228600" indent="-228600">
              <a:buFont typeface="Arial" panose="020B0604020202020204" pitchFamily="34" charset="0"/>
              <a:buChar char="•"/>
            </a:pPr>
            <a:r>
              <a:rPr lang="en-GB" sz="1100" dirty="0">
                <a:solidFill>
                  <a:srgbClr val="595959"/>
                </a:solidFill>
              </a:rPr>
              <a:t>The algorithm should ask the user to “Enter the state to find:”</a:t>
            </a:r>
          </a:p>
          <a:p>
            <a:pPr marL="228600" indent="-228600">
              <a:buFont typeface="Arial" panose="020B0604020202020204" pitchFamily="34" charset="0"/>
              <a:buChar char="•"/>
            </a:pPr>
            <a:r>
              <a:rPr lang="en-GB" sz="1100" dirty="0">
                <a:solidFill>
                  <a:srgbClr val="595959"/>
                </a:solidFill>
              </a:rPr>
              <a:t>If the algorithm locates the state entered by the user in the array it should report back to the screen “Item found at position n”</a:t>
            </a:r>
          </a:p>
          <a:p>
            <a:pPr marL="228600" indent="-228600">
              <a:buFont typeface="Arial" panose="020B0604020202020204" pitchFamily="34" charset="0"/>
              <a:buChar char="•"/>
            </a:pPr>
            <a:r>
              <a:rPr lang="en-GB" sz="1100" dirty="0">
                <a:solidFill>
                  <a:srgbClr val="595959"/>
                </a:solidFill>
              </a:rPr>
              <a:t>If the algorithms can not locate the state entered by the user in the array it should report back to the screen “Item not found”</a:t>
            </a:r>
          </a:p>
          <a:p>
            <a:pPr marL="228600" indent="-228600">
              <a:buFont typeface="Arial" panose="020B0604020202020204" pitchFamily="34" charset="0"/>
              <a:buChar char="•"/>
            </a:pPr>
            <a:endParaRPr lang="en-GB" sz="1100" dirty="0">
              <a:solidFill>
                <a:srgbClr val="595959"/>
              </a:solidFill>
            </a:endParaRPr>
          </a:p>
        </p:txBody>
      </p:sp>
    </p:spTree>
    <p:extLst>
      <p:ext uri="{BB962C8B-B14F-4D97-AF65-F5344CB8AC3E}">
        <p14:creationId xmlns:p14="http://schemas.microsoft.com/office/powerpoint/2010/main" val="59141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17</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7" y="907161"/>
            <a:ext cx="7706027"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Algorithms: from theory to practice</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Linear search programming task</a:t>
            </a:r>
          </a:p>
        </p:txBody>
      </p:sp>
      <p:sp>
        <p:nvSpPr>
          <p:cNvPr id="8" name="Rectangle 7">
            <a:extLst>
              <a:ext uri="{FF2B5EF4-FFF2-40B4-BE49-F238E27FC236}">
                <a16:creationId xmlns:a16="http://schemas.microsoft.com/office/drawing/2014/main" id="{519D9C2C-6CDF-48A9-BE35-D3F9C59EA6BA}"/>
              </a:ext>
            </a:extLst>
          </p:cNvPr>
          <p:cNvSpPr/>
          <p:nvPr/>
        </p:nvSpPr>
        <p:spPr>
          <a:xfrm>
            <a:off x="319178" y="1320527"/>
            <a:ext cx="10463122" cy="1277273"/>
          </a:xfrm>
          <a:prstGeom prst="rect">
            <a:avLst/>
          </a:prstGeom>
        </p:spPr>
        <p:txBody>
          <a:bodyPr wrap="square">
            <a:spAutoFit/>
          </a:bodyPr>
          <a:lstStyle/>
          <a:p>
            <a:pPr marL="228600" indent="-228600">
              <a:buFont typeface="+mj-lt"/>
              <a:buAutoNum type="arabicPeriod" startAt="6"/>
            </a:pPr>
            <a:r>
              <a:rPr lang="en-GB" sz="1100" dirty="0">
                <a:solidFill>
                  <a:srgbClr val="595959"/>
                </a:solidFill>
              </a:rPr>
              <a:t>Have a go at coding the linear searching algorithm in a programming language of your choice.</a:t>
            </a:r>
          </a:p>
          <a:p>
            <a:pPr marL="228600" indent="-228600">
              <a:buFont typeface="+mj-lt"/>
              <a:buAutoNum type="arabicPeriod" startAt="6"/>
            </a:pPr>
            <a:endParaRPr lang="en-GB" sz="1100" dirty="0">
              <a:solidFill>
                <a:srgbClr val="595959"/>
              </a:solidFill>
            </a:endParaRPr>
          </a:p>
          <a:p>
            <a:pPr marL="228600" indent="-228600">
              <a:buFont typeface="Arial" panose="020B0604020202020204" pitchFamily="34" charset="0"/>
              <a:buChar char="•"/>
            </a:pPr>
            <a:r>
              <a:rPr lang="en-GB" sz="1100" dirty="0">
                <a:solidFill>
                  <a:srgbClr val="595959"/>
                </a:solidFill>
              </a:rPr>
              <a:t>The program should work use an array called items which is pre-populated with the following values: "Florida","Georgia","Delaware","Alabama","California“</a:t>
            </a:r>
          </a:p>
          <a:p>
            <a:pPr marL="228600" indent="-228600">
              <a:buFont typeface="Arial" panose="020B0604020202020204" pitchFamily="34" charset="0"/>
              <a:buChar char="•"/>
            </a:pPr>
            <a:r>
              <a:rPr lang="en-GB" sz="1100" dirty="0">
                <a:solidFill>
                  <a:srgbClr val="595959"/>
                </a:solidFill>
              </a:rPr>
              <a:t>The program should ask the user to “Enter the state to find:”</a:t>
            </a:r>
          </a:p>
          <a:p>
            <a:pPr marL="228600" indent="-228600">
              <a:buFont typeface="Arial" panose="020B0604020202020204" pitchFamily="34" charset="0"/>
              <a:buChar char="•"/>
            </a:pPr>
            <a:r>
              <a:rPr lang="en-GB" sz="1100" dirty="0">
                <a:solidFill>
                  <a:srgbClr val="595959"/>
                </a:solidFill>
              </a:rPr>
              <a:t>If the program locates the state entered by the user in the array it should report back to the screen “Item found at position n”</a:t>
            </a:r>
          </a:p>
          <a:p>
            <a:pPr marL="228600" indent="-228600">
              <a:buFont typeface="Arial" panose="020B0604020202020204" pitchFamily="34" charset="0"/>
              <a:buChar char="•"/>
            </a:pPr>
            <a:r>
              <a:rPr lang="en-GB" sz="1100" dirty="0">
                <a:solidFill>
                  <a:srgbClr val="595959"/>
                </a:solidFill>
              </a:rPr>
              <a:t>If the program can not locate the state entered by the user in the array it should report back to the screen “Item not found”</a:t>
            </a:r>
          </a:p>
          <a:p>
            <a:endParaRPr lang="en-GB" sz="1100" dirty="0">
              <a:solidFill>
                <a:srgbClr val="595959"/>
              </a:solidFill>
            </a:endParaRPr>
          </a:p>
        </p:txBody>
      </p:sp>
      <p:grpSp>
        <p:nvGrpSpPr>
          <p:cNvPr id="16" name="Group 15">
            <a:extLst>
              <a:ext uri="{FF2B5EF4-FFF2-40B4-BE49-F238E27FC236}">
                <a16:creationId xmlns:a16="http://schemas.microsoft.com/office/drawing/2014/main" id="{45489108-4EA0-4B47-973D-C97E47A9D375}"/>
              </a:ext>
            </a:extLst>
          </p:cNvPr>
          <p:cNvGrpSpPr/>
          <p:nvPr/>
        </p:nvGrpSpPr>
        <p:grpSpPr>
          <a:xfrm>
            <a:off x="203760" y="3014989"/>
            <a:ext cx="11867180" cy="3690611"/>
            <a:chOff x="203760" y="3014989"/>
            <a:chExt cx="11867180" cy="3690611"/>
          </a:xfrm>
        </p:grpSpPr>
        <p:grpSp>
          <p:nvGrpSpPr>
            <p:cNvPr id="17" name="Group 16">
              <a:extLst>
                <a:ext uri="{FF2B5EF4-FFF2-40B4-BE49-F238E27FC236}">
                  <a16:creationId xmlns:a16="http://schemas.microsoft.com/office/drawing/2014/main" id="{B2A85150-E8B6-41A7-86FB-2539ADEDAF42}"/>
                </a:ext>
              </a:extLst>
            </p:cNvPr>
            <p:cNvGrpSpPr/>
            <p:nvPr/>
          </p:nvGrpSpPr>
          <p:grpSpPr>
            <a:xfrm>
              <a:off x="235360" y="3276599"/>
              <a:ext cx="11835580" cy="3429001"/>
              <a:chOff x="235360" y="3276599"/>
              <a:chExt cx="11835580" cy="3429001"/>
            </a:xfrm>
          </p:grpSpPr>
          <p:sp>
            <p:nvSpPr>
              <p:cNvPr id="20" name="Rectangle 19">
                <a:extLst>
                  <a:ext uri="{FF2B5EF4-FFF2-40B4-BE49-F238E27FC236}">
                    <a16:creationId xmlns:a16="http://schemas.microsoft.com/office/drawing/2014/main" id="{52AE6DD6-09FF-41BA-BA51-4EC90E94B7B2}"/>
                  </a:ext>
                </a:extLst>
              </p:cNvPr>
              <p:cNvSpPr/>
              <p:nvPr/>
            </p:nvSpPr>
            <p:spPr>
              <a:xfrm>
                <a:off x="235360" y="3276599"/>
                <a:ext cx="5075381" cy="3428999"/>
              </a:xfrm>
              <a:prstGeom prst="rect">
                <a:avLst/>
              </a:prstGeom>
              <a:noFill/>
              <a:ln w="12700" cap="flat" cmpd="sng" algn="ctr">
                <a:solidFill>
                  <a:srgbClr val="70AD47"/>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items = [</a:t>
                </a:r>
                <a:r>
                  <a:rPr kumimoji="0" lang="en-GB" sz="1100" b="0" i="0" u="none" strike="noStrike" kern="0" cap="none" spc="0" normalizeH="0" baseline="0" noProof="0" dirty="0">
                    <a:ln>
                      <a:noFill/>
                    </a:ln>
                    <a:solidFill>
                      <a:srgbClr val="00B050"/>
                    </a:solidFill>
                    <a:effectLst/>
                    <a:uLnTx/>
                    <a:uFillTx/>
                    <a:latin typeface="Consolas" panose="020B0609020204030204" pitchFamily="49" charset="0"/>
                    <a:ea typeface="+mn-ea"/>
                    <a:cs typeface="+mn-cs"/>
                  </a:rPr>
                  <a:t>"Florida"</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a:t>
                </a:r>
                <a:r>
                  <a:rPr kumimoji="0" lang="en-GB" sz="1100" b="0" i="0" u="none" strike="noStrike" kern="0" cap="none" spc="0" normalizeH="0" baseline="0" noProof="0" dirty="0">
                    <a:ln>
                      <a:noFill/>
                    </a:ln>
                    <a:solidFill>
                      <a:srgbClr val="00B050"/>
                    </a:solidFill>
                    <a:effectLst/>
                    <a:uLnTx/>
                    <a:uFillTx/>
                    <a:latin typeface="Consolas" panose="020B0609020204030204" pitchFamily="49" charset="0"/>
                    <a:ea typeface="+mn-ea"/>
                    <a:cs typeface="+mn-cs"/>
                  </a:rPr>
                  <a:t>"Georgia"</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a:t>
                </a:r>
                <a:r>
                  <a:rPr kumimoji="0" lang="en-GB" sz="1100" b="0" i="0" u="none" strike="noStrike" kern="0" cap="none" spc="0" normalizeH="0" baseline="0" noProof="0" dirty="0">
                    <a:ln>
                      <a:noFill/>
                    </a:ln>
                    <a:solidFill>
                      <a:srgbClr val="00B050"/>
                    </a:solidFill>
                    <a:effectLst/>
                    <a:uLnTx/>
                    <a:uFillTx/>
                    <a:latin typeface="Consolas" panose="020B0609020204030204" pitchFamily="49" charset="0"/>
                    <a:ea typeface="+mn-ea"/>
                    <a:cs typeface="+mn-cs"/>
                  </a:rPr>
                  <a:t>"Delaware"</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a:t>
                </a:r>
                <a:r>
                  <a:rPr kumimoji="0" lang="en-GB" sz="1100" b="0" i="0" u="none" strike="noStrike" kern="0" cap="none" spc="0" normalizeH="0" baseline="0" noProof="0" dirty="0">
                    <a:ln>
                      <a:noFill/>
                    </a:ln>
                    <a:solidFill>
                      <a:srgbClr val="00B050"/>
                    </a:solidFill>
                    <a:effectLst/>
                    <a:uLnTx/>
                    <a:uFillTx/>
                    <a:latin typeface="Consolas" panose="020B0609020204030204" pitchFamily="49" charset="0"/>
                    <a:ea typeface="+mn-ea"/>
                    <a:cs typeface="+mn-cs"/>
                  </a:rPr>
                  <a:t>"Alabama"</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a:t>
                </a:r>
                <a:r>
                  <a:rPr kumimoji="0" lang="en-GB" sz="1100" b="0" i="0" u="none" strike="noStrike" kern="0" cap="none" spc="0" normalizeH="0" baseline="0" noProof="0" dirty="0">
                    <a:ln>
                      <a:noFill/>
                    </a:ln>
                    <a:solidFill>
                      <a:srgbClr val="00B050"/>
                    </a:solidFill>
                    <a:effectLst/>
                    <a:uLnTx/>
                    <a:uFillTx/>
                    <a:latin typeface="Consolas" panose="020B0609020204030204" pitchFamily="49" charset="0"/>
                    <a:ea typeface="+mn-ea"/>
                    <a:cs typeface="+mn-cs"/>
                  </a:rPr>
                  <a:t>"California"</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item_to_find = </a:t>
                </a:r>
                <a:r>
                  <a:rPr kumimoji="0" lang="en-GB" sz="1100" b="0" i="0" u="none" strike="noStrike" kern="0" cap="none" spc="0" normalizeH="0" baseline="0" noProof="0" dirty="0">
                    <a:ln>
                      <a:noFill/>
                    </a:ln>
                    <a:solidFill>
                      <a:srgbClr val="7030A0"/>
                    </a:solidFill>
                    <a:effectLst/>
                    <a:uLnTx/>
                    <a:uFillTx/>
                    <a:latin typeface="Consolas" panose="020B0609020204030204" pitchFamily="49" charset="0"/>
                    <a:ea typeface="+mn-ea"/>
                    <a:cs typeface="+mn-cs"/>
                  </a:rPr>
                  <a:t>input</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a:t>
                </a:r>
                <a:r>
                  <a:rPr kumimoji="0" lang="en-GB" sz="1100" b="0" i="0" u="none" strike="noStrike" kern="0" cap="none" spc="0" normalizeH="0" baseline="0" noProof="0" dirty="0">
                    <a:ln>
                      <a:noFill/>
                    </a:ln>
                    <a:solidFill>
                      <a:srgbClr val="00B050"/>
                    </a:solidFill>
                    <a:effectLst/>
                    <a:uLnTx/>
                    <a:uFillTx/>
                    <a:latin typeface="Consolas" panose="020B0609020204030204" pitchFamily="49" charset="0"/>
                    <a:ea typeface="+mn-ea"/>
                    <a:cs typeface="+mn-cs"/>
                  </a:rPr>
                  <a:t>"Enter the state to find: "</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index = 0</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found = </a:t>
                </a:r>
                <a:r>
                  <a:rPr kumimoji="0" lang="en-GB" sz="1100" b="0" i="0" u="none" strike="noStrike" kern="0" cap="none" spc="0" normalizeH="0" baseline="0" noProof="0" dirty="0">
                    <a:ln>
                      <a:noFill/>
                    </a:ln>
                    <a:solidFill>
                      <a:srgbClr val="ED7D31"/>
                    </a:solidFill>
                    <a:effectLst/>
                    <a:uLnTx/>
                    <a:uFillTx/>
                    <a:latin typeface="Consolas" panose="020B0609020204030204" pitchFamily="49" charset="0"/>
                    <a:ea typeface="+mn-ea"/>
                    <a:cs typeface="+mn-cs"/>
                  </a:rPr>
                  <a:t>False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ED7D31"/>
                    </a:solidFill>
                    <a:effectLst/>
                    <a:uLnTx/>
                    <a:uFillTx/>
                    <a:latin typeface="Consolas" panose="020B0609020204030204" pitchFamily="49" charset="0"/>
                    <a:ea typeface="+mn-ea"/>
                    <a:cs typeface="+mn-cs"/>
                  </a:rPr>
                  <a:t>while</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found == </a:t>
                </a:r>
                <a:r>
                  <a:rPr kumimoji="0" lang="en-GB" sz="1100" b="0" i="0" u="none" strike="noStrike" kern="0" cap="none" spc="0" normalizeH="0" baseline="0" noProof="0" dirty="0">
                    <a:ln>
                      <a:noFill/>
                    </a:ln>
                    <a:solidFill>
                      <a:srgbClr val="ED7D31"/>
                    </a:solidFill>
                    <a:effectLst/>
                    <a:uLnTx/>
                    <a:uFillTx/>
                    <a:latin typeface="Consolas" panose="020B0609020204030204" pitchFamily="49" charset="0"/>
                    <a:ea typeface="+mn-ea"/>
                    <a:cs typeface="+mn-cs"/>
                  </a:rPr>
                  <a:t>False</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a:t>
                </a:r>
                <a:r>
                  <a:rPr kumimoji="0" lang="en-GB" sz="1100" b="0" i="0" u="none" strike="noStrike" kern="0" cap="none" spc="0" normalizeH="0" baseline="0" noProof="0" dirty="0">
                    <a:ln>
                      <a:noFill/>
                    </a:ln>
                    <a:solidFill>
                      <a:srgbClr val="ED7D31"/>
                    </a:solidFill>
                    <a:effectLst/>
                    <a:uLnTx/>
                    <a:uFillTx/>
                    <a:latin typeface="Consolas" panose="020B0609020204030204" pitchFamily="49" charset="0"/>
                    <a:ea typeface="+mn-ea"/>
                    <a:cs typeface="+mn-cs"/>
                  </a:rPr>
                  <a:t>and</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index &lt; len(items):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a:t>
                </a:r>
                <a:r>
                  <a:rPr kumimoji="0" lang="en-GB" sz="1100" b="0" i="0" u="none" strike="noStrike" kern="0" cap="none" spc="0" normalizeH="0" baseline="0" noProof="0" dirty="0">
                    <a:ln>
                      <a:noFill/>
                    </a:ln>
                    <a:solidFill>
                      <a:srgbClr val="ED7D31"/>
                    </a:solidFill>
                    <a:effectLst/>
                    <a:uLnTx/>
                    <a:uFillTx/>
                    <a:latin typeface="Consolas" panose="020B0609020204030204" pitchFamily="49" charset="0"/>
                    <a:ea typeface="+mn-ea"/>
                    <a:cs typeface="+mn-cs"/>
                  </a:rPr>
                  <a:t>if</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items[index] == item_to_find:</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found = </a:t>
                </a:r>
                <a:r>
                  <a:rPr kumimoji="0" lang="en-GB" sz="1100" b="0" i="0" u="none" strike="noStrike" kern="0" cap="none" spc="0" normalizeH="0" baseline="0" noProof="0" dirty="0">
                    <a:ln>
                      <a:noFill/>
                    </a:ln>
                    <a:solidFill>
                      <a:srgbClr val="ED7D31"/>
                    </a:solidFill>
                    <a:effectLst/>
                    <a:uLnTx/>
                    <a:uFillTx/>
                    <a:latin typeface="Consolas" panose="020B0609020204030204" pitchFamily="49" charset="0"/>
                    <a:ea typeface="+mn-ea"/>
                    <a:cs typeface="+mn-cs"/>
                  </a:rPr>
                  <a:t>True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a:t>
                </a:r>
                <a:r>
                  <a:rPr kumimoji="0" lang="en-GB" sz="1100" b="0" i="0" u="none" strike="noStrike" kern="0" cap="none" spc="0" normalizeH="0" baseline="0" noProof="0" dirty="0">
                    <a:ln>
                      <a:noFill/>
                    </a:ln>
                    <a:solidFill>
                      <a:srgbClr val="ED7D31"/>
                    </a:solidFill>
                    <a:effectLst/>
                    <a:uLnTx/>
                    <a:uFillTx/>
                    <a:latin typeface="Consolas" panose="020B0609020204030204" pitchFamily="49" charset="0"/>
                    <a:ea typeface="+mn-ea"/>
                    <a:cs typeface="+mn-cs"/>
                  </a:rPr>
                  <a:t>else</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index = index + 1</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ED7D31"/>
                    </a:solidFill>
                    <a:effectLst/>
                    <a:uLnTx/>
                    <a:uFillTx/>
                    <a:latin typeface="Consolas" panose="020B0609020204030204" pitchFamily="49" charset="0"/>
                    <a:ea typeface="+mn-ea"/>
                    <a:cs typeface="+mn-cs"/>
                  </a:rPr>
                  <a:t>if</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found == </a:t>
                </a:r>
                <a:r>
                  <a:rPr kumimoji="0" lang="en-GB" sz="1100" b="0" i="0" u="none" strike="noStrike" kern="0" cap="none" spc="0" normalizeH="0" baseline="0" noProof="0" dirty="0">
                    <a:ln>
                      <a:noFill/>
                    </a:ln>
                    <a:solidFill>
                      <a:srgbClr val="ED7D31"/>
                    </a:solidFill>
                    <a:effectLst/>
                    <a:uLnTx/>
                    <a:uFillTx/>
                    <a:latin typeface="Consolas" panose="020B0609020204030204" pitchFamily="49" charset="0"/>
                    <a:ea typeface="+mn-ea"/>
                    <a:cs typeface="+mn-cs"/>
                  </a:rPr>
                  <a:t>True</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a:t>
                </a:r>
                <a:r>
                  <a:rPr kumimoji="0" lang="en-GB" sz="1100" b="0" i="0" u="none" strike="noStrike" kern="0" cap="none" spc="0" normalizeH="0" baseline="0" noProof="0" dirty="0">
                    <a:ln>
                      <a:noFill/>
                    </a:ln>
                    <a:solidFill>
                      <a:srgbClr val="7030A0"/>
                    </a:solidFill>
                    <a:effectLst/>
                    <a:uLnTx/>
                    <a:uFillTx/>
                    <a:latin typeface="Consolas" panose="020B0609020204030204" pitchFamily="49" charset="0"/>
                    <a:ea typeface="+mn-ea"/>
                    <a:cs typeface="+mn-cs"/>
                  </a:rPr>
                  <a:t>print</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a:t>
                </a:r>
                <a:r>
                  <a:rPr kumimoji="0" lang="en-GB" sz="1100" b="0" i="0" u="none" strike="noStrike" kern="0" cap="none" spc="0" normalizeH="0" baseline="0" noProof="0" dirty="0">
                    <a:ln>
                      <a:noFill/>
                    </a:ln>
                    <a:solidFill>
                      <a:srgbClr val="00B050"/>
                    </a:solidFill>
                    <a:effectLst/>
                    <a:uLnTx/>
                    <a:uFillTx/>
                    <a:latin typeface="Consolas" panose="020B0609020204030204" pitchFamily="49" charset="0"/>
                    <a:ea typeface="+mn-ea"/>
                    <a:cs typeface="+mn-cs"/>
                  </a:rPr>
                  <a:t>"Item found at position"</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,index)</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ED7D31"/>
                    </a:solidFill>
                    <a:effectLst/>
                    <a:uLnTx/>
                    <a:uFillTx/>
                    <a:latin typeface="Consolas" panose="020B0609020204030204" pitchFamily="49" charset="0"/>
                    <a:ea typeface="+mn-ea"/>
                    <a:cs typeface="+mn-cs"/>
                  </a:rPr>
                  <a:t>else</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a:t>
                </a:r>
                <a:r>
                  <a:rPr kumimoji="0" lang="en-GB" sz="1100" b="0" i="0" u="none" strike="noStrike" kern="0" cap="none" spc="0" normalizeH="0" baseline="0" noProof="0" dirty="0">
                    <a:ln>
                      <a:noFill/>
                    </a:ln>
                    <a:solidFill>
                      <a:srgbClr val="7030A0"/>
                    </a:solidFill>
                    <a:effectLst/>
                    <a:uLnTx/>
                    <a:uFillTx/>
                    <a:latin typeface="Consolas" panose="020B0609020204030204" pitchFamily="49" charset="0"/>
                    <a:ea typeface="+mn-ea"/>
                    <a:cs typeface="+mn-cs"/>
                  </a:rPr>
                  <a:t>print</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a:t>
                </a:r>
                <a:r>
                  <a:rPr kumimoji="0" lang="en-GB" sz="1100" b="0" i="0" u="none" strike="noStrike" kern="0" cap="none" spc="0" normalizeH="0" baseline="0" noProof="0" dirty="0">
                    <a:ln>
                      <a:noFill/>
                    </a:ln>
                    <a:solidFill>
                      <a:srgbClr val="00B050"/>
                    </a:solidFill>
                    <a:effectLst/>
                    <a:uLnTx/>
                    <a:uFillTx/>
                    <a:latin typeface="Consolas" panose="020B0609020204030204" pitchFamily="49" charset="0"/>
                    <a:ea typeface="+mn-ea"/>
                    <a:cs typeface="+mn-cs"/>
                  </a:rPr>
                  <a:t>"Item not found"</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a:t>
                </a:r>
              </a:p>
            </p:txBody>
          </p:sp>
          <p:sp>
            <p:nvSpPr>
              <p:cNvPr id="21" name="Rectangle 20">
                <a:extLst>
                  <a:ext uri="{FF2B5EF4-FFF2-40B4-BE49-F238E27FC236}">
                    <a16:creationId xmlns:a16="http://schemas.microsoft.com/office/drawing/2014/main" id="{7407CD16-3920-4A50-93B2-DDE9EF4FDC2C}"/>
                  </a:ext>
                </a:extLst>
              </p:cNvPr>
              <p:cNvSpPr/>
              <p:nvPr/>
            </p:nvSpPr>
            <p:spPr>
              <a:xfrm>
                <a:off x="5455919" y="3276600"/>
                <a:ext cx="6615021" cy="3429000"/>
              </a:xfrm>
              <a:prstGeom prst="rect">
                <a:avLst/>
              </a:prstGeom>
              <a:noFill/>
              <a:ln w="12700" cap="flat" cmpd="sng" algn="ctr">
                <a:solidFill>
                  <a:srgbClr val="70AD47"/>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0000FF"/>
                    </a:solidFill>
                    <a:effectLst/>
                    <a:uLnTx/>
                    <a:uFillTx/>
                    <a:latin typeface="Consolas" panose="020B0609020204030204" pitchFamily="49" charset="0"/>
                    <a:ea typeface="+mn-ea"/>
                    <a:cs typeface="+mn-cs"/>
                  </a:rPr>
                  <a:t>Dim</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items() </a:t>
                </a:r>
                <a:r>
                  <a:rPr kumimoji="0" lang="en-GB" sz="1100" b="0" i="0" u="none" strike="noStrike" kern="0" cap="none" spc="0" normalizeH="0" baseline="0" noProof="0" dirty="0">
                    <a:ln>
                      <a:noFill/>
                    </a:ln>
                    <a:solidFill>
                      <a:srgbClr val="0000FF"/>
                    </a:solidFill>
                    <a:effectLst/>
                    <a:uLnTx/>
                    <a:uFillTx/>
                    <a:latin typeface="Consolas" panose="020B0609020204030204" pitchFamily="49" charset="0"/>
                    <a:ea typeface="+mn-ea"/>
                    <a:cs typeface="+mn-cs"/>
                  </a:rPr>
                  <a:t>As</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a:t>
                </a:r>
                <a:r>
                  <a:rPr kumimoji="0" lang="en-GB" sz="1100" b="0" i="0" u="none" strike="noStrike" kern="0" cap="none" spc="0" normalizeH="0" baseline="0" noProof="0" dirty="0">
                    <a:ln>
                      <a:noFill/>
                    </a:ln>
                    <a:solidFill>
                      <a:srgbClr val="0000FF"/>
                    </a:solidFill>
                    <a:effectLst/>
                    <a:uLnTx/>
                    <a:uFillTx/>
                    <a:latin typeface="Consolas" panose="020B0609020204030204" pitchFamily="49" charset="0"/>
                    <a:ea typeface="+mn-ea"/>
                    <a:cs typeface="+mn-cs"/>
                  </a:rPr>
                  <a:t>String</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 {</a:t>
                </a:r>
                <a:r>
                  <a:rPr kumimoji="0" lang="en-GB" sz="1100" b="0" i="0" u="none" strike="noStrike" kern="0" cap="none" spc="0" normalizeH="0" baseline="0" noProof="0" dirty="0">
                    <a:ln>
                      <a:noFill/>
                    </a:ln>
                    <a:solidFill>
                      <a:srgbClr val="C00000"/>
                    </a:solidFill>
                    <a:effectLst/>
                    <a:uLnTx/>
                    <a:uFillTx/>
                    <a:latin typeface="Consolas" panose="020B0609020204030204" pitchFamily="49" charset="0"/>
                    <a:ea typeface="+mn-ea"/>
                    <a:cs typeface="+mn-cs"/>
                  </a:rPr>
                  <a:t>"Florida"</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a:t>
                </a:r>
                <a:r>
                  <a:rPr kumimoji="0" lang="en-GB" sz="1100" b="0" i="0" u="none" strike="noStrike" kern="0" cap="none" spc="0" normalizeH="0" baseline="0" noProof="0" dirty="0">
                    <a:ln>
                      <a:noFill/>
                    </a:ln>
                    <a:solidFill>
                      <a:srgbClr val="C00000"/>
                    </a:solidFill>
                    <a:effectLst/>
                    <a:uLnTx/>
                    <a:uFillTx/>
                    <a:latin typeface="Consolas" panose="020B0609020204030204" pitchFamily="49" charset="0"/>
                    <a:ea typeface="+mn-ea"/>
                    <a:cs typeface="+mn-cs"/>
                  </a:rPr>
                  <a:t>"California"</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a:t>
                </a:r>
                <a:r>
                  <a:rPr kumimoji="0" lang="en-GB" sz="1100" b="0" i="0" u="none" strike="noStrike" kern="0" cap="none" spc="0" normalizeH="0" baseline="0" noProof="0" dirty="0">
                    <a:ln>
                      <a:noFill/>
                    </a:ln>
                    <a:solidFill>
                      <a:srgbClr val="C00000"/>
                    </a:solidFill>
                    <a:effectLst/>
                    <a:uLnTx/>
                    <a:uFillTx/>
                    <a:latin typeface="Consolas" panose="020B0609020204030204" pitchFamily="49" charset="0"/>
                    <a:ea typeface="+mn-ea"/>
                    <a:cs typeface="+mn-cs"/>
                  </a:rPr>
                  <a:t>"Delaware"</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a:t>
                </a:r>
                <a:r>
                  <a:rPr kumimoji="0" lang="en-GB" sz="1100" b="0" i="0" u="none" strike="noStrike" kern="0" cap="none" spc="0" normalizeH="0" baseline="0" noProof="0" dirty="0">
                    <a:ln>
                      <a:noFill/>
                    </a:ln>
                    <a:solidFill>
                      <a:srgbClr val="C00000"/>
                    </a:solidFill>
                    <a:effectLst/>
                    <a:uLnTx/>
                    <a:uFillTx/>
                    <a:latin typeface="Consolas" panose="020B0609020204030204" pitchFamily="49" charset="0"/>
                    <a:ea typeface="+mn-ea"/>
                    <a:cs typeface="+mn-cs"/>
                  </a:rPr>
                  <a:t>"Alabama"</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a:t>
                </a:r>
                <a:r>
                  <a:rPr kumimoji="0" lang="en-GB" sz="1100" b="0" i="0" u="none" strike="noStrike" kern="0" cap="none" spc="0" normalizeH="0" baseline="0" noProof="0" dirty="0">
                    <a:ln>
                      <a:noFill/>
                    </a:ln>
                    <a:solidFill>
                      <a:srgbClr val="C00000"/>
                    </a:solidFill>
                    <a:effectLst/>
                    <a:uLnTx/>
                    <a:uFillTx/>
                    <a:latin typeface="Consolas" panose="020B0609020204030204" pitchFamily="49" charset="0"/>
                    <a:ea typeface="+mn-ea"/>
                    <a:cs typeface="+mn-cs"/>
                  </a:rPr>
                  <a:t>"Georgia"</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0000FF"/>
                    </a:solidFill>
                    <a:effectLst/>
                    <a:uLnTx/>
                    <a:uFillTx/>
                    <a:latin typeface="Consolas" panose="020B0609020204030204" pitchFamily="49" charset="0"/>
                    <a:ea typeface="+mn-ea"/>
                    <a:cs typeface="+mn-cs"/>
                  </a:rPr>
                  <a:t>Dim</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item_to_find </a:t>
                </a:r>
                <a:r>
                  <a:rPr kumimoji="0" lang="en-GB" sz="1100" b="0" i="0" u="none" strike="noStrike" kern="0" cap="none" spc="0" normalizeH="0" baseline="0" noProof="0" dirty="0">
                    <a:ln>
                      <a:noFill/>
                    </a:ln>
                    <a:solidFill>
                      <a:srgbClr val="0000FF"/>
                    </a:solidFill>
                    <a:effectLst/>
                    <a:uLnTx/>
                    <a:uFillTx/>
                    <a:latin typeface="Consolas" panose="020B0609020204030204" pitchFamily="49" charset="0"/>
                    <a:ea typeface="+mn-ea"/>
                    <a:cs typeface="+mn-cs"/>
                  </a:rPr>
                  <a:t>As</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a:t>
                </a:r>
                <a:r>
                  <a:rPr kumimoji="0" lang="en-GB" sz="1100" b="0" i="0" u="none" strike="noStrike" kern="0" cap="none" spc="0" normalizeH="0" baseline="0" noProof="0" dirty="0">
                    <a:ln>
                      <a:noFill/>
                    </a:ln>
                    <a:solidFill>
                      <a:srgbClr val="0000FF"/>
                    </a:solidFill>
                    <a:effectLst/>
                    <a:uLnTx/>
                    <a:uFillTx/>
                    <a:latin typeface="Consolas" panose="020B0609020204030204" pitchFamily="49" charset="0"/>
                    <a:ea typeface="+mn-ea"/>
                    <a:cs typeface="+mn-cs"/>
                  </a:rPr>
                  <a:t>String</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0000FF"/>
                    </a:solidFill>
                    <a:effectLst/>
                    <a:uLnTx/>
                    <a:uFillTx/>
                    <a:latin typeface="Consolas" panose="020B0609020204030204" pitchFamily="49" charset="0"/>
                    <a:ea typeface="+mn-ea"/>
                    <a:cs typeface="+mn-cs"/>
                  </a:rPr>
                  <a:t>Dim</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index </a:t>
                </a:r>
                <a:r>
                  <a:rPr kumimoji="0" lang="en-GB" sz="1100" b="0" i="0" u="none" strike="noStrike" kern="0" cap="none" spc="0" normalizeH="0" baseline="0" noProof="0" dirty="0">
                    <a:ln>
                      <a:noFill/>
                    </a:ln>
                    <a:solidFill>
                      <a:srgbClr val="0000FF"/>
                    </a:solidFill>
                    <a:effectLst/>
                    <a:uLnTx/>
                    <a:uFillTx/>
                    <a:latin typeface="Consolas" panose="020B0609020204030204" pitchFamily="49" charset="0"/>
                    <a:ea typeface="+mn-ea"/>
                    <a:cs typeface="+mn-cs"/>
                  </a:rPr>
                  <a:t>As</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a:t>
                </a:r>
                <a:r>
                  <a:rPr kumimoji="0" lang="en-GB" sz="1100" b="0" i="0" u="none" strike="noStrike" kern="0" cap="none" spc="0" normalizeH="0" baseline="0" noProof="0" dirty="0">
                    <a:ln>
                      <a:noFill/>
                    </a:ln>
                    <a:solidFill>
                      <a:srgbClr val="0000FF"/>
                    </a:solidFill>
                    <a:effectLst/>
                    <a:uLnTx/>
                    <a:uFillTx/>
                    <a:latin typeface="Consolas" panose="020B0609020204030204" pitchFamily="49" charset="0"/>
                    <a:ea typeface="+mn-ea"/>
                    <a:cs typeface="+mn-cs"/>
                  </a:rPr>
                  <a:t>Integer</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 0</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0000FF"/>
                    </a:solidFill>
                    <a:effectLst/>
                    <a:uLnTx/>
                    <a:uFillTx/>
                    <a:latin typeface="Consolas" panose="020B0609020204030204" pitchFamily="49" charset="0"/>
                    <a:ea typeface="+mn-ea"/>
                    <a:cs typeface="+mn-cs"/>
                  </a:rPr>
                  <a:t>Dim</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found </a:t>
                </a:r>
                <a:r>
                  <a:rPr kumimoji="0" lang="en-GB" sz="1100" b="0" i="0" u="none" strike="noStrike" kern="0" cap="none" spc="0" normalizeH="0" baseline="0" noProof="0" dirty="0">
                    <a:ln>
                      <a:noFill/>
                    </a:ln>
                    <a:solidFill>
                      <a:srgbClr val="0000FF"/>
                    </a:solidFill>
                    <a:effectLst/>
                    <a:uLnTx/>
                    <a:uFillTx/>
                    <a:latin typeface="Consolas" panose="020B0609020204030204" pitchFamily="49" charset="0"/>
                    <a:ea typeface="+mn-ea"/>
                    <a:cs typeface="+mn-cs"/>
                  </a:rPr>
                  <a:t>As</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a:t>
                </a:r>
                <a:r>
                  <a:rPr kumimoji="0" lang="en-GB" sz="1100" b="0" i="0" u="none" strike="noStrike" kern="0" cap="none" spc="0" normalizeH="0" baseline="0" noProof="0" dirty="0">
                    <a:ln>
                      <a:noFill/>
                    </a:ln>
                    <a:solidFill>
                      <a:srgbClr val="0000FF"/>
                    </a:solidFill>
                    <a:effectLst/>
                    <a:uLnTx/>
                    <a:uFillTx/>
                    <a:latin typeface="Consolas" panose="020B0609020204030204" pitchFamily="49" charset="0"/>
                    <a:ea typeface="+mn-ea"/>
                    <a:cs typeface="+mn-cs"/>
                  </a:rPr>
                  <a:t>Boolean</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 False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Console.WriteLine(</a:t>
                </a:r>
                <a:r>
                  <a:rPr kumimoji="0" lang="en-GB" sz="1100" b="0" i="0" u="none" strike="noStrike" kern="0" cap="none" spc="0" normalizeH="0" baseline="0" noProof="0" dirty="0">
                    <a:ln>
                      <a:noFill/>
                    </a:ln>
                    <a:solidFill>
                      <a:srgbClr val="C00000"/>
                    </a:solidFill>
                    <a:effectLst/>
                    <a:uLnTx/>
                    <a:uFillTx/>
                    <a:latin typeface="Consolas" panose="020B0609020204030204" pitchFamily="49" charset="0"/>
                    <a:ea typeface="+mn-ea"/>
                    <a:cs typeface="+mn-cs"/>
                  </a:rPr>
                  <a:t>"Enter the state to find: "</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item_to_find = Console.ReadLine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0000FF"/>
                    </a:solidFill>
                    <a:effectLst/>
                    <a:uLnTx/>
                    <a:uFillTx/>
                    <a:latin typeface="Consolas" panose="020B0609020204030204" pitchFamily="49" charset="0"/>
                    <a:ea typeface="+mn-ea"/>
                    <a:cs typeface="+mn-cs"/>
                  </a:rPr>
                  <a:t>Do</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a:t>
                </a:r>
                <a:r>
                  <a:rPr kumimoji="0" lang="en-GB" sz="1100" b="0" i="0" u="none" strike="noStrike" kern="0" cap="none" spc="0" normalizeH="0" baseline="0" noProof="0" dirty="0">
                    <a:ln>
                      <a:noFill/>
                    </a:ln>
                    <a:solidFill>
                      <a:srgbClr val="0000FF"/>
                    </a:solidFill>
                    <a:effectLst/>
                    <a:uLnTx/>
                    <a:uFillTx/>
                    <a:latin typeface="Consolas" panose="020B0609020204030204" pitchFamily="49" charset="0"/>
                    <a:ea typeface="+mn-ea"/>
                    <a:cs typeface="+mn-cs"/>
                  </a:rPr>
                  <a:t>While</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found = </a:t>
                </a:r>
                <a:r>
                  <a:rPr kumimoji="0" lang="en-GB" sz="1100" b="0" i="0" u="none" strike="noStrike" kern="0" cap="none" spc="0" normalizeH="0" baseline="0" noProof="0" dirty="0">
                    <a:ln>
                      <a:noFill/>
                    </a:ln>
                    <a:solidFill>
                      <a:srgbClr val="0000FF"/>
                    </a:solidFill>
                    <a:effectLst/>
                    <a:uLnTx/>
                    <a:uFillTx/>
                    <a:latin typeface="Consolas" panose="020B0609020204030204" pitchFamily="49" charset="0"/>
                    <a:ea typeface="+mn-ea"/>
                    <a:cs typeface="+mn-cs"/>
                  </a:rPr>
                  <a:t>False</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a:t>
                </a:r>
                <a:r>
                  <a:rPr kumimoji="0" lang="en-GB" sz="1100" b="0" i="0" u="none" strike="noStrike" kern="0" cap="none" spc="0" normalizeH="0" baseline="0" noProof="0" dirty="0">
                    <a:ln>
                      <a:noFill/>
                    </a:ln>
                    <a:solidFill>
                      <a:srgbClr val="0000FF"/>
                    </a:solidFill>
                    <a:effectLst/>
                    <a:uLnTx/>
                    <a:uFillTx/>
                    <a:latin typeface="Consolas" panose="020B0609020204030204" pitchFamily="49" charset="0"/>
                    <a:ea typeface="+mn-ea"/>
                    <a:cs typeface="+mn-cs"/>
                  </a:rPr>
                  <a:t>And</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index &lt; items.Count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a:t>
                </a:r>
                <a:r>
                  <a:rPr kumimoji="0" lang="en-GB" sz="1100" b="0" i="0" u="none" strike="noStrike" kern="0" cap="none" spc="0" normalizeH="0" baseline="0" noProof="0" dirty="0">
                    <a:ln>
                      <a:noFill/>
                    </a:ln>
                    <a:solidFill>
                      <a:srgbClr val="0000FF"/>
                    </a:solidFill>
                    <a:effectLst/>
                    <a:uLnTx/>
                    <a:uFillTx/>
                    <a:latin typeface="Consolas" panose="020B0609020204030204" pitchFamily="49" charset="0"/>
                    <a:ea typeface="+mn-ea"/>
                    <a:cs typeface="+mn-cs"/>
                  </a:rPr>
                  <a:t>If</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items(index) = item_to_find </a:t>
                </a:r>
                <a:r>
                  <a:rPr kumimoji="0" lang="en-GB" sz="1100" b="0" i="0" u="none" strike="noStrike" kern="0" cap="none" spc="0" normalizeH="0" baseline="0" noProof="0" dirty="0">
                    <a:ln>
                      <a:noFill/>
                    </a:ln>
                    <a:solidFill>
                      <a:srgbClr val="0000FF"/>
                    </a:solidFill>
                    <a:effectLst/>
                    <a:uLnTx/>
                    <a:uFillTx/>
                    <a:latin typeface="Consolas" panose="020B0609020204030204" pitchFamily="49" charset="0"/>
                    <a:ea typeface="+mn-ea"/>
                    <a:cs typeface="+mn-cs"/>
                  </a:rPr>
                  <a:t>Then</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found = </a:t>
                </a:r>
                <a:r>
                  <a:rPr kumimoji="0" lang="en-GB" sz="1100" b="0" i="0" u="none" strike="noStrike" kern="0" cap="none" spc="0" normalizeH="0" baseline="0" noProof="0" dirty="0">
                    <a:ln>
                      <a:noFill/>
                    </a:ln>
                    <a:solidFill>
                      <a:srgbClr val="0000FF"/>
                    </a:solidFill>
                    <a:effectLst/>
                    <a:uLnTx/>
                    <a:uFillTx/>
                    <a:latin typeface="Consolas" panose="020B0609020204030204" pitchFamily="49" charset="0"/>
                    <a:ea typeface="+mn-ea"/>
                    <a:cs typeface="+mn-cs"/>
                  </a:rPr>
                  <a:t>True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a:t>
                </a:r>
                <a:r>
                  <a:rPr kumimoji="0" lang="en-GB" sz="1100" b="0" i="0" u="none" strike="noStrike" kern="0" cap="none" spc="0" normalizeH="0" baseline="0" noProof="0" dirty="0">
                    <a:ln>
                      <a:noFill/>
                    </a:ln>
                    <a:solidFill>
                      <a:srgbClr val="0000FF"/>
                    </a:solidFill>
                    <a:effectLst/>
                    <a:uLnTx/>
                    <a:uFillTx/>
                    <a:latin typeface="Consolas" panose="020B0609020204030204" pitchFamily="49" charset="0"/>
                    <a:ea typeface="+mn-ea"/>
                    <a:cs typeface="+mn-cs"/>
                  </a:rPr>
                  <a:t>Else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index = index + 1</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a:t>
                </a:r>
                <a:r>
                  <a:rPr kumimoji="0" lang="en-GB" sz="1100" b="0" i="0" u="none" strike="noStrike" kern="0" cap="none" spc="0" normalizeH="0" baseline="0" noProof="0" dirty="0">
                    <a:ln>
                      <a:noFill/>
                    </a:ln>
                    <a:solidFill>
                      <a:srgbClr val="0000FF"/>
                    </a:solidFill>
                    <a:effectLst/>
                    <a:uLnTx/>
                    <a:uFillTx/>
                    <a:latin typeface="Consolas" panose="020B0609020204030204" pitchFamily="49" charset="0"/>
                    <a:ea typeface="+mn-ea"/>
                    <a:cs typeface="+mn-cs"/>
                  </a:rPr>
                  <a:t>End</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a:t>
                </a:r>
                <a:r>
                  <a:rPr kumimoji="0" lang="en-GB" sz="1100" b="0" i="0" u="none" strike="noStrike" kern="0" cap="none" spc="0" normalizeH="0" baseline="0" noProof="0" dirty="0">
                    <a:ln>
                      <a:noFill/>
                    </a:ln>
                    <a:solidFill>
                      <a:srgbClr val="0000FF"/>
                    </a:solidFill>
                    <a:effectLst/>
                    <a:uLnTx/>
                    <a:uFillTx/>
                    <a:latin typeface="Consolas" panose="020B0609020204030204" pitchFamily="49" charset="0"/>
                    <a:ea typeface="+mn-ea"/>
                    <a:cs typeface="+mn-cs"/>
                  </a:rPr>
                  <a:t>If</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0000FF"/>
                    </a:solidFill>
                    <a:effectLst/>
                    <a:uLnTx/>
                    <a:uFillTx/>
                    <a:latin typeface="Consolas" panose="020B0609020204030204" pitchFamily="49" charset="0"/>
                    <a:ea typeface="+mn-ea"/>
                    <a:cs typeface="+mn-cs"/>
                  </a:rPr>
                  <a:t>Loop</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0000FF"/>
                    </a:solidFill>
                    <a:effectLst/>
                    <a:uLnTx/>
                    <a:uFillTx/>
                    <a:latin typeface="Consolas" panose="020B0609020204030204" pitchFamily="49" charset="0"/>
                    <a:ea typeface="+mn-ea"/>
                    <a:cs typeface="+mn-cs"/>
                  </a:rPr>
                  <a:t>If</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found = </a:t>
                </a:r>
                <a:r>
                  <a:rPr kumimoji="0" lang="en-GB" sz="1100" b="0" i="0" u="none" strike="noStrike" kern="0" cap="none" spc="0" normalizeH="0" baseline="0" noProof="0" dirty="0">
                    <a:ln>
                      <a:noFill/>
                    </a:ln>
                    <a:solidFill>
                      <a:srgbClr val="0000FF"/>
                    </a:solidFill>
                    <a:effectLst/>
                    <a:uLnTx/>
                    <a:uFillTx/>
                    <a:latin typeface="Consolas" panose="020B0609020204030204" pitchFamily="49" charset="0"/>
                    <a:ea typeface="+mn-ea"/>
                    <a:cs typeface="+mn-cs"/>
                  </a:rPr>
                  <a:t>True</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a:t>
                </a:r>
                <a:r>
                  <a:rPr kumimoji="0" lang="en-GB" sz="1100" b="0" i="0" u="none" strike="noStrike" kern="0" cap="none" spc="0" normalizeH="0" baseline="0" noProof="0" dirty="0">
                    <a:ln>
                      <a:noFill/>
                    </a:ln>
                    <a:solidFill>
                      <a:srgbClr val="0000FF"/>
                    </a:solidFill>
                    <a:effectLst/>
                    <a:uLnTx/>
                    <a:uFillTx/>
                    <a:latin typeface="Consolas" panose="020B0609020204030204" pitchFamily="49" charset="0"/>
                    <a:ea typeface="+mn-ea"/>
                    <a:cs typeface="+mn-cs"/>
                  </a:rPr>
                  <a:t>Then</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Console.WriteLine(</a:t>
                </a:r>
                <a:r>
                  <a:rPr kumimoji="0" lang="en-GB" sz="1100" b="0" i="0" u="none" strike="noStrike" kern="0" cap="none" spc="0" normalizeH="0" baseline="0" noProof="0" dirty="0">
                    <a:ln>
                      <a:noFill/>
                    </a:ln>
                    <a:solidFill>
                      <a:srgbClr val="C00000"/>
                    </a:solidFill>
                    <a:effectLst/>
                    <a:uLnTx/>
                    <a:uFillTx/>
                    <a:latin typeface="Consolas" panose="020B0609020204030204" pitchFamily="49" charset="0"/>
                    <a:ea typeface="+mn-ea"/>
                    <a:cs typeface="+mn-cs"/>
                  </a:rPr>
                  <a:t>"Item found at position "</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&amp; index)</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0000FF"/>
                    </a:solidFill>
                    <a:effectLst/>
                    <a:uLnTx/>
                    <a:uFillTx/>
                    <a:latin typeface="Consolas" panose="020B0609020204030204" pitchFamily="49" charset="0"/>
                    <a:ea typeface="+mn-ea"/>
                    <a:cs typeface="+mn-cs"/>
                  </a:rPr>
                  <a:t>Else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Console.WriteLine(</a:t>
                </a:r>
                <a:r>
                  <a:rPr kumimoji="0" lang="en-GB" sz="1100" b="0" i="0" u="none" strike="noStrike" kern="0" cap="none" spc="0" normalizeH="0" baseline="0" noProof="0" dirty="0">
                    <a:ln>
                      <a:noFill/>
                    </a:ln>
                    <a:solidFill>
                      <a:srgbClr val="C00000"/>
                    </a:solidFill>
                    <a:effectLst/>
                    <a:uLnTx/>
                    <a:uFillTx/>
                    <a:latin typeface="Consolas" panose="020B0609020204030204" pitchFamily="49" charset="0"/>
                    <a:ea typeface="+mn-ea"/>
                    <a:cs typeface="+mn-cs"/>
                  </a:rPr>
                  <a:t>"Item not found"</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0000FF"/>
                    </a:solidFill>
                    <a:effectLst/>
                    <a:uLnTx/>
                    <a:uFillTx/>
                    <a:latin typeface="Consolas" panose="020B0609020204030204" pitchFamily="49" charset="0"/>
                    <a:ea typeface="+mn-ea"/>
                    <a:cs typeface="+mn-cs"/>
                  </a:rPr>
                  <a:t>End</a:t>
                </a: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 </a:t>
                </a:r>
                <a:r>
                  <a:rPr kumimoji="0" lang="en-GB" sz="1100" b="0" i="0" u="none" strike="noStrike" kern="0" cap="none" spc="0" normalizeH="0" baseline="0" noProof="0" dirty="0">
                    <a:ln>
                      <a:noFill/>
                    </a:ln>
                    <a:solidFill>
                      <a:srgbClr val="0000FF"/>
                    </a:solidFill>
                    <a:effectLst/>
                    <a:uLnTx/>
                    <a:uFillTx/>
                    <a:latin typeface="Consolas" panose="020B0609020204030204" pitchFamily="49" charset="0"/>
                    <a:ea typeface="+mn-ea"/>
                    <a:cs typeface="+mn-cs"/>
                  </a:rPr>
                  <a:t>If</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prstClr val="black"/>
                    </a:solidFill>
                    <a:effectLst/>
                    <a:uLnTx/>
                    <a:uFillTx/>
                    <a:latin typeface="Consolas" panose="020B0609020204030204" pitchFamily="49" charset="0"/>
                    <a:ea typeface="+mn-ea"/>
                    <a:cs typeface="+mn-cs"/>
                  </a:rPr>
                  <a:t>Console.ReadLine()</a:t>
                </a:r>
              </a:p>
            </p:txBody>
          </p:sp>
        </p:grpSp>
        <p:sp>
          <p:nvSpPr>
            <p:cNvPr id="18" name="Rectangle 17">
              <a:extLst>
                <a:ext uri="{FF2B5EF4-FFF2-40B4-BE49-F238E27FC236}">
                  <a16:creationId xmlns:a16="http://schemas.microsoft.com/office/drawing/2014/main" id="{BB5983FE-FCB9-41BB-88EE-8FF2AF28E55F}"/>
                </a:ext>
              </a:extLst>
            </p:cNvPr>
            <p:cNvSpPr/>
            <p:nvPr/>
          </p:nvSpPr>
          <p:spPr>
            <a:xfrm>
              <a:off x="203760" y="3038527"/>
              <a:ext cx="3196666" cy="26161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prstClr val="black"/>
                  </a:solidFill>
                  <a:effectLst/>
                  <a:uLnTx/>
                  <a:uFillTx/>
                </a:rPr>
                <a:t>Coded solution in Python:</a:t>
              </a:r>
            </a:p>
          </p:txBody>
        </p:sp>
        <p:sp>
          <p:nvSpPr>
            <p:cNvPr id="19" name="Rectangle 18">
              <a:extLst>
                <a:ext uri="{FF2B5EF4-FFF2-40B4-BE49-F238E27FC236}">
                  <a16:creationId xmlns:a16="http://schemas.microsoft.com/office/drawing/2014/main" id="{0EDC6568-FAAF-43B3-9952-4CFB403E6E49}"/>
                </a:ext>
              </a:extLst>
            </p:cNvPr>
            <p:cNvSpPr/>
            <p:nvPr/>
          </p:nvSpPr>
          <p:spPr>
            <a:xfrm>
              <a:off x="5455919" y="3014989"/>
              <a:ext cx="3196666" cy="26161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prstClr val="black"/>
                  </a:solidFill>
                  <a:effectLst/>
                  <a:uLnTx/>
                  <a:uFillTx/>
                </a:rPr>
                <a:t>Coded solution in Visual Basic:</a:t>
              </a:r>
            </a:p>
          </p:txBody>
        </p:sp>
      </p:grpSp>
    </p:spTree>
    <p:extLst>
      <p:ext uri="{BB962C8B-B14F-4D97-AF65-F5344CB8AC3E}">
        <p14:creationId xmlns:p14="http://schemas.microsoft.com/office/powerpoint/2010/main" val="3044901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3</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38139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Thinking like a computer</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What is “computational thinking”?</a:t>
            </a:r>
          </a:p>
        </p:txBody>
      </p:sp>
      <p:sp>
        <p:nvSpPr>
          <p:cNvPr id="12" name="TextBox 11">
            <a:extLst>
              <a:ext uri="{FF2B5EF4-FFF2-40B4-BE49-F238E27FC236}">
                <a16:creationId xmlns:a16="http://schemas.microsoft.com/office/drawing/2014/main" id="{066EF437-8DEF-488B-A587-5110D51075F6}"/>
              </a:ext>
            </a:extLst>
          </p:cNvPr>
          <p:cNvSpPr txBox="1"/>
          <p:nvPr/>
        </p:nvSpPr>
        <p:spPr>
          <a:xfrm>
            <a:off x="319178" y="1417038"/>
            <a:ext cx="6191350" cy="2462213"/>
          </a:xfrm>
          <a:prstGeom prst="rect">
            <a:avLst/>
          </a:prstGeom>
          <a:noFill/>
        </p:spPr>
        <p:txBody>
          <a:bodyPr wrap="square" rtlCol="0">
            <a:spAutoFit/>
          </a:bodyPr>
          <a:lstStyle/>
          <a:p>
            <a:r>
              <a:rPr lang="en-GB" sz="1100" dirty="0">
                <a:solidFill>
                  <a:srgbClr val="595959"/>
                </a:solidFill>
              </a:rPr>
              <a:t>At the heart of Computer Science is the ability to look at problems, analyse them, break them down and solve them in a way which involves a variety of “Computational Thinking” skills.</a:t>
            </a:r>
          </a:p>
          <a:p>
            <a:endParaRPr lang="en-GB" sz="1100" dirty="0">
              <a:solidFill>
                <a:srgbClr val="595959"/>
              </a:solidFill>
            </a:endParaRPr>
          </a:p>
          <a:p>
            <a:pPr marL="228600" indent="-228600">
              <a:buFont typeface="+mj-lt"/>
              <a:buAutoNum type="arabicPeriod"/>
            </a:pPr>
            <a:r>
              <a:rPr lang="en-GB" sz="1100" dirty="0">
                <a:solidFill>
                  <a:srgbClr val="595959"/>
                </a:solidFill>
              </a:rPr>
              <a:t>Download the “Computational thinking and Computational methods placemats” from Craig n Dave: </a:t>
            </a:r>
          </a:p>
          <a:p>
            <a:pPr marL="685800" lvl="1" indent="-228600">
              <a:buFont typeface="Arial" panose="020B0604020202020204" pitchFamily="34" charset="0"/>
              <a:buChar char="•"/>
            </a:pPr>
            <a:r>
              <a:rPr lang="en-GB" sz="1100" u="sng" dirty="0">
                <a:solidFill>
                  <a:srgbClr val="595959"/>
                </a:solidFill>
                <a:hlinkClick r:id="rId3">
                  <a:extLst>
                    <a:ext uri="{A12FA001-AC4F-418D-AE19-62706E023703}">
                      <ahyp:hlinkClr xmlns:ahyp="http://schemas.microsoft.com/office/drawing/2018/hyperlinkcolor" val="tx"/>
                    </a:ext>
                  </a:extLst>
                </a:hlinkClick>
              </a:rPr>
              <a:t>https://student.craigndave.org/specification-key-terminology-and-cheat-sheets</a:t>
            </a:r>
            <a:r>
              <a:rPr lang="en-GB" sz="1100" dirty="0">
                <a:solidFill>
                  <a:srgbClr val="595959"/>
                </a:solidFill>
              </a:rPr>
              <a:t> </a:t>
            </a:r>
          </a:p>
          <a:p>
            <a:pPr lvl="1"/>
            <a:endParaRPr lang="en-GB" sz="1100" dirty="0">
              <a:solidFill>
                <a:srgbClr val="595959"/>
              </a:solidFill>
            </a:endParaRPr>
          </a:p>
          <a:p>
            <a:pPr marL="228600" indent="-228600">
              <a:buFont typeface="+mj-lt"/>
              <a:buAutoNum type="arabicPeriod"/>
            </a:pPr>
            <a:r>
              <a:rPr lang="en-GB" sz="1100" dirty="0">
                <a:solidFill>
                  <a:srgbClr val="595959"/>
                </a:solidFill>
              </a:rPr>
              <a:t>Create your own spider diagram / mind map which shows your clear understanding of the 5 different computational thinking strands</a:t>
            </a:r>
          </a:p>
          <a:p>
            <a:pPr marL="685800" lvl="1" indent="-228600">
              <a:buFont typeface="Arial" panose="020B0604020202020204" pitchFamily="34" charset="0"/>
              <a:buChar char="•"/>
            </a:pPr>
            <a:r>
              <a:rPr lang="en-GB" sz="1100" dirty="0">
                <a:solidFill>
                  <a:srgbClr val="595959"/>
                </a:solidFill>
              </a:rPr>
              <a:t>Keep it to a single side of A4 / A3</a:t>
            </a:r>
          </a:p>
          <a:p>
            <a:pPr marL="228600" indent="-228600">
              <a:buFont typeface="+mj-lt"/>
              <a:buAutoNum type="arabicPeriod"/>
            </a:pPr>
            <a:endParaRPr lang="en-GB" sz="1100" dirty="0">
              <a:solidFill>
                <a:srgbClr val="595959"/>
              </a:solidFill>
            </a:endParaRPr>
          </a:p>
          <a:p>
            <a:pPr marL="228600" indent="-228600">
              <a:buFont typeface="+mj-lt"/>
              <a:buAutoNum type="arabicPeriod"/>
            </a:pPr>
            <a:r>
              <a:rPr lang="en-GB" sz="1100" dirty="0">
                <a:solidFill>
                  <a:srgbClr val="595959"/>
                </a:solidFill>
              </a:rPr>
              <a:t>Your goal is to imagine someone else has to revise from your mind map.  Ask yourself:</a:t>
            </a:r>
          </a:p>
          <a:p>
            <a:pPr marL="685800" lvl="1" indent="-228600">
              <a:buFont typeface="Arial" panose="020B0604020202020204" pitchFamily="34" charset="0"/>
              <a:buChar char="•"/>
            </a:pPr>
            <a:r>
              <a:rPr lang="en-GB" sz="1100" dirty="0">
                <a:solidFill>
                  <a:srgbClr val="595959"/>
                </a:solidFill>
              </a:rPr>
              <a:t>Does it make sense? </a:t>
            </a:r>
          </a:p>
          <a:p>
            <a:pPr marL="685800" lvl="1" indent="-228600">
              <a:buFont typeface="Arial" panose="020B0604020202020204" pitchFamily="34" charset="0"/>
              <a:buChar char="•"/>
            </a:pPr>
            <a:r>
              <a:rPr lang="en-GB" sz="1100" dirty="0">
                <a:solidFill>
                  <a:srgbClr val="595959"/>
                </a:solidFill>
              </a:rPr>
              <a:t>Is it clear?</a:t>
            </a:r>
          </a:p>
          <a:p>
            <a:pPr marL="685800" lvl="1" indent="-228600">
              <a:buFont typeface="Arial" panose="020B0604020202020204" pitchFamily="34" charset="0"/>
              <a:buChar char="•"/>
            </a:pPr>
            <a:r>
              <a:rPr lang="en-GB" sz="1100" dirty="0">
                <a:solidFill>
                  <a:srgbClr val="595959"/>
                </a:solidFill>
              </a:rPr>
              <a:t>Does it cover all of the important concepts?</a:t>
            </a:r>
          </a:p>
        </p:txBody>
      </p:sp>
      <p:pic>
        <p:nvPicPr>
          <p:cNvPr id="13" name="Picture 12" descr="A screenshot of a cell phone&#10;&#10;Description automatically generated">
            <a:extLst>
              <a:ext uri="{FF2B5EF4-FFF2-40B4-BE49-F238E27FC236}">
                <a16:creationId xmlns:a16="http://schemas.microsoft.com/office/drawing/2014/main" id="{0E62A3CD-EF7C-4CE5-89B9-0B475F41E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48728">
            <a:off x="5985197" y="3060810"/>
            <a:ext cx="5412022" cy="32836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3">
            <a:extLst>
              <a:ext uri="{FF2B5EF4-FFF2-40B4-BE49-F238E27FC236}">
                <a16:creationId xmlns:a16="http://schemas.microsoft.com/office/drawing/2014/main" id="{20614F75-308C-46EA-83BE-30DE24FE18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1102">
            <a:off x="7400864" y="1389345"/>
            <a:ext cx="4377286" cy="29235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 name="Rectangle 15">
            <a:extLst>
              <a:ext uri="{FF2B5EF4-FFF2-40B4-BE49-F238E27FC236}">
                <a16:creationId xmlns:a16="http://schemas.microsoft.com/office/drawing/2014/main" id="{ADB3B3EC-89E5-4515-8C93-E0A2DE5FC456}"/>
              </a:ext>
            </a:extLst>
          </p:cNvPr>
          <p:cNvSpPr/>
          <p:nvPr/>
        </p:nvSpPr>
        <p:spPr>
          <a:xfrm>
            <a:off x="349104" y="3963874"/>
            <a:ext cx="2699750" cy="261610"/>
          </a:xfrm>
          <a:prstGeom prst="rect">
            <a:avLst/>
          </a:prstGeom>
        </p:spPr>
        <p:txBody>
          <a:bodyPr wrap="square">
            <a:spAutoFit/>
          </a:bodyPr>
          <a:lstStyle/>
          <a:p>
            <a:r>
              <a:rPr lang="en-GB" sz="1100" b="1" dirty="0">
                <a:solidFill>
                  <a:srgbClr val="595959"/>
                </a:solidFill>
              </a:rPr>
              <a:t>Note:</a:t>
            </a:r>
          </a:p>
        </p:txBody>
      </p:sp>
      <p:sp>
        <p:nvSpPr>
          <p:cNvPr id="17" name="Rectangle 16">
            <a:extLst>
              <a:ext uri="{FF2B5EF4-FFF2-40B4-BE49-F238E27FC236}">
                <a16:creationId xmlns:a16="http://schemas.microsoft.com/office/drawing/2014/main" id="{FEE79EE8-711B-4A51-ABA8-8B55DB9446A6}"/>
              </a:ext>
            </a:extLst>
          </p:cNvPr>
          <p:cNvSpPr/>
          <p:nvPr/>
        </p:nvSpPr>
        <p:spPr>
          <a:xfrm>
            <a:off x="401494" y="4214145"/>
            <a:ext cx="5031118" cy="122681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Although the five strands listed (and the download resources provided for this task) are from the OCR AS / A’Level specification, the concepts of “Computational Thinking” are just as applicable to the AQA course.</a:t>
            </a:r>
          </a:p>
          <a:p>
            <a:endParaRPr lang="en-GB" sz="1100" dirty="0">
              <a:solidFill>
                <a:srgbClr val="595959"/>
              </a:solidFill>
            </a:endParaRPr>
          </a:p>
          <a:p>
            <a:r>
              <a:rPr lang="en-GB" sz="1100" dirty="0">
                <a:solidFill>
                  <a:srgbClr val="595959"/>
                </a:solidFill>
              </a:rPr>
              <a:t>Indeed many of the strands listed are explicitly covered in the AQA specification in different locations.</a:t>
            </a:r>
          </a:p>
        </p:txBody>
      </p:sp>
    </p:spTree>
    <p:extLst>
      <p:ext uri="{BB962C8B-B14F-4D97-AF65-F5344CB8AC3E}">
        <p14:creationId xmlns:p14="http://schemas.microsoft.com/office/powerpoint/2010/main" val="2701092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1½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4</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The Cornell method of note taking</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Note taking practice task</a:t>
            </a:r>
          </a:p>
        </p:txBody>
      </p:sp>
      <p:sp>
        <p:nvSpPr>
          <p:cNvPr id="19" name="TextBox 18">
            <a:extLst>
              <a:ext uri="{FF2B5EF4-FFF2-40B4-BE49-F238E27FC236}">
                <a16:creationId xmlns:a16="http://schemas.microsoft.com/office/drawing/2014/main" id="{DACF8DB8-384B-49F8-A217-6AB7F6BF2D13}"/>
              </a:ext>
            </a:extLst>
          </p:cNvPr>
          <p:cNvSpPr txBox="1"/>
          <p:nvPr/>
        </p:nvSpPr>
        <p:spPr>
          <a:xfrm>
            <a:off x="319178" y="1417038"/>
            <a:ext cx="7453222" cy="5439951"/>
          </a:xfrm>
          <a:prstGeom prst="rect">
            <a:avLst/>
          </a:prstGeom>
          <a:noFill/>
        </p:spPr>
        <p:txBody>
          <a:bodyPr wrap="square" rtlCol="0">
            <a:spAutoFit/>
          </a:bodyPr>
          <a:lstStyle/>
          <a:p>
            <a:r>
              <a:rPr lang="en-GB" sz="1100" dirty="0">
                <a:solidFill>
                  <a:srgbClr val="595959"/>
                </a:solidFill>
              </a:rPr>
              <a:t>The expectation to do independent research at A Level will increase dramatically from GCSE.</a:t>
            </a:r>
          </a:p>
          <a:p>
            <a:endParaRPr lang="en-GB" sz="1100" dirty="0">
              <a:solidFill>
                <a:srgbClr val="595959"/>
              </a:solidFill>
            </a:endParaRPr>
          </a:p>
          <a:p>
            <a:r>
              <a:rPr lang="en-GB" sz="1100" dirty="0">
                <a:solidFill>
                  <a:srgbClr val="595959"/>
                </a:solidFill>
              </a:rPr>
              <a:t>There is a real skill to taking decent notes outside of lesson which are of value.   Research has proven that one of the most effective methods is the “Cornell” note taking method.</a:t>
            </a:r>
          </a:p>
          <a:p>
            <a:endParaRPr lang="en-GB" sz="1100" dirty="0">
              <a:solidFill>
                <a:srgbClr val="595959"/>
              </a:solidFill>
            </a:endParaRPr>
          </a:p>
          <a:p>
            <a:pPr marL="228600" indent="-228600">
              <a:buFont typeface="+mj-lt"/>
              <a:buAutoNum type="arabicPeriod"/>
            </a:pPr>
            <a:r>
              <a:rPr lang="en-GB" sz="1100" dirty="0">
                <a:solidFill>
                  <a:srgbClr val="595959"/>
                </a:solidFill>
              </a:rPr>
              <a:t>To start download the “Cornell note taking template” from Craig n Dave: </a:t>
            </a:r>
          </a:p>
          <a:p>
            <a:pPr marL="685800" lvl="1" indent="-228600">
              <a:buFont typeface="Arial" panose="020B0604020202020204" pitchFamily="34" charset="0"/>
              <a:buChar char="•"/>
            </a:pPr>
            <a:r>
              <a:rPr lang="en-GB" sz="1100" dirty="0">
                <a:solidFill>
                  <a:srgbClr val="595959"/>
                </a:solidFill>
                <a:hlinkClick r:id="rId3">
                  <a:extLst>
                    <a:ext uri="{A12FA001-AC4F-418D-AE19-62706E023703}">
                      <ahyp:hlinkClr xmlns:ahyp="http://schemas.microsoft.com/office/drawing/2018/hyperlinkcolor" val="tx"/>
                    </a:ext>
                  </a:extLst>
                </a:hlinkClick>
              </a:rPr>
              <a:t>https://craigndave.org/product/cornell-note-taking-template/</a:t>
            </a:r>
            <a:endParaRPr lang="en-GB" sz="1100" dirty="0">
              <a:solidFill>
                <a:srgbClr val="595959"/>
              </a:solidFill>
            </a:endParaRPr>
          </a:p>
          <a:p>
            <a:pPr lvl="1"/>
            <a:endParaRPr lang="en-GB" sz="1100" dirty="0">
              <a:solidFill>
                <a:srgbClr val="595959"/>
              </a:solidFill>
            </a:endParaRPr>
          </a:p>
          <a:p>
            <a:pPr marL="228600" indent="-228600">
              <a:buFont typeface="+mj-lt"/>
              <a:buAutoNum type="arabicPeriod"/>
            </a:pPr>
            <a:r>
              <a:rPr lang="en-GB" sz="1100" dirty="0">
                <a:solidFill>
                  <a:srgbClr val="595959"/>
                </a:solidFill>
              </a:rPr>
              <a:t>Pick any two of the following videos from Craig ‘n’ Dave:</a:t>
            </a:r>
          </a:p>
          <a:p>
            <a:pPr marL="685800" lvl="1" indent="-228600">
              <a:buFont typeface="Arial" panose="020B0604020202020204" pitchFamily="34" charset="0"/>
              <a:buChar char="•"/>
            </a:pPr>
            <a:r>
              <a:rPr lang="en-GB" sz="1050" dirty="0">
                <a:solidFill>
                  <a:srgbClr val="595959"/>
                </a:solidFill>
              </a:rPr>
              <a:t>AQA: </a:t>
            </a:r>
            <a:r>
              <a:rPr lang="en-GB" sz="1050" dirty="0">
                <a:solidFill>
                  <a:srgbClr val="595959"/>
                </a:solidFill>
                <a:hlinkClick r:id="rId4">
                  <a:extLst>
                    <a:ext uri="{A12FA001-AC4F-418D-AE19-62706E023703}">
                      <ahyp:hlinkClr xmlns:ahyp="http://schemas.microsoft.com/office/drawing/2018/hyperlinkcolor" val="tx"/>
                    </a:ext>
                  </a:extLst>
                </a:hlinkClick>
              </a:rPr>
              <a:t>https://student.craigndave.org/videos/aqa-alevel-slr06-procedural-functional-data-abstraction</a:t>
            </a:r>
            <a:r>
              <a:rPr lang="en-GB" sz="1050" dirty="0">
                <a:solidFill>
                  <a:srgbClr val="595959"/>
                </a:solidFill>
              </a:rPr>
              <a:t> </a:t>
            </a:r>
          </a:p>
          <a:p>
            <a:pPr marL="685800" lvl="1" indent="-228600">
              <a:buFont typeface="Arial" panose="020B0604020202020204" pitchFamily="34" charset="0"/>
              <a:buChar char="•"/>
            </a:pPr>
            <a:r>
              <a:rPr lang="en-GB" sz="1050" dirty="0">
                <a:solidFill>
                  <a:srgbClr val="595959"/>
                </a:solidFill>
              </a:rPr>
              <a:t>AQA: </a:t>
            </a:r>
            <a:r>
              <a:rPr lang="en-GB" sz="1050" dirty="0">
                <a:solidFill>
                  <a:srgbClr val="595959"/>
                </a:solidFill>
                <a:hlinkClick r:id="rId5">
                  <a:extLst>
                    <a:ext uri="{A12FA001-AC4F-418D-AE19-62706E023703}">
                      <ahyp:hlinkClr xmlns:ahyp="http://schemas.microsoft.com/office/drawing/2018/hyperlinkcolor" val="tx"/>
                    </a:ext>
                  </a:extLst>
                </a:hlinkClick>
              </a:rPr>
              <a:t>https://student.craigndave.org/videos/aqa-alevel-slr13-sample-resolution-and-rate</a:t>
            </a:r>
            <a:r>
              <a:rPr lang="en-GB" sz="1050" dirty="0">
                <a:solidFill>
                  <a:srgbClr val="595959"/>
                </a:solidFill>
              </a:rPr>
              <a:t> </a:t>
            </a:r>
          </a:p>
          <a:p>
            <a:pPr marL="685800" lvl="1" indent="-228600">
              <a:buFont typeface="Arial" panose="020B0604020202020204" pitchFamily="34" charset="0"/>
              <a:buChar char="•"/>
            </a:pPr>
            <a:r>
              <a:rPr lang="en-GB" sz="1050" dirty="0">
                <a:solidFill>
                  <a:srgbClr val="595959"/>
                </a:solidFill>
              </a:rPr>
              <a:t>AQA: </a:t>
            </a:r>
            <a:r>
              <a:rPr lang="en-GB" sz="1050" dirty="0">
                <a:solidFill>
                  <a:srgbClr val="595959"/>
                </a:solidFill>
                <a:hlinkClick r:id="rId6">
                  <a:extLst>
                    <a:ext uri="{A12FA001-AC4F-418D-AE19-62706E023703}">
                      <ahyp:hlinkClr xmlns:ahyp="http://schemas.microsoft.com/office/drawing/2018/hyperlinkcolor" val="tx"/>
                    </a:ext>
                  </a:extLst>
                </a:hlinkClick>
              </a:rPr>
              <a:t>https://student.craigndave.org/videos/aqa-alevel-slr13-encryption-vernam-cipher</a:t>
            </a:r>
            <a:r>
              <a:rPr lang="en-GB" sz="1050" dirty="0">
                <a:solidFill>
                  <a:srgbClr val="595959"/>
                </a:solidFill>
              </a:rPr>
              <a:t> </a:t>
            </a:r>
          </a:p>
          <a:p>
            <a:pPr marL="685800" lvl="1" indent="-228600">
              <a:buFont typeface="Arial" panose="020B0604020202020204" pitchFamily="34" charset="0"/>
              <a:buChar char="•"/>
            </a:pPr>
            <a:r>
              <a:rPr lang="en-GB" sz="1050" dirty="0">
                <a:solidFill>
                  <a:srgbClr val="595959"/>
                </a:solidFill>
              </a:rPr>
              <a:t>AQA: </a:t>
            </a:r>
            <a:r>
              <a:rPr lang="en-GB" sz="1050" dirty="0">
                <a:solidFill>
                  <a:srgbClr val="595959"/>
                </a:solidFill>
                <a:hlinkClick r:id="rId7">
                  <a:extLst>
                    <a:ext uri="{A12FA001-AC4F-418D-AE19-62706E023703}">
                      <ahyp:hlinkClr xmlns:ahyp="http://schemas.microsoft.com/office/drawing/2018/hyperlinkcolor" val="tx"/>
                    </a:ext>
                  </a:extLst>
                </a:hlinkClick>
              </a:rPr>
              <a:t>https://student.craigndave.org/videos/aqa-alevel-slr20-bit-rate-baud-rate-bandwidth-and-latency</a:t>
            </a:r>
            <a:r>
              <a:rPr lang="en-GB" sz="1050" dirty="0">
                <a:solidFill>
                  <a:srgbClr val="595959"/>
                </a:solidFill>
              </a:rPr>
              <a:t> </a:t>
            </a:r>
          </a:p>
          <a:p>
            <a:pPr marL="685800" lvl="1" indent="-228600">
              <a:buFont typeface="Arial" panose="020B0604020202020204" pitchFamily="34" charset="0"/>
              <a:buChar char="•"/>
            </a:pPr>
            <a:r>
              <a:rPr lang="en-GB" sz="1050" dirty="0">
                <a:solidFill>
                  <a:srgbClr val="595959"/>
                </a:solidFill>
              </a:rPr>
              <a:t>OCR: </a:t>
            </a:r>
            <a:r>
              <a:rPr lang="en-GB" sz="1050" dirty="0">
                <a:solidFill>
                  <a:srgbClr val="595959"/>
                </a:solidFill>
                <a:hlinkClick r:id="rId8">
                  <a:extLst>
                    <a:ext uri="{A12FA001-AC4F-418D-AE19-62706E023703}">
                      <ahyp:hlinkClr xmlns:ahyp="http://schemas.microsoft.com/office/drawing/2018/hyperlinkcolor" val="tx"/>
                    </a:ext>
                  </a:extLst>
                </a:hlinkClick>
              </a:rPr>
              <a:t>https://student.craigndave.org/videos/ocr-alevel-slr01-alu-cu-registers-and-buses</a:t>
            </a:r>
            <a:r>
              <a:rPr lang="en-GB" sz="1050" dirty="0">
                <a:solidFill>
                  <a:srgbClr val="595959"/>
                </a:solidFill>
              </a:rPr>
              <a:t> </a:t>
            </a:r>
          </a:p>
          <a:p>
            <a:pPr marL="685800" lvl="1" indent="-228600">
              <a:buFont typeface="Arial" panose="020B0604020202020204" pitchFamily="34" charset="0"/>
              <a:buChar char="•"/>
            </a:pPr>
            <a:r>
              <a:rPr lang="en-GB" sz="1050" dirty="0">
                <a:solidFill>
                  <a:srgbClr val="595959"/>
                </a:solidFill>
              </a:rPr>
              <a:t>OCR: </a:t>
            </a:r>
            <a:r>
              <a:rPr lang="en-GB" sz="1050" dirty="0">
                <a:solidFill>
                  <a:srgbClr val="595959"/>
                </a:solidFill>
                <a:hlinkClick r:id="rId9">
                  <a:extLst>
                    <a:ext uri="{A12FA001-AC4F-418D-AE19-62706E023703}">
                      <ahyp:hlinkClr xmlns:ahyp="http://schemas.microsoft.com/office/drawing/2018/hyperlinkcolor" val="tx"/>
                    </a:ext>
                  </a:extLst>
                </a:hlinkClick>
              </a:rPr>
              <a:t>https://student.craigndave.org/videos/ocr-alevel-slr04-paging-segmentation-and-virtual-memory</a:t>
            </a:r>
            <a:r>
              <a:rPr lang="en-GB" sz="1050" dirty="0">
                <a:solidFill>
                  <a:srgbClr val="595959"/>
                </a:solidFill>
              </a:rPr>
              <a:t> </a:t>
            </a:r>
          </a:p>
          <a:p>
            <a:pPr marL="685800" lvl="1" indent="-228600">
              <a:buFont typeface="Arial" panose="020B0604020202020204" pitchFamily="34" charset="0"/>
              <a:buChar char="•"/>
            </a:pPr>
            <a:r>
              <a:rPr lang="en-GB" sz="1050" dirty="0">
                <a:solidFill>
                  <a:srgbClr val="595959"/>
                </a:solidFill>
              </a:rPr>
              <a:t>OCR: </a:t>
            </a:r>
            <a:r>
              <a:rPr lang="en-GB" sz="1050" dirty="0">
                <a:solidFill>
                  <a:srgbClr val="595959"/>
                </a:solidFill>
                <a:hlinkClick r:id="rId10">
                  <a:extLst>
                    <a:ext uri="{A12FA001-AC4F-418D-AE19-62706E023703}">
                      <ahyp:hlinkClr xmlns:ahyp="http://schemas.microsoft.com/office/drawing/2018/hyperlinkcolor" val="tx"/>
                    </a:ext>
                  </a:extLst>
                </a:hlinkClick>
              </a:rPr>
              <a:t>https://student.craigndave.org/videos/ocr-alevel-slr05-stages-of-compilation</a:t>
            </a:r>
            <a:r>
              <a:rPr lang="en-GB" sz="1050" dirty="0">
                <a:solidFill>
                  <a:srgbClr val="595959"/>
                </a:solidFill>
              </a:rPr>
              <a:t> </a:t>
            </a:r>
          </a:p>
          <a:p>
            <a:pPr marL="685800" lvl="1" indent="-228600">
              <a:buFont typeface="Arial" panose="020B0604020202020204" pitchFamily="34" charset="0"/>
              <a:buChar char="•"/>
            </a:pPr>
            <a:r>
              <a:rPr lang="en-GB" sz="1050" dirty="0">
                <a:solidFill>
                  <a:srgbClr val="595959"/>
                </a:solidFill>
              </a:rPr>
              <a:t>OCR: </a:t>
            </a:r>
            <a:r>
              <a:rPr lang="en-GB" sz="1050" dirty="0">
                <a:solidFill>
                  <a:srgbClr val="595959"/>
                </a:solidFill>
                <a:hlinkClick r:id="rId11">
                  <a:extLst>
                    <a:ext uri="{A12FA001-AC4F-418D-AE19-62706E023703}">
                      <ahyp:hlinkClr xmlns:ahyp="http://schemas.microsoft.com/office/drawing/2018/hyperlinkcolor" val="tx"/>
                    </a:ext>
                  </a:extLst>
                </a:hlinkClick>
              </a:rPr>
              <a:t>https://student.craigndave.org/videos/ocr-alevel-slr14-data-structures-part-2-graphs</a:t>
            </a:r>
            <a:r>
              <a:rPr lang="en-GB" sz="1050" dirty="0">
                <a:solidFill>
                  <a:srgbClr val="595959"/>
                </a:solidFill>
              </a:rPr>
              <a:t> </a:t>
            </a:r>
          </a:p>
          <a:p>
            <a:pPr marL="685800" lvl="1" indent="-228600">
              <a:buFont typeface="Arial" panose="020B0604020202020204" pitchFamily="34" charset="0"/>
              <a:buChar char="•"/>
            </a:pPr>
            <a:endParaRPr lang="en-GB" sz="1050" dirty="0">
              <a:solidFill>
                <a:srgbClr val="595959"/>
              </a:solidFill>
            </a:endParaRPr>
          </a:p>
          <a:p>
            <a:pPr marL="228600" indent="-228600">
              <a:buFont typeface="+mj-lt"/>
              <a:buAutoNum type="arabicPeriod"/>
            </a:pPr>
            <a:r>
              <a:rPr lang="en-GB" sz="1100" dirty="0">
                <a:solidFill>
                  <a:srgbClr val="595959"/>
                </a:solidFill>
              </a:rPr>
              <a:t>Write the title of the video and its topic in the top boxes (use a different sheet for each video).</a:t>
            </a:r>
          </a:p>
          <a:p>
            <a:pPr marL="228600" indent="-228600">
              <a:buFont typeface="+mj-lt"/>
              <a:buAutoNum type="arabicPeriod"/>
            </a:pPr>
            <a:endParaRPr lang="en-GB" sz="1100" dirty="0">
              <a:solidFill>
                <a:srgbClr val="595959"/>
              </a:solidFill>
            </a:endParaRPr>
          </a:p>
          <a:p>
            <a:pPr marL="228600" indent="-228600">
              <a:buFont typeface="+mj-lt"/>
              <a:buAutoNum type="arabicPeriod"/>
            </a:pPr>
            <a:r>
              <a:rPr lang="en-GB" sz="1100" dirty="0">
                <a:solidFill>
                  <a:srgbClr val="595959"/>
                </a:solidFill>
              </a:rPr>
              <a:t>In the main “Notes” section, write notes from the video.   You can do this in any way you like, a suggestion might be to rewind slightly when the canvas changes, thinking carefully about what was important in the previous few minutes.</a:t>
            </a:r>
          </a:p>
          <a:p>
            <a:pPr marL="228600" indent="-228600">
              <a:buFont typeface="+mj-lt"/>
              <a:buAutoNum type="arabicPeriod"/>
            </a:pPr>
            <a:endParaRPr lang="en-GB" sz="1100" dirty="0">
              <a:solidFill>
                <a:srgbClr val="595959"/>
              </a:solidFill>
            </a:endParaRPr>
          </a:p>
          <a:p>
            <a:pPr marL="228600" indent="-228600">
              <a:buFont typeface="+mj-lt"/>
              <a:buAutoNum type="arabicPeriod"/>
            </a:pPr>
            <a:r>
              <a:rPr lang="en-GB" sz="1100" dirty="0">
                <a:solidFill>
                  <a:srgbClr val="595959"/>
                </a:solidFill>
              </a:rPr>
              <a:t>Having recorded the notes, review them:</a:t>
            </a:r>
          </a:p>
          <a:p>
            <a:pPr marL="685800" lvl="1" indent="-228600">
              <a:buFont typeface="Arial" panose="020B0604020202020204" pitchFamily="34" charset="0"/>
              <a:buChar char="•"/>
            </a:pPr>
            <a:r>
              <a:rPr lang="en-GB" sz="1100" dirty="0">
                <a:solidFill>
                  <a:srgbClr val="595959"/>
                </a:solidFill>
              </a:rPr>
              <a:t>Turn each part into a question in the section on the left.  </a:t>
            </a:r>
          </a:p>
          <a:p>
            <a:pPr marL="685800" lvl="1" indent="-228600">
              <a:buFont typeface="Arial" panose="020B0604020202020204" pitchFamily="34" charset="0"/>
              <a:buChar char="•"/>
            </a:pPr>
            <a:r>
              <a:rPr lang="en-GB" sz="1100" dirty="0">
                <a:solidFill>
                  <a:srgbClr val="595959"/>
                </a:solidFill>
              </a:rPr>
              <a:t>For example, the notes may say, “The value of the program counter is passed to the memory address register”.  </a:t>
            </a:r>
          </a:p>
          <a:p>
            <a:pPr marL="685800" lvl="1" indent="-228600">
              <a:buFont typeface="Arial" panose="020B0604020202020204" pitchFamily="34" charset="0"/>
              <a:buChar char="•"/>
            </a:pPr>
            <a:r>
              <a:rPr lang="en-GB" sz="1100" dirty="0">
                <a:solidFill>
                  <a:srgbClr val="595959"/>
                </a:solidFill>
              </a:rPr>
              <a:t>The question then becomes, “which register is the value of the program counter passed to?”  </a:t>
            </a:r>
          </a:p>
          <a:p>
            <a:pPr marL="685800" lvl="1" indent="-228600">
              <a:buFont typeface="Arial" panose="020B0604020202020204" pitchFamily="34" charset="0"/>
              <a:buChar char="•"/>
            </a:pPr>
            <a:r>
              <a:rPr lang="en-GB" sz="1100" dirty="0">
                <a:solidFill>
                  <a:srgbClr val="595959"/>
                </a:solidFill>
              </a:rPr>
              <a:t>Sometimes these questions are easy, and at times they are more difficult to write.  </a:t>
            </a:r>
          </a:p>
          <a:p>
            <a:pPr marL="685800" lvl="1" indent="-228600">
              <a:buFont typeface="Arial" panose="020B0604020202020204" pitchFamily="34" charset="0"/>
              <a:buChar char="•"/>
            </a:pPr>
            <a:r>
              <a:rPr lang="en-GB" sz="1100" dirty="0">
                <a:solidFill>
                  <a:srgbClr val="595959"/>
                </a:solidFill>
              </a:rPr>
              <a:t>There may also be more than one valid question. </a:t>
            </a:r>
          </a:p>
          <a:p>
            <a:pPr marL="685800" lvl="1" indent="-228600">
              <a:buFont typeface="Arial" panose="020B0604020202020204" pitchFamily="34" charset="0"/>
              <a:buChar char="•"/>
            </a:pPr>
            <a:r>
              <a:rPr lang="en-GB" sz="1100" dirty="0">
                <a:solidFill>
                  <a:srgbClr val="595959"/>
                </a:solidFill>
              </a:rPr>
              <a:t>You will need to decide for yourself which are the most appropriate questions for revision.</a:t>
            </a:r>
          </a:p>
          <a:p>
            <a:pPr marL="228600" indent="-228600">
              <a:buFont typeface="+mj-lt"/>
              <a:buAutoNum type="arabicPeriod"/>
            </a:pPr>
            <a:endParaRPr lang="en-GB" sz="1100" dirty="0">
              <a:solidFill>
                <a:srgbClr val="595959"/>
              </a:solidFill>
            </a:endParaRPr>
          </a:p>
          <a:p>
            <a:pPr marL="228600" indent="-228600">
              <a:buFont typeface="+mj-lt"/>
              <a:buAutoNum type="arabicPeriod"/>
            </a:pPr>
            <a:r>
              <a:rPr lang="en-GB" sz="1100" dirty="0">
                <a:solidFill>
                  <a:srgbClr val="595959"/>
                </a:solidFill>
              </a:rPr>
              <a:t>Finally pull out all the key words and their definitions words the notes and list them in the bottom section.  </a:t>
            </a:r>
          </a:p>
        </p:txBody>
      </p:sp>
      <p:pic>
        <p:nvPicPr>
          <p:cNvPr id="20" name="Picture 19" descr="A screenshot of a cell phone&#10;&#10;Description automatically generated">
            <a:extLst>
              <a:ext uri="{FF2B5EF4-FFF2-40B4-BE49-F238E27FC236}">
                <a16:creationId xmlns:a16="http://schemas.microsoft.com/office/drawing/2014/main" id="{1D936CE3-4834-4C39-822E-AFE9A8A653D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69550">
            <a:off x="8127683" y="1298502"/>
            <a:ext cx="3564507" cy="52949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6827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5</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Getting to grips with terminology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Key terms task</a:t>
            </a:r>
          </a:p>
        </p:txBody>
      </p:sp>
      <p:sp>
        <p:nvSpPr>
          <p:cNvPr id="8" name="TextBox 7">
            <a:extLst>
              <a:ext uri="{FF2B5EF4-FFF2-40B4-BE49-F238E27FC236}">
                <a16:creationId xmlns:a16="http://schemas.microsoft.com/office/drawing/2014/main" id="{92269F24-F395-4A2D-8DFF-7658E9C48738}"/>
              </a:ext>
            </a:extLst>
          </p:cNvPr>
          <p:cNvSpPr txBox="1"/>
          <p:nvPr/>
        </p:nvSpPr>
        <p:spPr>
          <a:xfrm>
            <a:off x="319178" y="1417038"/>
            <a:ext cx="5776822" cy="4832092"/>
          </a:xfrm>
          <a:prstGeom prst="rect">
            <a:avLst/>
          </a:prstGeom>
          <a:noFill/>
        </p:spPr>
        <p:txBody>
          <a:bodyPr wrap="square" rtlCol="0">
            <a:spAutoFit/>
          </a:bodyPr>
          <a:lstStyle/>
          <a:p>
            <a:r>
              <a:rPr lang="en-GB" sz="1100" dirty="0">
                <a:solidFill>
                  <a:srgbClr val="595959"/>
                </a:solidFill>
              </a:rPr>
              <a:t>An important aspect of being successful with your study of Computer Science is getting to grips with subject related terminology.  There are over 240 specific terms you will need to learn!</a:t>
            </a:r>
          </a:p>
          <a:p>
            <a:endParaRPr lang="en-GB" sz="1100" dirty="0">
              <a:solidFill>
                <a:srgbClr val="595959"/>
              </a:solidFill>
            </a:endParaRPr>
          </a:p>
          <a:p>
            <a:r>
              <a:rPr lang="en-GB" sz="1100" dirty="0">
                <a:solidFill>
                  <a:srgbClr val="595959"/>
                </a:solidFill>
              </a:rPr>
              <a:t>Below are a handful of the key terms you will need to become familiar with.</a:t>
            </a:r>
          </a:p>
          <a:p>
            <a:endParaRPr lang="en-GB" sz="1100" dirty="0">
              <a:solidFill>
                <a:srgbClr val="595959"/>
              </a:solidFill>
            </a:endParaRPr>
          </a:p>
          <a:p>
            <a:r>
              <a:rPr lang="en-GB" sz="1100" b="1" dirty="0">
                <a:solidFill>
                  <a:schemeClr val="accent1"/>
                </a:solidFill>
              </a:rPr>
              <a:t>Control Unit			Register			Busses		</a:t>
            </a:r>
          </a:p>
          <a:p>
            <a:endParaRPr lang="en-GB" sz="1100" b="1" dirty="0">
              <a:solidFill>
                <a:schemeClr val="accent1"/>
              </a:solidFill>
            </a:endParaRPr>
          </a:p>
          <a:p>
            <a:r>
              <a:rPr lang="en-GB" sz="1100" b="1" dirty="0">
                <a:solidFill>
                  <a:schemeClr val="accent1"/>
                </a:solidFill>
              </a:rPr>
              <a:t>Von Neuman Architecture	Optical Storage			Operating System</a:t>
            </a:r>
          </a:p>
          <a:p>
            <a:endParaRPr lang="en-GB" sz="1100" b="1" dirty="0">
              <a:solidFill>
                <a:schemeClr val="accent1"/>
              </a:solidFill>
            </a:endParaRPr>
          </a:p>
          <a:p>
            <a:r>
              <a:rPr lang="en-GB" sz="1100" b="1" dirty="0">
                <a:solidFill>
                  <a:schemeClr val="accent1"/>
                </a:solidFill>
              </a:rPr>
              <a:t>Intermediate Code		Device Driver			Compiler</a:t>
            </a:r>
          </a:p>
          <a:p>
            <a:endParaRPr lang="en-GB" sz="1100" b="1" dirty="0">
              <a:solidFill>
                <a:schemeClr val="accent1"/>
              </a:solidFill>
            </a:endParaRPr>
          </a:p>
          <a:p>
            <a:r>
              <a:rPr lang="en-GB" sz="1100" b="1" dirty="0">
                <a:solidFill>
                  <a:schemeClr val="accent1"/>
                </a:solidFill>
              </a:rPr>
              <a:t>Assembly Language		Machine Code			Lossy Compression</a:t>
            </a:r>
          </a:p>
          <a:p>
            <a:endParaRPr lang="en-GB" sz="1100" b="1" dirty="0">
              <a:solidFill>
                <a:schemeClr val="accent1"/>
              </a:solidFill>
            </a:endParaRPr>
          </a:p>
          <a:p>
            <a:r>
              <a:rPr lang="en-GB" sz="1100" b="1" dirty="0">
                <a:solidFill>
                  <a:schemeClr val="accent1"/>
                </a:solidFill>
              </a:rPr>
              <a:t>Hashing			Normalisation			TCP/IP Stack</a:t>
            </a:r>
          </a:p>
          <a:p>
            <a:endParaRPr lang="en-GB" sz="1100" b="1" dirty="0">
              <a:solidFill>
                <a:schemeClr val="accent1"/>
              </a:solidFill>
            </a:endParaRPr>
          </a:p>
          <a:p>
            <a:r>
              <a:rPr lang="en-GB" sz="1100" b="1" dirty="0">
                <a:solidFill>
                  <a:schemeClr val="accent1"/>
                </a:solidFill>
              </a:rPr>
              <a:t>Packet Switching		ASCII				Problem Decomposition</a:t>
            </a:r>
          </a:p>
          <a:p>
            <a:endParaRPr lang="en-GB" sz="1100" b="1" dirty="0">
              <a:solidFill>
                <a:srgbClr val="595959"/>
              </a:solidFill>
            </a:endParaRPr>
          </a:p>
          <a:p>
            <a:endParaRPr lang="en-GB" sz="1100" dirty="0">
              <a:solidFill>
                <a:srgbClr val="595959"/>
              </a:solidFill>
            </a:endParaRPr>
          </a:p>
          <a:p>
            <a:pPr marL="228600" indent="-228600">
              <a:buFont typeface="+mj-lt"/>
              <a:buAutoNum type="arabicPeriod"/>
            </a:pPr>
            <a:r>
              <a:rPr lang="en-GB" sz="1100" dirty="0">
                <a:solidFill>
                  <a:srgbClr val="595959"/>
                </a:solidFill>
              </a:rPr>
              <a:t>Research each of the key terms and write a definition.</a:t>
            </a:r>
          </a:p>
          <a:p>
            <a:pPr marL="228600" indent="-228600">
              <a:buFont typeface="+mj-lt"/>
              <a:buAutoNum type="arabicPeriod"/>
            </a:pPr>
            <a:endParaRPr lang="en-GB" sz="1100" dirty="0">
              <a:solidFill>
                <a:srgbClr val="595959"/>
              </a:solidFill>
            </a:endParaRPr>
          </a:p>
          <a:p>
            <a:pPr marL="228600" indent="-228600">
              <a:buFont typeface="+mj-lt"/>
              <a:buAutoNum type="arabicPeriod"/>
            </a:pPr>
            <a:r>
              <a:rPr lang="en-GB" sz="1100" dirty="0">
                <a:solidFill>
                  <a:srgbClr val="595959"/>
                </a:solidFill>
              </a:rPr>
              <a:t>Resist the urge to simply cut and paste a definition off of the first website you find.  Many definitions found on The Internet are overly complicated and wordy.</a:t>
            </a:r>
          </a:p>
          <a:p>
            <a:pPr marL="228600" indent="-228600">
              <a:buFont typeface="+mj-lt"/>
              <a:buAutoNum type="arabicPeriod"/>
            </a:pPr>
            <a:endParaRPr lang="en-GB" sz="1100" dirty="0">
              <a:solidFill>
                <a:srgbClr val="595959"/>
              </a:solidFill>
            </a:endParaRPr>
          </a:p>
          <a:p>
            <a:pPr marL="228600" indent="-228600">
              <a:buFont typeface="+mj-lt"/>
              <a:buAutoNum type="arabicPeriod"/>
            </a:pPr>
            <a:r>
              <a:rPr lang="en-GB" sz="1100" dirty="0">
                <a:solidFill>
                  <a:srgbClr val="595959"/>
                </a:solidFill>
              </a:rPr>
              <a:t>Ask yourself:</a:t>
            </a:r>
          </a:p>
          <a:p>
            <a:pPr marL="685800" lvl="1" indent="-228600">
              <a:buFont typeface="Arial" panose="020B0604020202020204" pitchFamily="34" charset="0"/>
              <a:buChar char="•"/>
            </a:pPr>
            <a:r>
              <a:rPr lang="en-GB" sz="1100" dirty="0">
                <a:solidFill>
                  <a:srgbClr val="595959"/>
                </a:solidFill>
              </a:rPr>
              <a:t>Does my definition make sense?</a:t>
            </a:r>
          </a:p>
          <a:p>
            <a:pPr marL="685800" lvl="1" indent="-228600">
              <a:buFont typeface="Arial" panose="020B0604020202020204" pitchFamily="34" charset="0"/>
              <a:buChar char="•"/>
            </a:pPr>
            <a:r>
              <a:rPr lang="en-GB" sz="1100" dirty="0">
                <a:solidFill>
                  <a:srgbClr val="595959"/>
                </a:solidFill>
              </a:rPr>
              <a:t>Is it succinct, to the point?</a:t>
            </a:r>
          </a:p>
          <a:p>
            <a:pPr marL="685800" lvl="1" indent="-228600">
              <a:buFont typeface="Arial" panose="020B0604020202020204" pitchFamily="34" charset="0"/>
              <a:buChar char="•"/>
            </a:pPr>
            <a:r>
              <a:rPr lang="en-GB" sz="1100" dirty="0">
                <a:solidFill>
                  <a:srgbClr val="595959"/>
                </a:solidFill>
              </a:rPr>
              <a:t>Does the definition have appropriate depth and detail for A’Level?</a:t>
            </a:r>
          </a:p>
          <a:p>
            <a:pPr marL="685800" lvl="1" indent="-228600">
              <a:buFont typeface="Arial" panose="020B0604020202020204" pitchFamily="34" charset="0"/>
              <a:buChar char="•"/>
            </a:pPr>
            <a:r>
              <a:rPr lang="en-GB" sz="1100" dirty="0">
                <a:solidFill>
                  <a:srgbClr val="595959"/>
                </a:solidFill>
              </a:rPr>
              <a:t>Could I give this definition to another student so they could revise from it?</a:t>
            </a:r>
          </a:p>
        </p:txBody>
      </p:sp>
      <p:pic>
        <p:nvPicPr>
          <p:cNvPr id="9" name="Picture 8" descr="A screenshot of a cell phone&#10;&#10;Description automatically generated">
            <a:extLst>
              <a:ext uri="{FF2B5EF4-FFF2-40B4-BE49-F238E27FC236}">
                <a16:creationId xmlns:a16="http://schemas.microsoft.com/office/drawing/2014/main" id="{C461EA79-576E-45E1-9372-F5CFDCD70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9091">
            <a:off x="5954320" y="1360105"/>
            <a:ext cx="5873882" cy="40151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43821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5</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Getting to grips with terminology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Key terms task</a:t>
            </a:r>
          </a:p>
        </p:txBody>
      </p:sp>
      <p:graphicFrame>
        <p:nvGraphicFramePr>
          <p:cNvPr id="10" name="Table 7">
            <a:extLst>
              <a:ext uri="{FF2B5EF4-FFF2-40B4-BE49-F238E27FC236}">
                <a16:creationId xmlns:a16="http://schemas.microsoft.com/office/drawing/2014/main" id="{D6D1F60D-3C23-419C-BDBD-F3267C475293}"/>
              </a:ext>
            </a:extLst>
          </p:cNvPr>
          <p:cNvGraphicFramePr>
            <a:graphicFrameLocks noGrp="1"/>
          </p:cNvGraphicFramePr>
          <p:nvPr>
            <p:extLst>
              <p:ext uri="{D42A27DB-BD31-4B8C-83A1-F6EECF244321}">
                <p14:modId xmlns:p14="http://schemas.microsoft.com/office/powerpoint/2010/main" val="1040294532"/>
              </p:ext>
            </p:extLst>
          </p:nvPr>
        </p:nvGraphicFramePr>
        <p:xfrm>
          <a:off x="319178" y="1270000"/>
          <a:ext cx="11684136" cy="3901440"/>
        </p:xfrm>
        <a:graphic>
          <a:graphicData uri="http://schemas.openxmlformats.org/drawingml/2006/table">
            <a:tbl>
              <a:tblPr firstRow="1" bandRow="1">
                <a:tableStyleId>{5C22544A-7EE6-4342-B048-85BDC9FD1C3A}</a:tableStyleId>
              </a:tblPr>
              <a:tblGrid>
                <a:gridCol w="1852522">
                  <a:extLst>
                    <a:ext uri="{9D8B030D-6E8A-4147-A177-3AD203B41FA5}">
                      <a16:colId xmlns:a16="http://schemas.microsoft.com/office/drawing/2014/main" val="2825466709"/>
                    </a:ext>
                  </a:extLst>
                </a:gridCol>
                <a:gridCol w="9831614">
                  <a:extLst>
                    <a:ext uri="{9D8B030D-6E8A-4147-A177-3AD203B41FA5}">
                      <a16:colId xmlns:a16="http://schemas.microsoft.com/office/drawing/2014/main" val="3285409834"/>
                    </a:ext>
                  </a:extLst>
                </a:gridCol>
              </a:tblGrid>
              <a:tr h="130183">
                <a:tc>
                  <a:txBody>
                    <a:bodyPr/>
                    <a:lstStyle/>
                    <a:p>
                      <a:r>
                        <a:rPr lang="en-GB" sz="1400" dirty="0"/>
                        <a:t>Term </a:t>
                      </a:r>
                    </a:p>
                  </a:txBody>
                  <a:tcPr/>
                </a:tc>
                <a:tc>
                  <a:txBody>
                    <a:bodyPr/>
                    <a:lstStyle/>
                    <a:p>
                      <a:r>
                        <a:rPr lang="en-GB" sz="1400" dirty="0"/>
                        <a:t>Definition</a:t>
                      </a:r>
                    </a:p>
                  </a:txBody>
                  <a:tcPr/>
                </a:tc>
                <a:extLst>
                  <a:ext uri="{0D108BD9-81ED-4DB2-BD59-A6C34878D82A}">
                    <a16:rowId xmlns:a16="http://schemas.microsoft.com/office/drawing/2014/main" val="4093660232"/>
                  </a:ext>
                </a:extLst>
              </a:tr>
              <a:tr h="130183">
                <a:tc>
                  <a:txBody>
                    <a:bodyPr/>
                    <a:lstStyle/>
                    <a:p>
                      <a:r>
                        <a:rPr lang="en-GB" sz="1400" b="1" dirty="0">
                          <a:solidFill>
                            <a:schemeClr val="accent1"/>
                          </a:solidFill>
                        </a:rPr>
                        <a:t>Control Unit</a:t>
                      </a:r>
                      <a:endParaRPr lang="en-GB" sz="1400" dirty="0">
                        <a:solidFill>
                          <a:schemeClr val="accent1"/>
                        </a:solidFill>
                      </a:endParaRPr>
                    </a:p>
                  </a:txBody>
                  <a:tcPr/>
                </a:tc>
                <a:tc>
                  <a:txBody>
                    <a:bodyPr/>
                    <a:lstStyle/>
                    <a:p>
                      <a:r>
                        <a:rPr lang="en-GB" sz="1400" dirty="0">
                          <a:solidFill>
                            <a:srgbClr val="595959"/>
                          </a:solidFill>
                        </a:rPr>
                        <a:t>“The part of the CPU that manages the execution of instructions. The control unit fetches each instruction in sequence, and decodes and synchronises it before executing it by sending control signals to other parts of the computer.”</a:t>
                      </a:r>
                    </a:p>
                  </a:txBody>
                  <a:tcPr/>
                </a:tc>
                <a:extLst>
                  <a:ext uri="{0D108BD9-81ED-4DB2-BD59-A6C34878D82A}">
                    <a16:rowId xmlns:a16="http://schemas.microsoft.com/office/drawing/2014/main" val="2258648081"/>
                  </a:ext>
                </a:extLst>
              </a:tr>
              <a:tr h="130183">
                <a:tc>
                  <a:txBody>
                    <a:bodyPr/>
                    <a:lstStyle/>
                    <a:p>
                      <a:r>
                        <a:rPr lang="en-GB" sz="1400" b="1" dirty="0">
                          <a:solidFill>
                            <a:schemeClr val="accent1"/>
                          </a:solidFill>
                        </a:rPr>
                        <a:t>Register</a:t>
                      </a:r>
                      <a:endParaRPr lang="en-GB" sz="1400" dirty="0">
                        <a:solidFill>
                          <a:schemeClr val="accent1"/>
                        </a:solidFill>
                      </a:endParaRPr>
                    </a:p>
                  </a:txBody>
                  <a:tcPr/>
                </a:tc>
                <a:tc>
                  <a:txBody>
                    <a:bodyPr/>
                    <a:lstStyle/>
                    <a:p>
                      <a:r>
                        <a:rPr lang="en-GB" sz="1400" dirty="0">
                          <a:solidFill>
                            <a:srgbClr val="595959"/>
                          </a:solidFill>
                        </a:rPr>
                        <a:t>“Tiny areas of extremely fast memory located in the CPU normally designed for a specific purpose, where data or control information is stored temporarily.”</a:t>
                      </a:r>
                    </a:p>
                  </a:txBody>
                  <a:tcPr/>
                </a:tc>
                <a:extLst>
                  <a:ext uri="{0D108BD9-81ED-4DB2-BD59-A6C34878D82A}">
                    <a16:rowId xmlns:a16="http://schemas.microsoft.com/office/drawing/2014/main" val="1935471281"/>
                  </a:ext>
                </a:extLst>
              </a:tr>
              <a:tr h="130183">
                <a:tc>
                  <a:txBody>
                    <a:bodyPr/>
                    <a:lstStyle/>
                    <a:p>
                      <a:r>
                        <a:rPr lang="en-GB" sz="1400" b="1" dirty="0">
                          <a:solidFill>
                            <a:schemeClr val="accent1"/>
                          </a:solidFill>
                        </a:rPr>
                        <a:t>Busses</a:t>
                      </a:r>
                      <a:endParaRPr lang="en-GB" sz="1400" dirty="0">
                        <a:solidFill>
                          <a:schemeClr val="accent1"/>
                        </a:solidFill>
                      </a:endParaRPr>
                    </a:p>
                  </a:txBody>
                  <a:tcPr/>
                </a:tc>
                <a:tc>
                  <a:txBody>
                    <a:bodyPr/>
                    <a:lstStyle/>
                    <a:p>
                      <a:r>
                        <a:rPr lang="en-GB" sz="1400" dirty="0">
                          <a:solidFill>
                            <a:srgbClr val="595959"/>
                          </a:solidFill>
                        </a:rPr>
                        <a:t>“A common physical pathway shared by signals to and from several components of a computer.”</a:t>
                      </a:r>
                    </a:p>
                  </a:txBody>
                  <a:tcPr/>
                </a:tc>
                <a:extLst>
                  <a:ext uri="{0D108BD9-81ED-4DB2-BD59-A6C34878D82A}">
                    <a16:rowId xmlns:a16="http://schemas.microsoft.com/office/drawing/2014/main" val="2493507082"/>
                  </a:ext>
                </a:extLst>
              </a:tr>
              <a:tr h="130183">
                <a:tc>
                  <a:txBody>
                    <a:bodyPr/>
                    <a:lstStyle/>
                    <a:p>
                      <a:r>
                        <a:rPr lang="en-GB" sz="1400" b="1" dirty="0">
                          <a:solidFill>
                            <a:schemeClr val="accent1"/>
                          </a:solidFill>
                        </a:rPr>
                        <a:t>Von Neuman Architecture</a:t>
                      </a:r>
                      <a:endParaRPr lang="en-GB" sz="1400" dirty="0">
                        <a:solidFill>
                          <a:schemeClr val="accent1"/>
                        </a:solidFill>
                      </a:endParaRPr>
                    </a:p>
                  </a:txBody>
                  <a:tcPr/>
                </a:tc>
                <a:tc>
                  <a:txBody>
                    <a:bodyPr/>
                    <a:lstStyle/>
                    <a:p>
                      <a:r>
                        <a:rPr lang="en-GB" sz="1400" dirty="0">
                          <a:solidFill>
                            <a:srgbClr val="595959"/>
                          </a:solidFill>
                        </a:rPr>
                        <a:t>“Traditional computer architecture that forms the basis of most digital computer systems.  A single control unit manages program control flow following a linear sequence of “fetch-decode-execute””</a:t>
                      </a:r>
                    </a:p>
                  </a:txBody>
                  <a:tcPr/>
                </a:tc>
                <a:extLst>
                  <a:ext uri="{0D108BD9-81ED-4DB2-BD59-A6C34878D82A}">
                    <a16:rowId xmlns:a16="http://schemas.microsoft.com/office/drawing/2014/main" val="1610938332"/>
                  </a:ext>
                </a:extLst>
              </a:tr>
              <a:tr h="130183">
                <a:tc>
                  <a:txBody>
                    <a:bodyPr/>
                    <a:lstStyle/>
                    <a:p>
                      <a:r>
                        <a:rPr lang="en-GB" sz="1400" b="1" dirty="0">
                          <a:solidFill>
                            <a:schemeClr val="accent1"/>
                          </a:solidFill>
                        </a:rPr>
                        <a:t>Optical Storage</a:t>
                      </a:r>
                    </a:p>
                  </a:txBody>
                  <a:tcPr/>
                </a:tc>
                <a:tc>
                  <a:txBody>
                    <a:bodyPr/>
                    <a:lstStyle/>
                    <a:p>
                      <a:r>
                        <a:rPr lang="en-GB" sz="1400" dirty="0">
                          <a:solidFill>
                            <a:srgbClr val="595959"/>
                          </a:solidFill>
                        </a:rPr>
                        <a:t>“Storage medium that uses plastic discs on which the data is stored as patterns on the surface in pits and lands.”</a:t>
                      </a:r>
                    </a:p>
                  </a:txBody>
                  <a:tcPr/>
                </a:tc>
                <a:extLst>
                  <a:ext uri="{0D108BD9-81ED-4DB2-BD59-A6C34878D82A}">
                    <a16:rowId xmlns:a16="http://schemas.microsoft.com/office/drawing/2014/main" val="2335711995"/>
                  </a:ext>
                </a:extLst>
              </a:tr>
              <a:tr h="1301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accent1"/>
                          </a:solidFill>
                        </a:rPr>
                        <a:t>Operating System</a:t>
                      </a:r>
                    </a:p>
                  </a:txBody>
                  <a:tcPr/>
                </a:tc>
                <a:tc>
                  <a:txBody>
                    <a:bodyPr/>
                    <a:lstStyle/>
                    <a:p>
                      <a:r>
                        <a:rPr lang="en-GB" sz="1400" dirty="0">
                          <a:solidFill>
                            <a:srgbClr val="595959"/>
                          </a:solidFill>
                        </a:rPr>
                        <a:t>“Collection of systems software that manages the computer.  Usually supplied with the computer.  Most common operating systems are Windows, Linux, Unix, MacOS, iOS.”</a:t>
                      </a:r>
                    </a:p>
                  </a:txBody>
                  <a:tcPr/>
                </a:tc>
                <a:extLst>
                  <a:ext uri="{0D108BD9-81ED-4DB2-BD59-A6C34878D82A}">
                    <a16:rowId xmlns:a16="http://schemas.microsoft.com/office/drawing/2014/main" val="2674745076"/>
                  </a:ext>
                </a:extLst>
              </a:tr>
              <a:tr h="130183">
                <a:tc>
                  <a:txBody>
                    <a:bodyPr/>
                    <a:lstStyle/>
                    <a:p>
                      <a:r>
                        <a:rPr lang="en-GB" sz="1400" b="1" dirty="0">
                          <a:solidFill>
                            <a:schemeClr val="accent1"/>
                          </a:solidFill>
                        </a:rPr>
                        <a:t>Intermediate Code</a:t>
                      </a:r>
                      <a:endParaRPr lang="en-GB" sz="1400" dirty="0">
                        <a:solidFill>
                          <a:schemeClr val="accent1"/>
                        </a:solidFill>
                      </a:endParaRPr>
                    </a:p>
                  </a:txBody>
                  <a:tcPr/>
                </a:tc>
                <a:tc>
                  <a:txBody>
                    <a:bodyPr/>
                    <a:lstStyle/>
                    <a:p>
                      <a:r>
                        <a:rPr lang="en-GB" sz="1400" dirty="0">
                          <a:solidFill>
                            <a:srgbClr val="595959"/>
                          </a:solidFill>
                        </a:rPr>
                        <a:t>“Half-way type of code which is standard across machine types.  Runs on a virtual machine.”</a:t>
                      </a:r>
                    </a:p>
                  </a:txBody>
                  <a:tcPr/>
                </a:tc>
                <a:extLst>
                  <a:ext uri="{0D108BD9-81ED-4DB2-BD59-A6C34878D82A}">
                    <a16:rowId xmlns:a16="http://schemas.microsoft.com/office/drawing/2014/main" val="742177211"/>
                  </a:ext>
                </a:extLst>
              </a:tr>
              <a:tr h="130183">
                <a:tc>
                  <a:txBody>
                    <a:bodyPr/>
                    <a:lstStyle/>
                    <a:p>
                      <a:r>
                        <a:rPr lang="en-GB" sz="1400" b="1" dirty="0">
                          <a:solidFill>
                            <a:schemeClr val="accent1"/>
                          </a:solidFill>
                        </a:rPr>
                        <a:t>Device Driver</a:t>
                      </a:r>
                      <a:endParaRPr lang="en-GB" sz="1400" dirty="0">
                        <a:solidFill>
                          <a:schemeClr val="accent1"/>
                        </a:solidFill>
                      </a:endParaRPr>
                    </a:p>
                  </a:txBody>
                  <a:tcPr/>
                </a:tc>
                <a:tc>
                  <a:txBody>
                    <a:bodyPr/>
                    <a:lstStyle/>
                    <a:p>
                      <a:r>
                        <a:rPr lang="en-GB" sz="1400" dirty="0">
                          <a:solidFill>
                            <a:srgbClr val="595959"/>
                          </a:solidFill>
                        </a:rPr>
                        <a:t>“A computer program that operates or controls a particular type of device that is attached to a computer.”</a:t>
                      </a:r>
                    </a:p>
                  </a:txBody>
                  <a:tcPr/>
                </a:tc>
                <a:extLst>
                  <a:ext uri="{0D108BD9-81ED-4DB2-BD59-A6C34878D82A}">
                    <a16:rowId xmlns:a16="http://schemas.microsoft.com/office/drawing/2014/main" val="3973945284"/>
                  </a:ext>
                </a:extLst>
              </a:tr>
              <a:tr h="130183">
                <a:tc>
                  <a:txBody>
                    <a:bodyPr/>
                    <a:lstStyle/>
                    <a:p>
                      <a:r>
                        <a:rPr lang="en-GB" sz="1400" b="1" dirty="0">
                          <a:solidFill>
                            <a:schemeClr val="accent1"/>
                          </a:solidFill>
                        </a:rPr>
                        <a:t>Compiler</a:t>
                      </a:r>
                      <a:endParaRPr lang="en-GB" sz="1400" dirty="0">
                        <a:solidFill>
                          <a:schemeClr val="accent1"/>
                        </a:solidFill>
                      </a:endParaRPr>
                    </a:p>
                  </a:txBody>
                  <a:tcPr/>
                </a:tc>
                <a:tc>
                  <a:txBody>
                    <a:bodyPr/>
                    <a:lstStyle/>
                    <a:p>
                      <a:r>
                        <a:rPr lang="en-GB" sz="1400" dirty="0">
                          <a:solidFill>
                            <a:srgbClr val="595959"/>
                          </a:solidFill>
                        </a:rPr>
                        <a:t>“A program that translates a high-level language program, source code, into a computer’s machine code.”</a:t>
                      </a:r>
                    </a:p>
                  </a:txBody>
                  <a:tcPr/>
                </a:tc>
                <a:extLst>
                  <a:ext uri="{0D108BD9-81ED-4DB2-BD59-A6C34878D82A}">
                    <a16:rowId xmlns:a16="http://schemas.microsoft.com/office/drawing/2014/main" val="3042091184"/>
                  </a:ext>
                </a:extLst>
              </a:tr>
            </a:tbl>
          </a:graphicData>
        </a:graphic>
      </p:graphicFrame>
    </p:spTree>
    <p:extLst>
      <p:ext uri="{BB962C8B-B14F-4D97-AF65-F5344CB8AC3E}">
        <p14:creationId xmlns:p14="http://schemas.microsoft.com/office/powerpoint/2010/main" val="327600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5</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Getting to grips with terminology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Key terms task</a:t>
            </a:r>
          </a:p>
        </p:txBody>
      </p:sp>
      <p:graphicFrame>
        <p:nvGraphicFramePr>
          <p:cNvPr id="7" name="Table 7">
            <a:extLst>
              <a:ext uri="{FF2B5EF4-FFF2-40B4-BE49-F238E27FC236}">
                <a16:creationId xmlns:a16="http://schemas.microsoft.com/office/drawing/2014/main" id="{F95CD6E5-8BED-40AA-9655-26926A16896F}"/>
              </a:ext>
            </a:extLst>
          </p:cNvPr>
          <p:cNvGraphicFramePr>
            <a:graphicFrameLocks noGrp="1"/>
          </p:cNvGraphicFramePr>
          <p:nvPr>
            <p:extLst>
              <p:ext uri="{D42A27DB-BD31-4B8C-83A1-F6EECF244321}">
                <p14:modId xmlns:p14="http://schemas.microsoft.com/office/powerpoint/2010/main" val="817880974"/>
              </p:ext>
            </p:extLst>
          </p:nvPr>
        </p:nvGraphicFramePr>
        <p:xfrm>
          <a:off x="319178" y="1270000"/>
          <a:ext cx="11684136" cy="4724400"/>
        </p:xfrm>
        <a:graphic>
          <a:graphicData uri="http://schemas.openxmlformats.org/drawingml/2006/table">
            <a:tbl>
              <a:tblPr firstRow="1" bandRow="1">
                <a:tableStyleId>{5C22544A-7EE6-4342-B048-85BDC9FD1C3A}</a:tableStyleId>
              </a:tblPr>
              <a:tblGrid>
                <a:gridCol w="1852522">
                  <a:extLst>
                    <a:ext uri="{9D8B030D-6E8A-4147-A177-3AD203B41FA5}">
                      <a16:colId xmlns:a16="http://schemas.microsoft.com/office/drawing/2014/main" val="2825466709"/>
                    </a:ext>
                  </a:extLst>
                </a:gridCol>
                <a:gridCol w="9831614">
                  <a:extLst>
                    <a:ext uri="{9D8B030D-6E8A-4147-A177-3AD203B41FA5}">
                      <a16:colId xmlns:a16="http://schemas.microsoft.com/office/drawing/2014/main" val="3285409834"/>
                    </a:ext>
                  </a:extLst>
                </a:gridCol>
              </a:tblGrid>
              <a:tr h="130183">
                <a:tc>
                  <a:txBody>
                    <a:bodyPr/>
                    <a:lstStyle/>
                    <a:p>
                      <a:r>
                        <a:rPr lang="en-GB" sz="1200" dirty="0"/>
                        <a:t>Term </a:t>
                      </a:r>
                    </a:p>
                  </a:txBody>
                  <a:tcPr/>
                </a:tc>
                <a:tc>
                  <a:txBody>
                    <a:bodyPr/>
                    <a:lstStyle/>
                    <a:p>
                      <a:r>
                        <a:rPr lang="en-GB" sz="1200" dirty="0"/>
                        <a:t>Definition</a:t>
                      </a:r>
                    </a:p>
                  </a:txBody>
                  <a:tcPr/>
                </a:tc>
                <a:extLst>
                  <a:ext uri="{0D108BD9-81ED-4DB2-BD59-A6C34878D82A}">
                    <a16:rowId xmlns:a16="http://schemas.microsoft.com/office/drawing/2014/main" val="4093660232"/>
                  </a:ext>
                </a:extLst>
              </a:tr>
              <a:tr h="130183">
                <a:tc>
                  <a:txBody>
                    <a:bodyPr/>
                    <a:lstStyle/>
                    <a:p>
                      <a:r>
                        <a:rPr lang="en-GB" sz="1400" b="1" dirty="0">
                          <a:solidFill>
                            <a:schemeClr val="accent1"/>
                          </a:solidFill>
                        </a:rPr>
                        <a:t>Assembly Language</a:t>
                      </a:r>
                      <a:endParaRPr lang="en-GB" sz="1400" dirty="0">
                        <a:solidFill>
                          <a:schemeClr val="accent1"/>
                        </a:solidFill>
                      </a:endParaRPr>
                    </a:p>
                  </a:txBody>
                  <a:tcPr/>
                </a:tc>
                <a:tc>
                  <a:txBody>
                    <a:bodyPr/>
                    <a:lstStyle/>
                    <a:p>
                      <a:r>
                        <a:rPr lang="en-GB" sz="1400" dirty="0">
                          <a:solidFill>
                            <a:srgbClr val="595959"/>
                          </a:solidFill>
                        </a:rPr>
                        <a:t>“A language which is related very closely to the computer’s own machine code. ”</a:t>
                      </a:r>
                    </a:p>
                  </a:txBody>
                  <a:tcPr/>
                </a:tc>
                <a:extLst>
                  <a:ext uri="{0D108BD9-81ED-4DB2-BD59-A6C34878D82A}">
                    <a16:rowId xmlns:a16="http://schemas.microsoft.com/office/drawing/2014/main" val="632386726"/>
                  </a:ext>
                </a:extLst>
              </a:tr>
              <a:tr h="130183">
                <a:tc>
                  <a:txBody>
                    <a:bodyPr/>
                    <a:lstStyle/>
                    <a:p>
                      <a:r>
                        <a:rPr lang="en-GB" sz="1400" b="1" dirty="0">
                          <a:solidFill>
                            <a:schemeClr val="accent1"/>
                          </a:solidFill>
                        </a:rPr>
                        <a:t>Machine Code	</a:t>
                      </a:r>
                      <a:endParaRPr lang="en-GB" sz="1400" dirty="0">
                        <a:solidFill>
                          <a:schemeClr val="accent1"/>
                        </a:solidFill>
                      </a:endParaRPr>
                    </a:p>
                  </a:txBody>
                  <a:tcPr/>
                </a:tc>
                <a:tc>
                  <a:txBody>
                    <a:bodyPr/>
                    <a:lstStyle/>
                    <a:p>
                      <a:r>
                        <a:rPr lang="en-GB" sz="1400" dirty="0">
                          <a:solidFill>
                            <a:srgbClr val="595959"/>
                          </a:solidFill>
                        </a:rPr>
                        <a:t>“Set of all possible instructions made available by the hardware design of a particular processor.  Closest to pure binary.”</a:t>
                      </a:r>
                    </a:p>
                  </a:txBody>
                  <a:tcPr/>
                </a:tc>
                <a:extLst>
                  <a:ext uri="{0D108BD9-81ED-4DB2-BD59-A6C34878D82A}">
                    <a16:rowId xmlns:a16="http://schemas.microsoft.com/office/drawing/2014/main" val="4010243061"/>
                  </a:ext>
                </a:extLst>
              </a:tr>
              <a:tr h="1301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accent1"/>
                          </a:solidFill>
                        </a:rPr>
                        <a:t>Lossy Compression</a:t>
                      </a:r>
                    </a:p>
                  </a:txBody>
                  <a:tcPr/>
                </a:tc>
                <a:tc>
                  <a:txBody>
                    <a:bodyPr/>
                    <a:lstStyle/>
                    <a:p>
                      <a:r>
                        <a:rPr lang="en-GB" sz="1400" dirty="0">
                          <a:solidFill>
                            <a:srgbClr val="595959"/>
                          </a:solidFill>
                        </a:rPr>
                        <a:t>“A compression scheme where their generally involves a loss of resolution in parts of the image where experiences shows that it will be least noticed.”</a:t>
                      </a:r>
                    </a:p>
                  </a:txBody>
                  <a:tcPr/>
                </a:tc>
                <a:extLst>
                  <a:ext uri="{0D108BD9-81ED-4DB2-BD59-A6C34878D82A}">
                    <a16:rowId xmlns:a16="http://schemas.microsoft.com/office/drawing/2014/main" val="2058466778"/>
                  </a:ext>
                </a:extLst>
              </a:tr>
              <a:tr h="130183">
                <a:tc>
                  <a:txBody>
                    <a:bodyPr/>
                    <a:lstStyle/>
                    <a:p>
                      <a:r>
                        <a:rPr lang="en-GB" sz="1400" b="1" dirty="0">
                          <a:solidFill>
                            <a:schemeClr val="accent1"/>
                          </a:solidFill>
                        </a:rPr>
                        <a:t>Hashing</a:t>
                      </a:r>
                      <a:endParaRPr lang="en-GB" sz="1400" dirty="0">
                        <a:solidFill>
                          <a:schemeClr val="accent1"/>
                        </a:solidFill>
                      </a:endParaRPr>
                    </a:p>
                  </a:txBody>
                  <a:tcPr/>
                </a:tc>
                <a:tc>
                  <a:txBody>
                    <a:bodyPr/>
                    <a:lstStyle/>
                    <a:p>
                      <a:r>
                        <a:rPr lang="en-GB" sz="1400" dirty="0">
                          <a:solidFill>
                            <a:srgbClr val="595959"/>
                          </a:solidFill>
                        </a:rPr>
                        <a:t>“The process of calculating a numeric value from one or more data items.  While this value obviously depends on the value of the data items, it need not depend on the meaning attached to them, simply producing a number that is used within the computer.”</a:t>
                      </a:r>
                    </a:p>
                  </a:txBody>
                  <a:tcPr/>
                </a:tc>
                <a:extLst>
                  <a:ext uri="{0D108BD9-81ED-4DB2-BD59-A6C34878D82A}">
                    <a16:rowId xmlns:a16="http://schemas.microsoft.com/office/drawing/2014/main" val="2868973597"/>
                  </a:ext>
                </a:extLst>
              </a:tr>
              <a:tr h="130183">
                <a:tc>
                  <a:txBody>
                    <a:bodyPr/>
                    <a:lstStyle/>
                    <a:p>
                      <a:r>
                        <a:rPr lang="en-GB" sz="1400" b="1" dirty="0">
                          <a:solidFill>
                            <a:schemeClr val="accent1"/>
                          </a:solidFill>
                        </a:rPr>
                        <a:t>Normalisation</a:t>
                      </a:r>
                      <a:endParaRPr lang="en-GB" sz="1400" dirty="0">
                        <a:solidFill>
                          <a:schemeClr val="accent1"/>
                        </a:solidFill>
                      </a:endParaRPr>
                    </a:p>
                  </a:txBody>
                  <a:tcPr/>
                </a:tc>
                <a:tc>
                  <a:txBody>
                    <a:bodyPr/>
                    <a:lstStyle/>
                    <a:p>
                      <a:r>
                        <a:rPr lang="en-GB" sz="1400" dirty="0">
                          <a:solidFill>
                            <a:srgbClr val="595959"/>
                          </a:solidFill>
                        </a:rPr>
                        <a:t>“The process of arranging data in tables and setting their relationships to move them through normal forms”</a:t>
                      </a:r>
                    </a:p>
                  </a:txBody>
                  <a:tcPr/>
                </a:tc>
                <a:extLst>
                  <a:ext uri="{0D108BD9-81ED-4DB2-BD59-A6C34878D82A}">
                    <a16:rowId xmlns:a16="http://schemas.microsoft.com/office/drawing/2014/main" val="1236866748"/>
                  </a:ext>
                </a:extLst>
              </a:tr>
              <a:tr h="1301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accent1"/>
                          </a:solidFill>
                        </a:rPr>
                        <a:t>TCP/IP Stack</a:t>
                      </a:r>
                    </a:p>
                  </a:txBody>
                  <a:tcPr/>
                </a:tc>
                <a:tc>
                  <a:txBody>
                    <a:bodyPr/>
                    <a:lstStyle/>
                    <a:p>
                      <a:r>
                        <a:rPr lang="en-GB" sz="1400" dirty="0">
                          <a:solidFill>
                            <a:srgbClr val="595959"/>
                          </a:solidFill>
                        </a:rPr>
                        <a:t>Transmission Control Protocol / Internet Protocol: “The most common general-purpose standard protocol that allows any networked computers (including those on The Internet) to communicate with each other whatever their equipment.”</a:t>
                      </a:r>
                    </a:p>
                  </a:txBody>
                  <a:tcPr/>
                </a:tc>
                <a:extLst>
                  <a:ext uri="{0D108BD9-81ED-4DB2-BD59-A6C34878D82A}">
                    <a16:rowId xmlns:a16="http://schemas.microsoft.com/office/drawing/2014/main" val="321957806"/>
                  </a:ext>
                </a:extLst>
              </a:tr>
              <a:tr h="130183">
                <a:tc>
                  <a:txBody>
                    <a:bodyPr/>
                    <a:lstStyle/>
                    <a:p>
                      <a:r>
                        <a:rPr lang="en-GB" sz="1400" b="1" dirty="0">
                          <a:solidFill>
                            <a:schemeClr val="accent1"/>
                          </a:solidFill>
                        </a:rPr>
                        <a:t>Packet Switching</a:t>
                      </a:r>
                      <a:endParaRPr lang="en-GB" sz="1400" dirty="0">
                        <a:solidFill>
                          <a:schemeClr val="accent1"/>
                        </a:solidFill>
                      </a:endParaRPr>
                    </a:p>
                  </a:txBody>
                  <a:tcPr/>
                </a:tc>
                <a:tc>
                  <a:txBody>
                    <a:bodyPr/>
                    <a:lstStyle/>
                    <a:p>
                      <a:r>
                        <a:rPr lang="en-GB" sz="1400" dirty="0">
                          <a:solidFill>
                            <a:srgbClr val="595959"/>
                          </a:solidFill>
                        </a:rPr>
                        <a:t>“A method of sending data over a wide area network in which the message is broken into a number of parts which are sent independently, over whatever route is optimum for each packet, and reassembled at the destination.”</a:t>
                      </a:r>
                    </a:p>
                  </a:txBody>
                  <a:tcPr/>
                </a:tc>
                <a:extLst>
                  <a:ext uri="{0D108BD9-81ED-4DB2-BD59-A6C34878D82A}">
                    <a16:rowId xmlns:a16="http://schemas.microsoft.com/office/drawing/2014/main" val="1071538039"/>
                  </a:ext>
                </a:extLst>
              </a:tr>
              <a:tr h="130183">
                <a:tc>
                  <a:txBody>
                    <a:bodyPr/>
                    <a:lstStyle/>
                    <a:p>
                      <a:r>
                        <a:rPr lang="en-GB" sz="1400" b="1" dirty="0">
                          <a:solidFill>
                            <a:schemeClr val="accent1"/>
                          </a:solidFill>
                        </a:rPr>
                        <a:t>ASCII</a:t>
                      </a:r>
                      <a:endParaRPr lang="en-GB" sz="1400" dirty="0">
                        <a:solidFill>
                          <a:schemeClr val="accent1"/>
                        </a:solidFill>
                      </a:endParaRPr>
                    </a:p>
                  </a:txBody>
                  <a:tcPr/>
                </a:tc>
                <a:tc>
                  <a:txBody>
                    <a:bodyPr/>
                    <a:lstStyle/>
                    <a:p>
                      <a:r>
                        <a:rPr lang="en-GB" sz="1400" dirty="0">
                          <a:solidFill>
                            <a:srgbClr val="595959"/>
                          </a:solidFill>
                        </a:rPr>
                        <a:t>America Standard Code for Information Interchange: “A character set devised for early telecommunication systems but proved to be ideal for computer systems.  ASCII codes use 7-bits giving 32 control codes and 96 displayable characters (the 8th bit is often used for error checking).”</a:t>
                      </a:r>
                    </a:p>
                  </a:txBody>
                  <a:tcPr/>
                </a:tc>
                <a:extLst>
                  <a:ext uri="{0D108BD9-81ED-4DB2-BD59-A6C34878D82A}">
                    <a16:rowId xmlns:a16="http://schemas.microsoft.com/office/drawing/2014/main" val="3017583908"/>
                  </a:ext>
                </a:extLst>
              </a:tr>
              <a:tr h="130183">
                <a:tc>
                  <a:txBody>
                    <a:bodyPr/>
                    <a:lstStyle/>
                    <a:p>
                      <a:r>
                        <a:rPr lang="en-GB" sz="1400" b="1" dirty="0">
                          <a:solidFill>
                            <a:schemeClr val="accent1"/>
                          </a:solidFill>
                        </a:rPr>
                        <a:t>Problem Decomposition</a:t>
                      </a:r>
                      <a:endParaRPr lang="en-GB" sz="1400" dirty="0">
                        <a:solidFill>
                          <a:schemeClr val="accent1"/>
                        </a:solidFill>
                      </a:endParaRPr>
                    </a:p>
                  </a:txBody>
                  <a:tcPr/>
                </a:tc>
                <a:tc>
                  <a:txBody>
                    <a:bodyPr/>
                    <a:lstStyle/>
                    <a:p>
                      <a:r>
                        <a:rPr lang="en-GB" sz="1400" dirty="0">
                          <a:solidFill>
                            <a:srgbClr val="595959"/>
                          </a:solidFill>
                        </a:rPr>
                        <a:t>“The process by which a complex problem or system is broken down into parts that are easier to conceive, understand, program and maintain.”</a:t>
                      </a:r>
                    </a:p>
                  </a:txBody>
                  <a:tcPr/>
                </a:tc>
                <a:extLst>
                  <a:ext uri="{0D108BD9-81ED-4DB2-BD59-A6C34878D82A}">
                    <a16:rowId xmlns:a16="http://schemas.microsoft.com/office/drawing/2014/main" val="3898191595"/>
                  </a:ext>
                </a:extLst>
              </a:tr>
            </a:tbl>
          </a:graphicData>
        </a:graphic>
      </p:graphicFrame>
    </p:spTree>
    <p:extLst>
      <p:ext uri="{BB962C8B-B14F-4D97-AF65-F5344CB8AC3E}">
        <p14:creationId xmlns:p14="http://schemas.microsoft.com/office/powerpoint/2010/main" val="2335747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6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6</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Programming basics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An introduction to the basics of programming tasks</a:t>
            </a:r>
          </a:p>
        </p:txBody>
      </p:sp>
      <p:sp>
        <p:nvSpPr>
          <p:cNvPr id="8" name="TextBox 7">
            <a:extLst>
              <a:ext uri="{FF2B5EF4-FFF2-40B4-BE49-F238E27FC236}">
                <a16:creationId xmlns:a16="http://schemas.microsoft.com/office/drawing/2014/main" id="{1E81BE2F-8A12-4791-8E94-3FC74D79664B}"/>
              </a:ext>
            </a:extLst>
          </p:cNvPr>
          <p:cNvSpPr txBox="1"/>
          <p:nvPr/>
        </p:nvSpPr>
        <p:spPr>
          <a:xfrm>
            <a:off x="371568" y="1417038"/>
            <a:ext cx="7176714" cy="3532057"/>
          </a:xfrm>
          <a:prstGeom prst="rect">
            <a:avLst/>
          </a:prstGeom>
          <a:noFill/>
        </p:spPr>
        <p:txBody>
          <a:bodyPr wrap="square" rtlCol="0">
            <a:spAutoFit/>
          </a:bodyPr>
          <a:lstStyle/>
          <a:p>
            <a:pPr>
              <a:lnSpc>
                <a:spcPct val="120000"/>
              </a:lnSpc>
            </a:pPr>
            <a:r>
              <a:rPr lang="en-GB" sz="1100" dirty="0">
                <a:solidFill>
                  <a:srgbClr val="595959"/>
                </a:solidFill>
              </a:rPr>
              <a:t>Learning to “code” is a fun and essential part of A Level Computer Science.  This task is ideal if you haven't done the GCSE in Computer Science or you simply want a nice refresher ahead of starting your A Level course.</a:t>
            </a:r>
          </a:p>
          <a:p>
            <a:pPr>
              <a:lnSpc>
                <a:spcPct val="120000"/>
              </a:lnSpc>
            </a:pPr>
            <a:endParaRPr lang="en-GB" sz="1100" dirty="0">
              <a:solidFill>
                <a:srgbClr val="595959"/>
              </a:solidFill>
            </a:endParaRPr>
          </a:p>
          <a:p>
            <a:pPr marL="228600" indent="-228600">
              <a:lnSpc>
                <a:spcPct val="120000"/>
              </a:lnSpc>
              <a:buFont typeface="+mj-lt"/>
              <a:buAutoNum type="arabicPeriod"/>
            </a:pPr>
            <a:r>
              <a:rPr lang="en-GB" sz="1100" dirty="0">
                <a:solidFill>
                  <a:srgbClr val="595959"/>
                </a:solidFill>
              </a:rPr>
              <a:t>Head over to the web site: </a:t>
            </a:r>
            <a:r>
              <a:rPr lang="en-GB" sz="1100" u="sng" dirty="0">
                <a:solidFill>
                  <a:srgbClr val="595959"/>
                </a:solidFill>
                <a:hlinkClick r:id="rId3">
                  <a:extLst>
                    <a:ext uri="{A12FA001-AC4F-418D-AE19-62706E023703}">
                      <ahyp:hlinkClr xmlns:ahyp="http://schemas.microsoft.com/office/drawing/2018/hyperlinkcolor" val="tx"/>
                    </a:ext>
                  </a:extLst>
                </a:hlinkClick>
              </a:rPr>
              <a:t>https://www.learnpython.org/</a:t>
            </a:r>
            <a:r>
              <a:rPr lang="en-GB" sz="1100" dirty="0">
                <a:solidFill>
                  <a:srgbClr val="595959"/>
                </a:solidFill>
              </a:rPr>
              <a:t>   </a:t>
            </a:r>
          </a:p>
          <a:p>
            <a:pPr marL="228600" indent="-228600">
              <a:lnSpc>
                <a:spcPct val="120000"/>
              </a:lnSpc>
              <a:buFont typeface="+mj-lt"/>
              <a:buAutoNum type="arabicPeriod"/>
            </a:pPr>
            <a:r>
              <a:rPr lang="en-GB" sz="1100" dirty="0">
                <a:solidFill>
                  <a:srgbClr val="595959"/>
                </a:solidFill>
              </a:rPr>
              <a:t>Complete the following python tutorials under the heading:</a:t>
            </a:r>
          </a:p>
          <a:p>
            <a:pPr lvl="1">
              <a:lnSpc>
                <a:spcPct val="120000"/>
              </a:lnSpc>
            </a:pPr>
            <a:r>
              <a:rPr lang="en-GB" sz="1100" dirty="0">
                <a:solidFill>
                  <a:srgbClr val="595959"/>
                </a:solidFill>
              </a:rPr>
              <a:t>•	Hello, World!</a:t>
            </a:r>
          </a:p>
          <a:p>
            <a:pPr lvl="1">
              <a:lnSpc>
                <a:spcPct val="120000"/>
              </a:lnSpc>
            </a:pPr>
            <a:r>
              <a:rPr lang="en-GB" sz="1100" dirty="0">
                <a:solidFill>
                  <a:srgbClr val="595959"/>
                </a:solidFill>
              </a:rPr>
              <a:t>•	Variables and Types</a:t>
            </a:r>
          </a:p>
          <a:p>
            <a:pPr lvl="1">
              <a:lnSpc>
                <a:spcPct val="120000"/>
              </a:lnSpc>
            </a:pPr>
            <a:r>
              <a:rPr lang="en-GB" sz="1100" dirty="0">
                <a:solidFill>
                  <a:srgbClr val="595959"/>
                </a:solidFill>
              </a:rPr>
              <a:t>•	Lists</a:t>
            </a:r>
          </a:p>
          <a:p>
            <a:pPr lvl="1">
              <a:lnSpc>
                <a:spcPct val="120000"/>
              </a:lnSpc>
            </a:pPr>
            <a:r>
              <a:rPr lang="en-GB" sz="1100" dirty="0">
                <a:solidFill>
                  <a:srgbClr val="595959"/>
                </a:solidFill>
              </a:rPr>
              <a:t>•	Basic Operators</a:t>
            </a:r>
          </a:p>
          <a:p>
            <a:pPr lvl="1">
              <a:lnSpc>
                <a:spcPct val="120000"/>
              </a:lnSpc>
            </a:pPr>
            <a:r>
              <a:rPr lang="en-GB" sz="1100" dirty="0">
                <a:solidFill>
                  <a:srgbClr val="595959"/>
                </a:solidFill>
              </a:rPr>
              <a:t>•	String Formatting</a:t>
            </a:r>
          </a:p>
          <a:p>
            <a:pPr lvl="1">
              <a:lnSpc>
                <a:spcPct val="120000"/>
              </a:lnSpc>
            </a:pPr>
            <a:r>
              <a:rPr lang="en-GB" sz="1100" dirty="0">
                <a:solidFill>
                  <a:srgbClr val="595959"/>
                </a:solidFill>
              </a:rPr>
              <a:t>•	Basic String Operations</a:t>
            </a:r>
          </a:p>
          <a:p>
            <a:pPr lvl="1">
              <a:lnSpc>
                <a:spcPct val="120000"/>
              </a:lnSpc>
            </a:pPr>
            <a:r>
              <a:rPr lang="en-GB" sz="1100" dirty="0">
                <a:solidFill>
                  <a:srgbClr val="595959"/>
                </a:solidFill>
              </a:rPr>
              <a:t>•	Conditions</a:t>
            </a:r>
          </a:p>
          <a:p>
            <a:pPr lvl="1">
              <a:lnSpc>
                <a:spcPct val="120000"/>
              </a:lnSpc>
            </a:pPr>
            <a:r>
              <a:rPr lang="en-GB" sz="1100" dirty="0">
                <a:solidFill>
                  <a:srgbClr val="595959"/>
                </a:solidFill>
              </a:rPr>
              <a:t>•	Loops</a:t>
            </a:r>
          </a:p>
          <a:p>
            <a:pPr lvl="1">
              <a:lnSpc>
                <a:spcPct val="120000"/>
              </a:lnSpc>
            </a:pPr>
            <a:r>
              <a:rPr lang="en-GB" sz="1100" dirty="0">
                <a:solidFill>
                  <a:srgbClr val="595959"/>
                </a:solidFill>
              </a:rPr>
              <a:t>•	Functions</a:t>
            </a:r>
          </a:p>
          <a:p>
            <a:pPr marL="228600" indent="-228600">
              <a:lnSpc>
                <a:spcPct val="120000"/>
              </a:lnSpc>
              <a:buFont typeface="+mj-lt"/>
              <a:buAutoNum type="arabicPeriod"/>
            </a:pPr>
            <a:r>
              <a:rPr lang="en-GB" sz="1100" dirty="0">
                <a:solidFill>
                  <a:srgbClr val="595959"/>
                </a:solidFill>
              </a:rPr>
              <a:t>Each section presents you with theory, code to run and exercises to try out.</a:t>
            </a:r>
          </a:p>
          <a:p>
            <a:pPr marL="228600" indent="-228600">
              <a:lnSpc>
                <a:spcPct val="120000"/>
              </a:lnSpc>
              <a:buFont typeface="+mj-lt"/>
              <a:buAutoNum type="arabicPeriod"/>
            </a:pPr>
            <a:r>
              <a:rPr lang="en-GB" sz="1100" dirty="0">
                <a:solidFill>
                  <a:srgbClr val="595959"/>
                </a:solidFill>
              </a:rPr>
              <a:t>If you want to practice writing your own python programs you can download and install a simple python development tool here: </a:t>
            </a:r>
            <a:r>
              <a:rPr lang="en-GB" sz="1100" u="sng" dirty="0">
                <a:solidFill>
                  <a:srgbClr val="595959"/>
                </a:solidFill>
                <a:hlinkClick r:id="rId4">
                  <a:extLst>
                    <a:ext uri="{A12FA001-AC4F-418D-AE19-62706E023703}">
                      <ahyp:hlinkClr xmlns:ahyp="http://schemas.microsoft.com/office/drawing/2018/hyperlinkcolor" val="tx"/>
                    </a:ext>
                  </a:extLst>
                </a:hlinkClick>
              </a:rPr>
              <a:t>https://www.python.org/downloads/</a:t>
            </a:r>
            <a:endParaRPr lang="en-GB" sz="1100" dirty="0">
              <a:solidFill>
                <a:srgbClr val="595959"/>
              </a:solidFill>
            </a:endParaRPr>
          </a:p>
        </p:txBody>
      </p:sp>
      <p:pic>
        <p:nvPicPr>
          <p:cNvPr id="9" name="Picture 2">
            <a:extLst>
              <a:ext uri="{FF2B5EF4-FFF2-40B4-BE49-F238E27FC236}">
                <a16:creationId xmlns:a16="http://schemas.microsoft.com/office/drawing/2014/main" id="{63BDEBE7-0B0A-4AB2-9327-594A90E59B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9192" y="1466425"/>
            <a:ext cx="1962576" cy="196257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F123268-AD0D-4571-B5CF-F14B68EFC3F4}"/>
              </a:ext>
            </a:extLst>
          </p:cNvPr>
          <p:cNvSpPr/>
          <p:nvPr/>
        </p:nvSpPr>
        <p:spPr>
          <a:xfrm>
            <a:off x="319178" y="5210930"/>
            <a:ext cx="6096000" cy="261610"/>
          </a:xfrm>
          <a:prstGeom prst="rect">
            <a:avLst/>
          </a:prstGeom>
        </p:spPr>
        <p:txBody>
          <a:bodyPr>
            <a:spAutoFit/>
          </a:bodyPr>
          <a:lstStyle/>
          <a:p>
            <a:r>
              <a:rPr lang="en-GB" sz="1100" b="1" dirty="0">
                <a:solidFill>
                  <a:srgbClr val="595959"/>
                </a:solidFill>
              </a:rPr>
              <a:t>Additional note:</a:t>
            </a:r>
          </a:p>
        </p:txBody>
      </p:sp>
      <p:sp>
        <p:nvSpPr>
          <p:cNvPr id="11" name="Rectangle 10">
            <a:extLst>
              <a:ext uri="{FF2B5EF4-FFF2-40B4-BE49-F238E27FC236}">
                <a16:creationId xmlns:a16="http://schemas.microsoft.com/office/drawing/2014/main" id="{9AF6AB6F-0928-4DBF-9ED9-994EC4BFF2A0}"/>
              </a:ext>
            </a:extLst>
          </p:cNvPr>
          <p:cNvSpPr/>
          <p:nvPr/>
        </p:nvSpPr>
        <p:spPr>
          <a:xfrm>
            <a:off x="371568" y="5461202"/>
            <a:ext cx="11360200" cy="112697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This task is most suited to students who intend to do the A Level and have not previously gained much / or any programming experience from the GCSE Computer Science course.</a:t>
            </a:r>
          </a:p>
          <a:p>
            <a:endParaRPr lang="en-GB" sz="1100" dirty="0">
              <a:solidFill>
                <a:srgbClr val="595959"/>
              </a:solidFill>
            </a:endParaRPr>
          </a:p>
          <a:p>
            <a:r>
              <a:rPr lang="en-GB" sz="1100" dirty="0">
                <a:solidFill>
                  <a:srgbClr val="595959"/>
                </a:solidFill>
              </a:rPr>
              <a:t>Although the language chosen here is Python, and that may not be what you will be using at A Level, it is the underlying programming concepts which are important.</a:t>
            </a:r>
          </a:p>
          <a:p>
            <a:endParaRPr lang="en-GB" sz="1100" dirty="0">
              <a:solidFill>
                <a:srgbClr val="595959"/>
              </a:solidFill>
            </a:endParaRPr>
          </a:p>
          <a:p>
            <a:r>
              <a:rPr lang="en-GB" sz="1100" dirty="0">
                <a:solidFill>
                  <a:srgbClr val="595959"/>
                </a:solidFill>
              </a:rPr>
              <a:t>The list of topics above cover the standard set of programming concepts you would be expected to know having completed a GCSE and Computer Science and so will prepare you well for the A level.</a:t>
            </a:r>
          </a:p>
          <a:p>
            <a:endParaRPr lang="en-GB" sz="1100" dirty="0">
              <a:solidFill>
                <a:srgbClr val="595959"/>
              </a:solidFill>
            </a:endParaRPr>
          </a:p>
        </p:txBody>
      </p:sp>
    </p:spTree>
    <p:extLst>
      <p:ext uri="{BB962C8B-B14F-4D97-AF65-F5344CB8AC3E}">
        <p14:creationId xmlns:p14="http://schemas.microsoft.com/office/powerpoint/2010/main" val="3007006163"/>
      </p:ext>
    </p:extLst>
  </p:cSld>
  <p:clrMapOvr>
    <a:masterClrMapping/>
  </p:clrMapOvr>
</p:sld>
</file>

<file path=ppt/theme/theme1.xml><?xml version="1.0" encoding="utf-8"?>
<a:theme xmlns:a="http://schemas.openxmlformats.org/drawingml/2006/main" name="Office Theme">
  <a:themeElements>
    <a:clrScheme name="Craig'n'Dave">
      <a:dk1>
        <a:srgbClr val="538135"/>
      </a:dk1>
      <a:lt1>
        <a:sysClr val="window" lastClr="FFFFFF"/>
      </a:lt1>
      <a:dk2>
        <a:srgbClr val="538135"/>
      </a:dk2>
      <a:lt2>
        <a:srgbClr val="E7E6E6"/>
      </a:lt2>
      <a:accent1>
        <a:srgbClr val="823554"/>
      </a:accent1>
      <a:accent2>
        <a:srgbClr val="824C35"/>
      </a:accent2>
      <a:accent3>
        <a:srgbClr val="357382"/>
      </a:accent3>
      <a:accent4>
        <a:srgbClr val="A5A5A5"/>
      </a:accent4>
      <a:accent5>
        <a:srgbClr val="E7E6E6"/>
      </a:accent5>
      <a:accent6>
        <a:srgbClr val="70AD47"/>
      </a:accent6>
      <a:hlink>
        <a:srgbClr val="548235"/>
      </a:hlink>
      <a:folHlink>
        <a:srgbClr val="548235"/>
      </a:folHlink>
    </a:clrScheme>
    <a:fontScheme name="Craig'n'Dave">
      <a:majorFont>
        <a:latin typeface="Century Gothic"/>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B42AF556CFB8B4DAF34F441A4F30482" ma:contentTypeVersion="18" ma:contentTypeDescription="Create a new document." ma:contentTypeScope="" ma:versionID="fc097246a931bcbcf69a0b006e5fd8e5">
  <xsd:schema xmlns:xsd="http://www.w3.org/2001/XMLSchema" xmlns:xs="http://www.w3.org/2001/XMLSchema" xmlns:p="http://schemas.microsoft.com/office/2006/metadata/properties" xmlns:ns2="b8ee2683-5fbf-4037-b0d7-b2e88f4d78e2" xmlns:ns3="abc26b6d-ca3c-4cf4-bafd-d1cb04ee7136" targetNamespace="http://schemas.microsoft.com/office/2006/metadata/properties" ma:root="true" ma:fieldsID="cf65a51b65577548654f99c1ab649a0a" ns2:_="" ns3:_="">
    <xsd:import namespace="b8ee2683-5fbf-4037-b0d7-b2e88f4d78e2"/>
    <xsd:import namespace="abc26b6d-ca3c-4cf4-bafd-d1cb04ee713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ee2683-5fbf-4037-b0d7-b2e88f4d78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c0bdf5b-3142-4cb2-9f8e-0e8d224a762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bc26b6d-ca3c-4cf4-bafd-d1cb04ee713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165c826-f7ff-4b1b-a931-2772352ad5c1}" ma:internalName="TaxCatchAll" ma:showField="CatchAllData" ma:web="abc26b6d-ca3c-4cf4-bafd-d1cb04ee71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bc26b6d-ca3c-4cf4-bafd-d1cb04ee7136" xsi:nil="true"/>
    <lcf76f155ced4ddcb4097134ff3c332f xmlns="b8ee2683-5fbf-4037-b0d7-b2e88f4d78e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480A5C9-FEC8-4AFD-AE36-AC88499E075E}"/>
</file>

<file path=customXml/itemProps2.xml><?xml version="1.0" encoding="utf-8"?>
<ds:datastoreItem xmlns:ds="http://schemas.openxmlformats.org/officeDocument/2006/customXml" ds:itemID="{0CA38DB3-94FC-45E9-8C1E-F39EB0AFAD75}"/>
</file>

<file path=customXml/itemProps3.xml><?xml version="1.0" encoding="utf-8"?>
<ds:datastoreItem xmlns:ds="http://schemas.openxmlformats.org/officeDocument/2006/customXml" ds:itemID="{DA72245B-DBF2-43C5-A2FC-12ED66733958}"/>
</file>

<file path=docProps/app.xml><?xml version="1.0" encoding="utf-8"?>
<Properties xmlns="http://schemas.openxmlformats.org/officeDocument/2006/extended-properties" xmlns:vt="http://schemas.openxmlformats.org/officeDocument/2006/docPropsVTypes">
  <Template>Office Theme</Template>
  <TotalTime>413</TotalTime>
  <Words>7081</Words>
  <Application>Microsoft Office PowerPoint</Application>
  <PresentationFormat>Widescreen</PresentationFormat>
  <Paragraphs>1064</Paragraphs>
  <Slides>36</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Century Gothic</vt:lpstr>
      <vt:lpstr>Consolas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Hillyard</dc:creator>
  <cp:lastModifiedBy>David Hillyard</cp:lastModifiedBy>
  <cp:revision>73</cp:revision>
  <dcterms:created xsi:type="dcterms:W3CDTF">2019-09-17T11:01:38Z</dcterms:created>
  <dcterms:modified xsi:type="dcterms:W3CDTF">2020-04-10T10:13:06Z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0x010100BB42AF556CFB8B4DAF34F441A4F30482</vt:lpwstr>
  </property>
  <property fmtid="{D5CDD505-2E9C-101B-9397-08002B2CF9AE}" pid="3" name="MediaServiceImageTags">
    <vt:lpwstr/>
  </property>
</Properties>
</file>