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8" r:id="rId5"/>
    <p:sldId id="299" r:id="rId6"/>
    <p:sldId id="263" r:id="rId7"/>
    <p:sldId id="300" r:id="rId8"/>
    <p:sldId id="301" r:id="rId9"/>
    <p:sldId id="302" r:id="rId10"/>
    <p:sldId id="280" r:id="rId11"/>
    <p:sldId id="272" r:id="rId12"/>
    <p:sldId id="305" r:id="rId13"/>
    <p:sldId id="281" r:id="rId14"/>
    <p:sldId id="303" r:id="rId15"/>
    <p:sldId id="306" r:id="rId16"/>
    <p:sldId id="269" r:id="rId17"/>
    <p:sldId id="285" r:id="rId18"/>
    <p:sldId id="304" r:id="rId19"/>
    <p:sldId id="307" r:id="rId20"/>
    <p:sldId id="313" r:id="rId21"/>
    <p:sldId id="296"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C00"/>
    <a:srgbClr val="00B4CD"/>
    <a:srgbClr val="D52A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3ABD09-4FE0-EA43-A304-70301E4CC36F}" v="30" dt="2023-03-24T12:16:56.893"/>
    <p1510:client id="{B3FB5429-58CD-0D49-953E-E050B502395F}" v="130" dt="2023-03-24T12:39:43.3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BFEA5E-9220-EE4A-90AD-F8CC490BB589}" type="datetimeFigureOut">
              <a:rPr lang="en-US" smtClean="0"/>
              <a:t>5/3/2023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550384-BE58-F74B-A676-E2D9131D5A70}" type="slidenum">
              <a:rPr lang="en-US" smtClean="0"/>
              <a:t>‹#›</a:t>
            </a:fld>
            <a:endParaRPr lang="en-US"/>
          </a:p>
        </p:txBody>
      </p:sp>
    </p:spTree>
    <p:extLst>
      <p:ext uri="{BB962C8B-B14F-4D97-AF65-F5344CB8AC3E}">
        <p14:creationId xmlns:p14="http://schemas.microsoft.com/office/powerpoint/2010/main" val="2383942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550384-BE58-F74B-A676-E2D9131D5A70}" type="slidenum">
              <a:rPr lang="en-US" smtClean="0"/>
              <a:t>1</a:t>
            </a:fld>
            <a:endParaRPr lang="en-US"/>
          </a:p>
        </p:txBody>
      </p:sp>
    </p:spTree>
    <p:extLst>
      <p:ext uri="{BB962C8B-B14F-4D97-AF65-F5344CB8AC3E}">
        <p14:creationId xmlns:p14="http://schemas.microsoft.com/office/powerpoint/2010/main" val="1076115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work with over 500.</a:t>
            </a:r>
            <a:r>
              <a:rPr lang="en-US" baseline="0"/>
              <a:t> This is just a selection.</a:t>
            </a:r>
            <a:r>
              <a:rPr lang="en-US"/>
              <a:t> Work with them across a range of courses. Big and small names.</a:t>
            </a:r>
          </a:p>
        </p:txBody>
      </p:sp>
      <p:sp>
        <p:nvSpPr>
          <p:cNvPr id="4" name="Slide Number Placeholder 3"/>
          <p:cNvSpPr>
            <a:spLocks noGrp="1"/>
          </p:cNvSpPr>
          <p:nvPr>
            <p:ph type="sldNum" sz="quarter" idx="5"/>
          </p:nvPr>
        </p:nvSpPr>
        <p:spPr/>
        <p:txBody>
          <a:bodyPr/>
          <a:lstStyle/>
          <a:p>
            <a:fld id="{6F550384-BE58-F74B-A676-E2D9131D5A70}" type="slidenum">
              <a:rPr lang="en-US" smtClean="0"/>
              <a:t>10</a:t>
            </a:fld>
            <a:endParaRPr lang="en-US"/>
          </a:p>
        </p:txBody>
      </p:sp>
    </p:spTree>
    <p:extLst>
      <p:ext uri="{BB962C8B-B14F-4D97-AF65-F5344CB8AC3E}">
        <p14:creationId xmlns:p14="http://schemas.microsoft.com/office/powerpoint/2010/main" val="4210313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550384-BE58-F74B-A676-E2D9131D5A70}" type="slidenum">
              <a:rPr lang="en-US" smtClean="0"/>
              <a:t>11</a:t>
            </a:fld>
            <a:endParaRPr lang="en-US"/>
          </a:p>
        </p:txBody>
      </p:sp>
    </p:spTree>
    <p:extLst>
      <p:ext uri="{BB962C8B-B14F-4D97-AF65-F5344CB8AC3E}">
        <p14:creationId xmlns:p14="http://schemas.microsoft.com/office/powerpoint/2010/main" val="35498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50384-BE58-F74B-A676-E2D9131D5A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843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completely separate to UCAS** Applications are direct to employers, though we host all live vacancies and support with finding the jobs through our website and regular degree apprenticeship open evenings. We are linked with the employers quite closely and know when they are planning on hiring, they also tell us when they have completed their hiring process so we can begin to progress the university enrolments for new apprentices.</a:t>
            </a:r>
          </a:p>
        </p:txBody>
      </p:sp>
      <p:sp>
        <p:nvSpPr>
          <p:cNvPr id="4" name="Slide Number Placeholder 3"/>
          <p:cNvSpPr>
            <a:spLocks noGrp="1"/>
          </p:cNvSpPr>
          <p:nvPr>
            <p:ph type="sldNum" sz="quarter" idx="5"/>
          </p:nvPr>
        </p:nvSpPr>
        <p:spPr/>
        <p:txBody>
          <a:bodyPr/>
          <a:lstStyle/>
          <a:p>
            <a:fld id="{6F550384-BE58-F74B-A676-E2D9131D5A70}" type="slidenum">
              <a:rPr lang="en-US" smtClean="0"/>
              <a:t>13</a:t>
            </a:fld>
            <a:endParaRPr lang="en-US"/>
          </a:p>
        </p:txBody>
      </p:sp>
    </p:spTree>
    <p:extLst>
      <p:ext uri="{BB962C8B-B14F-4D97-AF65-F5344CB8AC3E}">
        <p14:creationId xmlns:p14="http://schemas.microsoft.com/office/powerpoint/2010/main" val="2627933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ffectLst/>
              </a:rPr>
              <a:t>Might not see many vacancies until the new year as our peak time is Feb-June . Bigger companies tend to hire earlier and have earlier deadlines.</a:t>
            </a:r>
          </a:p>
          <a:p>
            <a:r>
              <a:rPr lang="en-GB">
                <a:effectLst/>
              </a:rPr>
              <a:t>Keep options open, apply to UCAS and meet the January UCAS deadline so you have university offers as a backup if you don’t manage to gain an apprenticeship from January onwards.</a:t>
            </a:r>
          </a:p>
        </p:txBody>
      </p:sp>
      <p:sp>
        <p:nvSpPr>
          <p:cNvPr id="4" name="Slide Number Placeholder 3"/>
          <p:cNvSpPr>
            <a:spLocks noGrp="1"/>
          </p:cNvSpPr>
          <p:nvPr>
            <p:ph type="sldNum" sz="quarter" idx="5"/>
          </p:nvPr>
        </p:nvSpPr>
        <p:spPr/>
        <p:txBody>
          <a:bodyPr/>
          <a:lstStyle/>
          <a:p>
            <a:fld id="{6F550384-BE58-F74B-A676-E2D9131D5A70}" type="slidenum">
              <a:rPr lang="en-US" smtClean="0"/>
              <a:t>14</a:t>
            </a:fld>
            <a:endParaRPr lang="en-US"/>
          </a:p>
        </p:txBody>
      </p:sp>
    </p:spTree>
    <p:extLst>
      <p:ext uri="{BB962C8B-B14F-4D97-AF65-F5344CB8AC3E}">
        <p14:creationId xmlns:p14="http://schemas.microsoft.com/office/powerpoint/2010/main" val="934523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Enrolment is an informal application where we take all your details and qualification information, we don’t make you do another full application to the university with personal statement etc.</a:t>
            </a:r>
          </a:p>
          <a:p>
            <a:endParaRPr lang="en-US"/>
          </a:p>
          <a:p>
            <a:r>
              <a:rPr lang="en-US"/>
              <a:t>Pending A level and BTEC results in August you will then begin on the </a:t>
            </a:r>
            <a:r>
              <a:rPr lang="en-US" err="1"/>
              <a:t>programme</a:t>
            </a:r>
            <a:r>
              <a:rPr lang="en-US"/>
              <a:t> in September or October with an induction week.</a:t>
            </a:r>
          </a:p>
        </p:txBody>
      </p:sp>
      <p:sp>
        <p:nvSpPr>
          <p:cNvPr id="4" name="Slide Number Placeholder 3"/>
          <p:cNvSpPr>
            <a:spLocks noGrp="1"/>
          </p:cNvSpPr>
          <p:nvPr>
            <p:ph type="sldNum" sz="quarter" idx="5"/>
          </p:nvPr>
        </p:nvSpPr>
        <p:spPr/>
        <p:txBody>
          <a:bodyPr/>
          <a:lstStyle/>
          <a:p>
            <a:fld id="{6F550384-BE58-F74B-A676-E2D9131D5A70}" type="slidenum">
              <a:rPr lang="en-US" smtClean="0"/>
              <a:t>15</a:t>
            </a:fld>
            <a:endParaRPr lang="en-US"/>
          </a:p>
        </p:txBody>
      </p:sp>
    </p:spTree>
    <p:extLst>
      <p:ext uri="{BB962C8B-B14F-4D97-AF65-F5344CB8AC3E}">
        <p14:creationId xmlns:p14="http://schemas.microsoft.com/office/powerpoint/2010/main" val="753386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50384-BE58-F74B-A676-E2D9131D5A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1555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550384-BE58-F74B-A676-E2D9131D5A70}" type="slidenum">
              <a:rPr lang="en-US" smtClean="0"/>
              <a:t>18</a:t>
            </a:fld>
            <a:endParaRPr lang="en-US"/>
          </a:p>
        </p:txBody>
      </p:sp>
    </p:spTree>
    <p:extLst>
      <p:ext uri="{BB962C8B-B14F-4D97-AF65-F5344CB8AC3E}">
        <p14:creationId xmlns:p14="http://schemas.microsoft.com/office/powerpoint/2010/main" val="3346665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550384-BE58-F74B-A676-E2D9131D5A70}" type="slidenum">
              <a:rPr lang="en-US" smtClean="0"/>
              <a:t>2</a:t>
            </a:fld>
            <a:endParaRPr lang="en-US"/>
          </a:p>
        </p:txBody>
      </p:sp>
    </p:spTree>
    <p:extLst>
      <p:ext uri="{BB962C8B-B14F-4D97-AF65-F5344CB8AC3E}">
        <p14:creationId xmlns:p14="http://schemas.microsoft.com/office/powerpoint/2010/main" val="3089406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80% work, 20% university including independent study time</a:t>
            </a:r>
          </a:p>
          <a:p>
            <a:r>
              <a:rPr lang="en-US"/>
              <a:t>Full time job – for those who are ready for working life and full-time employment but still want a valuable degree level qualification.</a:t>
            </a:r>
          </a:p>
        </p:txBody>
      </p:sp>
      <p:sp>
        <p:nvSpPr>
          <p:cNvPr id="4" name="Slide Number Placeholder 3"/>
          <p:cNvSpPr>
            <a:spLocks noGrp="1"/>
          </p:cNvSpPr>
          <p:nvPr>
            <p:ph type="sldNum" sz="quarter" idx="5"/>
          </p:nvPr>
        </p:nvSpPr>
        <p:spPr/>
        <p:txBody>
          <a:bodyPr/>
          <a:lstStyle/>
          <a:p>
            <a:fld id="{6F550384-BE58-F74B-A676-E2D9131D5A70}" type="slidenum">
              <a:rPr lang="en-US" smtClean="0"/>
              <a:t>3</a:t>
            </a:fld>
            <a:endParaRPr lang="en-US"/>
          </a:p>
        </p:txBody>
      </p:sp>
    </p:spTree>
    <p:extLst>
      <p:ext uri="{BB962C8B-B14F-4D97-AF65-F5344CB8AC3E}">
        <p14:creationId xmlns:p14="http://schemas.microsoft.com/office/powerpoint/2010/main" val="2802214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Manchester Met – doesn’t offer all of these, this is what is out there in general for sixth form/college leavers with some newer recent additions in the creative industries</a:t>
            </a:r>
          </a:p>
          <a:p>
            <a:r>
              <a:rPr lang="en-US"/>
              <a:t>Explain what UCAS points equate to in A Levels/BTEC grades</a:t>
            </a:r>
          </a:p>
        </p:txBody>
      </p:sp>
      <p:sp>
        <p:nvSpPr>
          <p:cNvPr id="4" name="Slide Number Placeholder 3"/>
          <p:cNvSpPr>
            <a:spLocks noGrp="1"/>
          </p:cNvSpPr>
          <p:nvPr>
            <p:ph type="sldNum" sz="quarter" idx="5"/>
          </p:nvPr>
        </p:nvSpPr>
        <p:spPr/>
        <p:txBody>
          <a:bodyPr/>
          <a:lstStyle/>
          <a:p>
            <a:fld id="{6F550384-BE58-F74B-A676-E2D9131D5A70}" type="slidenum">
              <a:rPr lang="en-US" smtClean="0"/>
              <a:t>4</a:t>
            </a:fld>
            <a:endParaRPr lang="en-US"/>
          </a:p>
        </p:txBody>
      </p:sp>
    </p:spTree>
    <p:extLst>
      <p:ext uri="{BB962C8B-B14F-4D97-AF65-F5344CB8AC3E}">
        <p14:creationId xmlns:p14="http://schemas.microsoft.com/office/powerpoint/2010/main" val="4209761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Tuition paid by apprenticeship levy, gov funding</a:t>
            </a:r>
          </a:p>
          <a:p>
            <a:pPr marL="171450" indent="-171450">
              <a:buFont typeface="Arial" panose="020B0604020202020204" pitchFamily="34" charset="0"/>
              <a:buChar char="•"/>
            </a:pPr>
            <a:r>
              <a:rPr lang="en-US"/>
              <a:t>Salary, currently £14,000 a year minimum (Sept 22) – average around £17,000 a year with some companies up to £22,000 for sixth form leavers</a:t>
            </a:r>
          </a:p>
          <a:p>
            <a:pPr marL="171450" indent="-171450">
              <a:buFont typeface="Arial" panose="020B0604020202020204" pitchFamily="34" charset="0"/>
              <a:buChar char="•"/>
            </a:pPr>
            <a:r>
              <a:rPr lang="en-US"/>
              <a:t>Employment experience – will have to be able to express this desire to gain this to employers</a:t>
            </a:r>
          </a:p>
          <a:p>
            <a:pPr marL="171450" indent="-171450">
              <a:buFont typeface="Arial" panose="020B0604020202020204" pitchFamily="34" charset="0"/>
              <a:buChar char="•"/>
            </a:pPr>
            <a:r>
              <a:rPr lang="en-US"/>
              <a:t>Practical, see learning being put into practice</a:t>
            </a:r>
          </a:p>
          <a:p>
            <a:pPr marL="171450" indent="-171450">
              <a:buFont typeface="Arial" panose="020B0604020202020204" pitchFamily="34" charset="0"/>
              <a:buChar char="•"/>
            </a:pPr>
            <a:r>
              <a:rPr lang="en-US"/>
              <a:t>Career Progression: surveys we did recently showed 78% of apprentices had a pay rise and 64% a promotion during their </a:t>
            </a:r>
            <a:r>
              <a:rPr lang="en-US" err="1"/>
              <a:t>programme</a:t>
            </a:r>
            <a:r>
              <a:rPr lang="en-US"/>
              <a:t>. Salaries of Digital Tech graduates in our first cohort one year after graduating were on average £39,000 a year (this is 46% (£18000) higher than the average UK computing graduate). Also, the experience gained over 4 years allows apprentices to progress in their companies or on to new careers afterwards.</a:t>
            </a:r>
          </a:p>
        </p:txBody>
      </p:sp>
      <p:sp>
        <p:nvSpPr>
          <p:cNvPr id="4" name="Slide Number Placeholder 3"/>
          <p:cNvSpPr>
            <a:spLocks noGrp="1"/>
          </p:cNvSpPr>
          <p:nvPr>
            <p:ph type="sldNum" sz="quarter" idx="5"/>
          </p:nvPr>
        </p:nvSpPr>
        <p:spPr/>
        <p:txBody>
          <a:bodyPr/>
          <a:lstStyle/>
          <a:p>
            <a:fld id="{6F550384-BE58-F74B-A676-E2D9131D5A70}" type="slidenum">
              <a:rPr lang="en-US" smtClean="0"/>
              <a:t>5</a:t>
            </a:fld>
            <a:endParaRPr lang="en-US"/>
          </a:p>
        </p:txBody>
      </p:sp>
    </p:spTree>
    <p:extLst>
      <p:ext uri="{BB962C8B-B14F-4D97-AF65-F5344CB8AC3E}">
        <p14:creationId xmlns:p14="http://schemas.microsoft.com/office/powerpoint/2010/main" val="3097737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550384-BE58-F74B-A676-E2D9131D5A70}" type="slidenum">
              <a:rPr lang="en-US" smtClean="0"/>
              <a:t>6</a:t>
            </a:fld>
            <a:endParaRPr lang="en-US"/>
          </a:p>
        </p:txBody>
      </p:sp>
    </p:spTree>
    <p:extLst>
      <p:ext uri="{BB962C8B-B14F-4D97-AF65-F5344CB8AC3E}">
        <p14:creationId xmlns:p14="http://schemas.microsoft.com/office/powerpoint/2010/main" val="4098158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Skills coach – similar to a progress tutor/personal tutor at college. Monitor progress with regular reviews and are the first point of contact at the university for apprentices. Also check in regarding welfare, any issues with coursework or the workplace. Every apprentice is assigned a skills coach specific to their </a:t>
            </a:r>
            <a:r>
              <a:rPr lang="en-US" err="1"/>
              <a:t>programme</a:t>
            </a:r>
            <a:r>
              <a:rPr lang="en-US"/>
              <a:t>.</a:t>
            </a:r>
          </a:p>
          <a:p>
            <a:endParaRPr lang="en-US"/>
          </a:p>
          <a:p>
            <a:r>
              <a:rPr lang="en-US"/>
              <a:t>Student’s Union – all apprentices are full members (explain what union is) but point out apprentices are at work when some events and clubs may take place, part of the lifestyle consideration.</a:t>
            </a:r>
          </a:p>
          <a:p>
            <a:endParaRPr lang="en-US"/>
          </a:p>
          <a:p>
            <a:r>
              <a:rPr lang="en-US"/>
              <a:t>Transport support – TFGM sometimes offer this for apprentices who live and work in Greater Manchester, worth checking their website. Previously has included cycle to work scheme.</a:t>
            </a:r>
          </a:p>
        </p:txBody>
      </p:sp>
      <p:sp>
        <p:nvSpPr>
          <p:cNvPr id="4" name="Slide Number Placeholder 3"/>
          <p:cNvSpPr>
            <a:spLocks noGrp="1"/>
          </p:cNvSpPr>
          <p:nvPr>
            <p:ph type="sldNum" sz="quarter" idx="5"/>
          </p:nvPr>
        </p:nvSpPr>
        <p:spPr/>
        <p:txBody>
          <a:bodyPr/>
          <a:lstStyle/>
          <a:p>
            <a:fld id="{6F550384-BE58-F74B-A676-E2D9131D5A70}" type="slidenum">
              <a:rPr lang="en-US" smtClean="0"/>
              <a:t>7</a:t>
            </a:fld>
            <a:endParaRPr lang="en-US"/>
          </a:p>
        </p:txBody>
      </p:sp>
    </p:spTree>
    <p:extLst>
      <p:ext uri="{BB962C8B-B14F-4D97-AF65-F5344CB8AC3E}">
        <p14:creationId xmlns:p14="http://schemas.microsoft.com/office/powerpoint/2010/main" val="808602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1200"/>
              <a:t>Chartered Manager – ‘Business Management Professional’ Degree – extra status upon graduation of being a chartered manager with the Chartered Management Institute (CMI)</a:t>
            </a:r>
          </a:p>
          <a:p>
            <a:pPr marL="342900" indent="-342900">
              <a:buFont typeface="Arial" panose="020B0604020202020204" pitchFamily="34" charset="0"/>
              <a:buChar char="•"/>
            </a:pPr>
            <a:r>
              <a:rPr lang="en-GB" sz="1200">
                <a:cs typeface="Calibri"/>
              </a:rPr>
              <a:t>Creative Digital Design Professional </a:t>
            </a:r>
          </a:p>
          <a:p>
            <a:pPr marL="342900" indent="-342900">
              <a:buFont typeface="Arial" panose="020B0604020202020204" pitchFamily="34" charset="0"/>
              <a:buChar char="•"/>
            </a:pPr>
            <a:r>
              <a:rPr lang="en-GB" sz="1200"/>
              <a:t>Digital and Technology Solutions – 4 Pathways: Software Engineering, Computer Scientist, Cyber Security, Data Analyst – with many job titles in between</a:t>
            </a:r>
          </a:p>
          <a:p>
            <a:pPr marL="342900" indent="-342900">
              <a:buFont typeface="Arial" panose="020B0604020202020204" pitchFamily="34" charset="0"/>
              <a:buChar char="•"/>
            </a:pPr>
            <a:r>
              <a:rPr lang="en-GB" sz="1200"/>
              <a:t>Digital Marketing </a:t>
            </a:r>
          </a:p>
          <a:p>
            <a:pPr marL="342900" indent="-342900">
              <a:buFont typeface="Arial" panose="020B0604020202020204" pitchFamily="34" charset="0"/>
              <a:buChar char="•"/>
            </a:pPr>
            <a:r>
              <a:rPr lang="en-GB" sz="1200"/>
              <a:t>Digital User Experience (UX) Professional – explain what UX is and mention the aspects of psychology, ethics and research methods interest that employers often look for alongside graphic design interest</a:t>
            </a:r>
          </a:p>
          <a:p>
            <a:pPr marL="342900" indent="-342900">
              <a:buFont typeface="Arial" panose="020B0604020202020204" pitchFamily="34" charset="0"/>
              <a:buChar char="•"/>
            </a:pPr>
            <a:r>
              <a:rPr lang="en-GB" sz="1200">
                <a:cs typeface="Calibri"/>
              </a:rPr>
              <a:t>Healthcare Science Practitioner – higher entry requirements than our other L6 programmes (120 UCAS points), also slightly different entry routes, check our website for more</a:t>
            </a:r>
          </a:p>
          <a:p>
            <a:pPr marL="342900" indent="-342900">
              <a:buFont typeface="Arial" panose="020B0604020202020204" pitchFamily="34" charset="0"/>
              <a:buChar char="•"/>
            </a:pPr>
            <a:r>
              <a:rPr lang="en-GB" sz="1200"/>
              <a:t>Laboratory Scientist (Chemical Science) – needs Chemistry A Level or BTEC Applied Science or equivalent</a:t>
            </a:r>
            <a:endParaRPr lang="en-GB" sz="1200">
              <a:cs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ea typeface="+mn-lt"/>
                <a:cs typeface="+mn-lt"/>
              </a:rPr>
              <a:t>Laboratory Scientist (Bioscience) - </a:t>
            </a:r>
            <a:r>
              <a:rPr lang="en-GB" sz="1200"/>
              <a:t>needs Biology A Level or BTEC Applied Science or equivalent</a:t>
            </a:r>
            <a:endParaRPr lang="en-GB" sz="1200">
              <a:cs typeface="Calibri" panose="020F0502020204030204"/>
            </a:endParaRPr>
          </a:p>
          <a:p>
            <a:pPr marL="342900" indent="-342900">
              <a:buFont typeface="Arial" panose="020B0604020202020204" pitchFamily="34" charset="0"/>
              <a:buChar char="•"/>
            </a:pPr>
            <a:endParaRPr lang="en-GB" sz="1200">
              <a:ea typeface="+mn-lt"/>
              <a:cs typeface="+mn-lt"/>
            </a:endParaRPr>
          </a:p>
          <a:p>
            <a:endParaRPr lang="en-US"/>
          </a:p>
        </p:txBody>
      </p:sp>
      <p:sp>
        <p:nvSpPr>
          <p:cNvPr id="4" name="Slide Number Placeholder 3"/>
          <p:cNvSpPr>
            <a:spLocks noGrp="1"/>
          </p:cNvSpPr>
          <p:nvPr>
            <p:ph type="sldNum" sz="quarter" idx="5"/>
          </p:nvPr>
        </p:nvSpPr>
        <p:spPr/>
        <p:txBody>
          <a:bodyPr/>
          <a:lstStyle/>
          <a:p>
            <a:fld id="{6F550384-BE58-F74B-A676-E2D9131D5A70}" type="slidenum">
              <a:rPr lang="en-US" smtClean="0"/>
              <a:t>8</a:t>
            </a:fld>
            <a:endParaRPr lang="en-US"/>
          </a:p>
        </p:txBody>
      </p:sp>
    </p:spTree>
    <p:extLst>
      <p:ext uri="{BB962C8B-B14F-4D97-AF65-F5344CB8AC3E}">
        <p14:creationId xmlns:p14="http://schemas.microsoft.com/office/powerpoint/2010/main" val="1941725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550384-BE58-F74B-A676-E2D9131D5A70}" type="slidenum">
              <a:rPr lang="en-US" smtClean="0"/>
              <a:t>9</a:t>
            </a:fld>
            <a:endParaRPr lang="en-US"/>
          </a:p>
        </p:txBody>
      </p:sp>
    </p:spTree>
    <p:extLst>
      <p:ext uri="{BB962C8B-B14F-4D97-AF65-F5344CB8AC3E}">
        <p14:creationId xmlns:p14="http://schemas.microsoft.com/office/powerpoint/2010/main" val="768397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4DEA2-4606-814F-B874-90614FC9FD7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01EB3E2-3B50-9343-A9DE-FD696B8675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66FEDE8-7220-0A4B-B20E-270E2FCE3BF3}"/>
              </a:ext>
            </a:extLst>
          </p:cNvPr>
          <p:cNvSpPr>
            <a:spLocks noGrp="1"/>
          </p:cNvSpPr>
          <p:nvPr>
            <p:ph type="dt" sz="half" idx="10"/>
          </p:nvPr>
        </p:nvSpPr>
        <p:spPr/>
        <p:txBody>
          <a:bodyPr/>
          <a:lstStyle/>
          <a:p>
            <a:fld id="{70BAF8CD-A5B3-BC4C-9BBD-1C5B8EE2D883}" type="datetimeFigureOut">
              <a:rPr lang="en-US" smtClean="0"/>
              <a:t>5/3/2023</a:t>
            </a:fld>
            <a:endParaRPr lang="en-US"/>
          </a:p>
        </p:txBody>
      </p:sp>
      <p:sp>
        <p:nvSpPr>
          <p:cNvPr id="5" name="Footer Placeholder 4">
            <a:extLst>
              <a:ext uri="{FF2B5EF4-FFF2-40B4-BE49-F238E27FC236}">
                <a16:creationId xmlns:a16="http://schemas.microsoft.com/office/drawing/2014/main" id="{B2881380-01FE-0249-8E95-EABF89DB1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E71DC-2573-9440-AC06-BAF9692BBBF6}"/>
              </a:ext>
            </a:extLst>
          </p:cNvPr>
          <p:cNvSpPr>
            <a:spLocks noGrp="1"/>
          </p:cNvSpPr>
          <p:nvPr>
            <p:ph type="sldNum" sz="quarter" idx="12"/>
          </p:nvPr>
        </p:nvSpPr>
        <p:spPr/>
        <p:txBody>
          <a:bodyPr/>
          <a:lstStyle/>
          <a:p>
            <a:fld id="{1758959B-FBA9-EF4C-BFC2-855946A38F80}" type="slidenum">
              <a:rPr lang="en-US" smtClean="0"/>
              <a:t>‹#›</a:t>
            </a:fld>
            <a:endParaRPr lang="en-US"/>
          </a:p>
        </p:txBody>
      </p:sp>
    </p:spTree>
    <p:extLst>
      <p:ext uri="{BB962C8B-B14F-4D97-AF65-F5344CB8AC3E}">
        <p14:creationId xmlns:p14="http://schemas.microsoft.com/office/powerpoint/2010/main" val="3255658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7673C-C905-BB43-8655-66AEE893D11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345CF5E-BC84-EE4B-86D8-913C926450D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43E618-4807-E642-8D1C-948A812748C1}"/>
              </a:ext>
            </a:extLst>
          </p:cNvPr>
          <p:cNvSpPr>
            <a:spLocks noGrp="1"/>
          </p:cNvSpPr>
          <p:nvPr>
            <p:ph type="dt" sz="half" idx="10"/>
          </p:nvPr>
        </p:nvSpPr>
        <p:spPr/>
        <p:txBody>
          <a:bodyPr/>
          <a:lstStyle/>
          <a:p>
            <a:fld id="{70BAF8CD-A5B3-BC4C-9BBD-1C5B8EE2D883}" type="datetimeFigureOut">
              <a:rPr lang="en-US" smtClean="0"/>
              <a:t>5/3/2023</a:t>
            </a:fld>
            <a:endParaRPr lang="en-US"/>
          </a:p>
        </p:txBody>
      </p:sp>
      <p:sp>
        <p:nvSpPr>
          <p:cNvPr id="5" name="Footer Placeholder 4">
            <a:extLst>
              <a:ext uri="{FF2B5EF4-FFF2-40B4-BE49-F238E27FC236}">
                <a16:creationId xmlns:a16="http://schemas.microsoft.com/office/drawing/2014/main" id="{B4D43AC7-BF92-1544-8953-F9E4E9325F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D5E563-28AA-7544-A02A-5310DF37E28D}"/>
              </a:ext>
            </a:extLst>
          </p:cNvPr>
          <p:cNvSpPr>
            <a:spLocks noGrp="1"/>
          </p:cNvSpPr>
          <p:nvPr>
            <p:ph type="sldNum" sz="quarter" idx="12"/>
          </p:nvPr>
        </p:nvSpPr>
        <p:spPr/>
        <p:txBody>
          <a:bodyPr/>
          <a:lstStyle/>
          <a:p>
            <a:fld id="{1758959B-FBA9-EF4C-BFC2-855946A38F80}" type="slidenum">
              <a:rPr lang="en-US" smtClean="0"/>
              <a:t>‹#›</a:t>
            </a:fld>
            <a:endParaRPr lang="en-US"/>
          </a:p>
        </p:txBody>
      </p:sp>
    </p:spTree>
    <p:extLst>
      <p:ext uri="{BB962C8B-B14F-4D97-AF65-F5344CB8AC3E}">
        <p14:creationId xmlns:p14="http://schemas.microsoft.com/office/powerpoint/2010/main" val="1531667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297A7C-23F8-2044-8368-E9AB5B94FD1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4426B17-687B-1B49-98A9-9091DFFB3D2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D0EA07-C714-0047-A178-D5A5CD496AA3}"/>
              </a:ext>
            </a:extLst>
          </p:cNvPr>
          <p:cNvSpPr>
            <a:spLocks noGrp="1"/>
          </p:cNvSpPr>
          <p:nvPr>
            <p:ph type="dt" sz="half" idx="10"/>
          </p:nvPr>
        </p:nvSpPr>
        <p:spPr/>
        <p:txBody>
          <a:bodyPr/>
          <a:lstStyle/>
          <a:p>
            <a:fld id="{70BAF8CD-A5B3-BC4C-9BBD-1C5B8EE2D883}" type="datetimeFigureOut">
              <a:rPr lang="en-US" smtClean="0"/>
              <a:t>5/3/2023</a:t>
            </a:fld>
            <a:endParaRPr lang="en-US"/>
          </a:p>
        </p:txBody>
      </p:sp>
      <p:sp>
        <p:nvSpPr>
          <p:cNvPr id="5" name="Footer Placeholder 4">
            <a:extLst>
              <a:ext uri="{FF2B5EF4-FFF2-40B4-BE49-F238E27FC236}">
                <a16:creationId xmlns:a16="http://schemas.microsoft.com/office/drawing/2014/main" id="{661F974B-928B-8B4B-860D-15D5F139C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8A5567-E87D-3943-B0D2-F62687208F9E}"/>
              </a:ext>
            </a:extLst>
          </p:cNvPr>
          <p:cNvSpPr>
            <a:spLocks noGrp="1"/>
          </p:cNvSpPr>
          <p:nvPr>
            <p:ph type="sldNum" sz="quarter" idx="12"/>
          </p:nvPr>
        </p:nvSpPr>
        <p:spPr/>
        <p:txBody>
          <a:bodyPr/>
          <a:lstStyle/>
          <a:p>
            <a:fld id="{1758959B-FBA9-EF4C-BFC2-855946A38F80}" type="slidenum">
              <a:rPr lang="en-US" smtClean="0"/>
              <a:t>‹#›</a:t>
            </a:fld>
            <a:endParaRPr lang="en-US"/>
          </a:p>
        </p:txBody>
      </p:sp>
    </p:spTree>
    <p:extLst>
      <p:ext uri="{BB962C8B-B14F-4D97-AF65-F5344CB8AC3E}">
        <p14:creationId xmlns:p14="http://schemas.microsoft.com/office/powerpoint/2010/main" val="3664866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E400D-6ED7-264C-8C0C-8D3B45392F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45A1294-C01A-D14B-92D8-1ACE9E283E1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770B5CD-BEBB-9C49-9FA3-4ED6AD8CCAE6}"/>
              </a:ext>
            </a:extLst>
          </p:cNvPr>
          <p:cNvSpPr>
            <a:spLocks noGrp="1"/>
          </p:cNvSpPr>
          <p:nvPr>
            <p:ph type="dt" sz="half" idx="10"/>
          </p:nvPr>
        </p:nvSpPr>
        <p:spPr/>
        <p:txBody>
          <a:bodyPr/>
          <a:lstStyle/>
          <a:p>
            <a:fld id="{70BAF8CD-A5B3-BC4C-9BBD-1C5B8EE2D883}" type="datetimeFigureOut">
              <a:rPr lang="en-US" smtClean="0"/>
              <a:t>5/3/2023</a:t>
            </a:fld>
            <a:endParaRPr lang="en-US"/>
          </a:p>
        </p:txBody>
      </p:sp>
      <p:sp>
        <p:nvSpPr>
          <p:cNvPr id="5" name="Footer Placeholder 4">
            <a:extLst>
              <a:ext uri="{FF2B5EF4-FFF2-40B4-BE49-F238E27FC236}">
                <a16:creationId xmlns:a16="http://schemas.microsoft.com/office/drawing/2014/main" id="{923B78F9-BCFF-4E41-9086-563DA35800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222876-34DB-2749-95C3-065FB212A0F3}"/>
              </a:ext>
            </a:extLst>
          </p:cNvPr>
          <p:cNvSpPr>
            <a:spLocks noGrp="1"/>
          </p:cNvSpPr>
          <p:nvPr>
            <p:ph type="sldNum" sz="quarter" idx="12"/>
          </p:nvPr>
        </p:nvSpPr>
        <p:spPr/>
        <p:txBody>
          <a:bodyPr/>
          <a:lstStyle/>
          <a:p>
            <a:fld id="{1758959B-FBA9-EF4C-BFC2-855946A38F80}" type="slidenum">
              <a:rPr lang="en-US" smtClean="0"/>
              <a:t>‹#›</a:t>
            </a:fld>
            <a:endParaRPr lang="en-US"/>
          </a:p>
        </p:txBody>
      </p:sp>
    </p:spTree>
    <p:extLst>
      <p:ext uri="{BB962C8B-B14F-4D97-AF65-F5344CB8AC3E}">
        <p14:creationId xmlns:p14="http://schemas.microsoft.com/office/powerpoint/2010/main" val="4103430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188B3-BD11-6849-9798-7C552A3FFB1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D3327F9-0A37-0549-8A69-6CC6689A00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09CB70F-481D-7F4C-B55D-26A8E1947F38}"/>
              </a:ext>
            </a:extLst>
          </p:cNvPr>
          <p:cNvSpPr>
            <a:spLocks noGrp="1"/>
          </p:cNvSpPr>
          <p:nvPr>
            <p:ph type="dt" sz="half" idx="10"/>
          </p:nvPr>
        </p:nvSpPr>
        <p:spPr/>
        <p:txBody>
          <a:bodyPr/>
          <a:lstStyle/>
          <a:p>
            <a:fld id="{70BAF8CD-A5B3-BC4C-9BBD-1C5B8EE2D883}" type="datetimeFigureOut">
              <a:rPr lang="en-US" smtClean="0"/>
              <a:t>5/3/2023</a:t>
            </a:fld>
            <a:endParaRPr lang="en-US"/>
          </a:p>
        </p:txBody>
      </p:sp>
      <p:sp>
        <p:nvSpPr>
          <p:cNvPr id="5" name="Footer Placeholder 4">
            <a:extLst>
              <a:ext uri="{FF2B5EF4-FFF2-40B4-BE49-F238E27FC236}">
                <a16:creationId xmlns:a16="http://schemas.microsoft.com/office/drawing/2014/main" id="{E681B1AB-ACE9-3740-8B1F-7597C4C99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DB5EFE-B8D2-4D4D-89A2-BFF91BA7E591}"/>
              </a:ext>
            </a:extLst>
          </p:cNvPr>
          <p:cNvSpPr>
            <a:spLocks noGrp="1"/>
          </p:cNvSpPr>
          <p:nvPr>
            <p:ph type="sldNum" sz="quarter" idx="12"/>
          </p:nvPr>
        </p:nvSpPr>
        <p:spPr/>
        <p:txBody>
          <a:bodyPr/>
          <a:lstStyle/>
          <a:p>
            <a:fld id="{1758959B-FBA9-EF4C-BFC2-855946A38F80}" type="slidenum">
              <a:rPr lang="en-US" smtClean="0"/>
              <a:t>‹#›</a:t>
            </a:fld>
            <a:endParaRPr lang="en-US"/>
          </a:p>
        </p:txBody>
      </p:sp>
    </p:spTree>
    <p:extLst>
      <p:ext uri="{BB962C8B-B14F-4D97-AF65-F5344CB8AC3E}">
        <p14:creationId xmlns:p14="http://schemas.microsoft.com/office/powerpoint/2010/main" val="253578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299FF-1EAE-0A4F-A529-577424CED29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834645C-8EE1-5E4A-8BB8-B4B9FEDBF15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5681D88-4C1D-EB4F-B2DF-7255E64C1C8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183EBB7-B488-FE49-8608-99A72D1DFD77}"/>
              </a:ext>
            </a:extLst>
          </p:cNvPr>
          <p:cNvSpPr>
            <a:spLocks noGrp="1"/>
          </p:cNvSpPr>
          <p:nvPr>
            <p:ph type="dt" sz="half" idx="10"/>
          </p:nvPr>
        </p:nvSpPr>
        <p:spPr/>
        <p:txBody>
          <a:bodyPr/>
          <a:lstStyle/>
          <a:p>
            <a:fld id="{70BAF8CD-A5B3-BC4C-9BBD-1C5B8EE2D883}" type="datetimeFigureOut">
              <a:rPr lang="en-US" smtClean="0"/>
              <a:t>5/3/2023</a:t>
            </a:fld>
            <a:endParaRPr lang="en-US"/>
          </a:p>
        </p:txBody>
      </p:sp>
      <p:sp>
        <p:nvSpPr>
          <p:cNvPr id="6" name="Footer Placeholder 5">
            <a:extLst>
              <a:ext uri="{FF2B5EF4-FFF2-40B4-BE49-F238E27FC236}">
                <a16:creationId xmlns:a16="http://schemas.microsoft.com/office/drawing/2014/main" id="{82248185-7B8C-DD4B-914C-446B85D8C6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010A9-4F73-F542-8DEA-8D376567DECB}"/>
              </a:ext>
            </a:extLst>
          </p:cNvPr>
          <p:cNvSpPr>
            <a:spLocks noGrp="1"/>
          </p:cNvSpPr>
          <p:nvPr>
            <p:ph type="sldNum" sz="quarter" idx="12"/>
          </p:nvPr>
        </p:nvSpPr>
        <p:spPr/>
        <p:txBody>
          <a:bodyPr/>
          <a:lstStyle/>
          <a:p>
            <a:fld id="{1758959B-FBA9-EF4C-BFC2-855946A38F80}" type="slidenum">
              <a:rPr lang="en-US" smtClean="0"/>
              <a:t>‹#›</a:t>
            </a:fld>
            <a:endParaRPr lang="en-US"/>
          </a:p>
        </p:txBody>
      </p:sp>
    </p:spTree>
    <p:extLst>
      <p:ext uri="{BB962C8B-B14F-4D97-AF65-F5344CB8AC3E}">
        <p14:creationId xmlns:p14="http://schemas.microsoft.com/office/powerpoint/2010/main" val="1802312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E9860-2098-6044-A467-7F99B0C1124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EDA3B1C-3289-9845-B890-5EB302AC0E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B033099-D426-8F46-95C4-4B2FE5CBE29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F7A85A8-DC4F-2F4B-B26F-DD2D246974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1CF1D58-1599-734D-80E6-6F7487A0472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9B908E1-F94D-6D47-B902-6C2C692CB8F5}"/>
              </a:ext>
            </a:extLst>
          </p:cNvPr>
          <p:cNvSpPr>
            <a:spLocks noGrp="1"/>
          </p:cNvSpPr>
          <p:nvPr>
            <p:ph type="dt" sz="half" idx="10"/>
          </p:nvPr>
        </p:nvSpPr>
        <p:spPr/>
        <p:txBody>
          <a:bodyPr/>
          <a:lstStyle/>
          <a:p>
            <a:fld id="{70BAF8CD-A5B3-BC4C-9BBD-1C5B8EE2D883}" type="datetimeFigureOut">
              <a:rPr lang="en-US" smtClean="0"/>
              <a:t>5/3/2023</a:t>
            </a:fld>
            <a:endParaRPr lang="en-US"/>
          </a:p>
        </p:txBody>
      </p:sp>
      <p:sp>
        <p:nvSpPr>
          <p:cNvPr id="8" name="Footer Placeholder 7">
            <a:extLst>
              <a:ext uri="{FF2B5EF4-FFF2-40B4-BE49-F238E27FC236}">
                <a16:creationId xmlns:a16="http://schemas.microsoft.com/office/drawing/2014/main" id="{281B5850-70A0-8749-BA38-479FF3D5C4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43B472-F6B8-E44D-A1EF-0D2BDF07C650}"/>
              </a:ext>
            </a:extLst>
          </p:cNvPr>
          <p:cNvSpPr>
            <a:spLocks noGrp="1"/>
          </p:cNvSpPr>
          <p:nvPr>
            <p:ph type="sldNum" sz="quarter" idx="12"/>
          </p:nvPr>
        </p:nvSpPr>
        <p:spPr/>
        <p:txBody>
          <a:bodyPr/>
          <a:lstStyle/>
          <a:p>
            <a:fld id="{1758959B-FBA9-EF4C-BFC2-855946A38F80}" type="slidenum">
              <a:rPr lang="en-US" smtClean="0"/>
              <a:t>‹#›</a:t>
            </a:fld>
            <a:endParaRPr lang="en-US"/>
          </a:p>
        </p:txBody>
      </p:sp>
    </p:spTree>
    <p:extLst>
      <p:ext uri="{BB962C8B-B14F-4D97-AF65-F5344CB8AC3E}">
        <p14:creationId xmlns:p14="http://schemas.microsoft.com/office/powerpoint/2010/main" val="1849721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13138-4371-A04E-A405-3694C7CA6F5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38DBBB5-827E-6A44-9156-B6E7B008A2B6}"/>
              </a:ext>
            </a:extLst>
          </p:cNvPr>
          <p:cNvSpPr>
            <a:spLocks noGrp="1"/>
          </p:cNvSpPr>
          <p:nvPr>
            <p:ph type="dt" sz="half" idx="10"/>
          </p:nvPr>
        </p:nvSpPr>
        <p:spPr/>
        <p:txBody>
          <a:bodyPr/>
          <a:lstStyle/>
          <a:p>
            <a:fld id="{70BAF8CD-A5B3-BC4C-9BBD-1C5B8EE2D883}" type="datetimeFigureOut">
              <a:rPr lang="en-US" smtClean="0"/>
              <a:t>5/3/2023</a:t>
            </a:fld>
            <a:endParaRPr lang="en-US"/>
          </a:p>
        </p:txBody>
      </p:sp>
      <p:sp>
        <p:nvSpPr>
          <p:cNvPr id="4" name="Footer Placeholder 3">
            <a:extLst>
              <a:ext uri="{FF2B5EF4-FFF2-40B4-BE49-F238E27FC236}">
                <a16:creationId xmlns:a16="http://schemas.microsoft.com/office/drawing/2014/main" id="{5A27F199-DBDB-CD40-B72B-D65DB1DE48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B0B13A-BF9F-1741-98EC-E60A793653C4}"/>
              </a:ext>
            </a:extLst>
          </p:cNvPr>
          <p:cNvSpPr>
            <a:spLocks noGrp="1"/>
          </p:cNvSpPr>
          <p:nvPr>
            <p:ph type="sldNum" sz="quarter" idx="12"/>
          </p:nvPr>
        </p:nvSpPr>
        <p:spPr/>
        <p:txBody>
          <a:bodyPr/>
          <a:lstStyle/>
          <a:p>
            <a:fld id="{1758959B-FBA9-EF4C-BFC2-855946A38F80}" type="slidenum">
              <a:rPr lang="en-US" smtClean="0"/>
              <a:t>‹#›</a:t>
            </a:fld>
            <a:endParaRPr lang="en-US"/>
          </a:p>
        </p:txBody>
      </p:sp>
    </p:spTree>
    <p:extLst>
      <p:ext uri="{BB962C8B-B14F-4D97-AF65-F5344CB8AC3E}">
        <p14:creationId xmlns:p14="http://schemas.microsoft.com/office/powerpoint/2010/main" val="2450689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530B8C-AAB7-FA43-AA15-DE126F4359F2}"/>
              </a:ext>
            </a:extLst>
          </p:cNvPr>
          <p:cNvSpPr>
            <a:spLocks noGrp="1"/>
          </p:cNvSpPr>
          <p:nvPr>
            <p:ph type="dt" sz="half" idx="10"/>
          </p:nvPr>
        </p:nvSpPr>
        <p:spPr/>
        <p:txBody>
          <a:bodyPr/>
          <a:lstStyle/>
          <a:p>
            <a:fld id="{70BAF8CD-A5B3-BC4C-9BBD-1C5B8EE2D883}" type="datetimeFigureOut">
              <a:rPr lang="en-US" smtClean="0"/>
              <a:t>5/3/2023</a:t>
            </a:fld>
            <a:endParaRPr lang="en-US"/>
          </a:p>
        </p:txBody>
      </p:sp>
      <p:sp>
        <p:nvSpPr>
          <p:cNvPr id="3" name="Footer Placeholder 2">
            <a:extLst>
              <a:ext uri="{FF2B5EF4-FFF2-40B4-BE49-F238E27FC236}">
                <a16:creationId xmlns:a16="http://schemas.microsoft.com/office/drawing/2014/main" id="{52E0E980-B1ED-E748-B1D8-E818A1D9D7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BFD3B9-A43B-8945-8B32-DC058AC05D36}"/>
              </a:ext>
            </a:extLst>
          </p:cNvPr>
          <p:cNvSpPr>
            <a:spLocks noGrp="1"/>
          </p:cNvSpPr>
          <p:nvPr>
            <p:ph type="sldNum" sz="quarter" idx="12"/>
          </p:nvPr>
        </p:nvSpPr>
        <p:spPr/>
        <p:txBody>
          <a:bodyPr/>
          <a:lstStyle/>
          <a:p>
            <a:fld id="{1758959B-FBA9-EF4C-BFC2-855946A38F80}" type="slidenum">
              <a:rPr lang="en-US" smtClean="0"/>
              <a:t>‹#›</a:t>
            </a:fld>
            <a:endParaRPr lang="en-US"/>
          </a:p>
        </p:txBody>
      </p:sp>
    </p:spTree>
    <p:extLst>
      <p:ext uri="{BB962C8B-B14F-4D97-AF65-F5344CB8AC3E}">
        <p14:creationId xmlns:p14="http://schemas.microsoft.com/office/powerpoint/2010/main" val="4137618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018C5-0070-E14C-B52F-9DBD4F5A6AA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A6533C4-152D-3646-BD0B-2F8385CAB9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5757E3B-699C-254F-9580-80790E0225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F268CEB-C320-A044-803E-DBC88C87B3CF}"/>
              </a:ext>
            </a:extLst>
          </p:cNvPr>
          <p:cNvSpPr>
            <a:spLocks noGrp="1"/>
          </p:cNvSpPr>
          <p:nvPr>
            <p:ph type="dt" sz="half" idx="10"/>
          </p:nvPr>
        </p:nvSpPr>
        <p:spPr/>
        <p:txBody>
          <a:bodyPr/>
          <a:lstStyle/>
          <a:p>
            <a:fld id="{70BAF8CD-A5B3-BC4C-9BBD-1C5B8EE2D883}" type="datetimeFigureOut">
              <a:rPr lang="en-US" smtClean="0"/>
              <a:t>5/3/2023</a:t>
            </a:fld>
            <a:endParaRPr lang="en-US"/>
          </a:p>
        </p:txBody>
      </p:sp>
      <p:sp>
        <p:nvSpPr>
          <p:cNvPr id="6" name="Footer Placeholder 5">
            <a:extLst>
              <a:ext uri="{FF2B5EF4-FFF2-40B4-BE49-F238E27FC236}">
                <a16:creationId xmlns:a16="http://schemas.microsoft.com/office/drawing/2014/main" id="{B3C7702F-F856-FB47-A940-3E03355F94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D1ACD9-51CA-914E-A175-E9CF895766CB}"/>
              </a:ext>
            </a:extLst>
          </p:cNvPr>
          <p:cNvSpPr>
            <a:spLocks noGrp="1"/>
          </p:cNvSpPr>
          <p:nvPr>
            <p:ph type="sldNum" sz="quarter" idx="12"/>
          </p:nvPr>
        </p:nvSpPr>
        <p:spPr/>
        <p:txBody>
          <a:bodyPr/>
          <a:lstStyle/>
          <a:p>
            <a:fld id="{1758959B-FBA9-EF4C-BFC2-855946A38F80}" type="slidenum">
              <a:rPr lang="en-US" smtClean="0"/>
              <a:t>‹#›</a:t>
            </a:fld>
            <a:endParaRPr lang="en-US"/>
          </a:p>
        </p:txBody>
      </p:sp>
    </p:spTree>
    <p:extLst>
      <p:ext uri="{BB962C8B-B14F-4D97-AF65-F5344CB8AC3E}">
        <p14:creationId xmlns:p14="http://schemas.microsoft.com/office/powerpoint/2010/main" val="1676112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9450-6DC2-0542-A8A4-FAF9B779FEA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F927050-490C-B546-8C05-826FD536EA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86F701-927F-1442-A897-E4B10EA2D5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7A4123D-A12A-B645-98C3-E98C35626D3B}"/>
              </a:ext>
            </a:extLst>
          </p:cNvPr>
          <p:cNvSpPr>
            <a:spLocks noGrp="1"/>
          </p:cNvSpPr>
          <p:nvPr>
            <p:ph type="dt" sz="half" idx="10"/>
          </p:nvPr>
        </p:nvSpPr>
        <p:spPr/>
        <p:txBody>
          <a:bodyPr/>
          <a:lstStyle/>
          <a:p>
            <a:fld id="{70BAF8CD-A5B3-BC4C-9BBD-1C5B8EE2D883}" type="datetimeFigureOut">
              <a:rPr lang="en-US" smtClean="0"/>
              <a:t>5/3/2023</a:t>
            </a:fld>
            <a:endParaRPr lang="en-US"/>
          </a:p>
        </p:txBody>
      </p:sp>
      <p:sp>
        <p:nvSpPr>
          <p:cNvPr id="6" name="Footer Placeholder 5">
            <a:extLst>
              <a:ext uri="{FF2B5EF4-FFF2-40B4-BE49-F238E27FC236}">
                <a16:creationId xmlns:a16="http://schemas.microsoft.com/office/drawing/2014/main" id="{765B6964-F6DE-E642-9D6E-235FA66463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F9E4DC-19B7-684F-A88E-171CD4B3E7F6}"/>
              </a:ext>
            </a:extLst>
          </p:cNvPr>
          <p:cNvSpPr>
            <a:spLocks noGrp="1"/>
          </p:cNvSpPr>
          <p:nvPr>
            <p:ph type="sldNum" sz="quarter" idx="12"/>
          </p:nvPr>
        </p:nvSpPr>
        <p:spPr/>
        <p:txBody>
          <a:bodyPr/>
          <a:lstStyle/>
          <a:p>
            <a:fld id="{1758959B-FBA9-EF4C-BFC2-855946A38F80}" type="slidenum">
              <a:rPr lang="en-US" smtClean="0"/>
              <a:t>‹#›</a:t>
            </a:fld>
            <a:endParaRPr lang="en-US"/>
          </a:p>
        </p:txBody>
      </p:sp>
    </p:spTree>
    <p:extLst>
      <p:ext uri="{BB962C8B-B14F-4D97-AF65-F5344CB8AC3E}">
        <p14:creationId xmlns:p14="http://schemas.microsoft.com/office/powerpoint/2010/main" val="171545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80B9FE-8F5F-5D46-AAFB-1F82E444BE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79A8B93-F40A-744D-9AF8-D064471DD4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A4E9A1-D9AA-474D-A70B-21138C3CFC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AF8CD-A5B3-BC4C-9BBD-1C5B8EE2D883}" type="datetimeFigureOut">
              <a:rPr lang="en-US" smtClean="0"/>
              <a:t>5/3/2023</a:t>
            </a:fld>
            <a:endParaRPr lang="en-US"/>
          </a:p>
        </p:txBody>
      </p:sp>
      <p:sp>
        <p:nvSpPr>
          <p:cNvPr id="5" name="Footer Placeholder 4">
            <a:extLst>
              <a:ext uri="{FF2B5EF4-FFF2-40B4-BE49-F238E27FC236}">
                <a16:creationId xmlns:a16="http://schemas.microsoft.com/office/drawing/2014/main" id="{8138ED8C-4964-3944-B2A3-DE780AB09C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171008-1ECB-5644-A4B7-746079C29A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58959B-FBA9-EF4C-BFC2-855946A38F80}" type="slidenum">
              <a:rPr lang="en-US" smtClean="0"/>
              <a:t>‹#›</a:t>
            </a:fld>
            <a:endParaRPr lang="en-US"/>
          </a:p>
        </p:txBody>
      </p:sp>
    </p:spTree>
    <p:extLst>
      <p:ext uri="{BB962C8B-B14F-4D97-AF65-F5344CB8AC3E}">
        <p14:creationId xmlns:p14="http://schemas.microsoft.com/office/powerpoint/2010/main" val="91619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png"/><Relationship Id="rId18" Type="http://schemas.openxmlformats.org/officeDocument/2006/relationships/image" Target="../media/image51.png"/><Relationship Id="rId26" Type="http://schemas.openxmlformats.org/officeDocument/2006/relationships/image" Target="../media/image59.jpeg"/><Relationship Id="rId3" Type="http://schemas.openxmlformats.org/officeDocument/2006/relationships/image" Target="../media/image19.jpeg"/><Relationship Id="rId21" Type="http://schemas.openxmlformats.org/officeDocument/2006/relationships/image" Target="../media/image54.jpeg"/><Relationship Id="rId7" Type="http://schemas.openxmlformats.org/officeDocument/2006/relationships/image" Target="../media/image40.png"/><Relationship Id="rId12" Type="http://schemas.openxmlformats.org/officeDocument/2006/relationships/image" Target="../media/image45.jpeg"/><Relationship Id="rId17" Type="http://schemas.openxmlformats.org/officeDocument/2006/relationships/image" Target="../media/image50.png"/><Relationship Id="rId25" Type="http://schemas.openxmlformats.org/officeDocument/2006/relationships/image" Target="../media/image58.png"/><Relationship Id="rId2" Type="http://schemas.openxmlformats.org/officeDocument/2006/relationships/notesSlide" Target="../notesSlides/notesSlide10.xml"/><Relationship Id="rId16" Type="http://schemas.openxmlformats.org/officeDocument/2006/relationships/image" Target="../media/image49.png"/><Relationship Id="rId20" Type="http://schemas.openxmlformats.org/officeDocument/2006/relationships/image" Target="../media/image53.png"/><Relationship Id="rId29"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jpeg"/><Relationship Id="rId24" Type="http://schemas.openxmlformats.org/officeDocument/2006/relationships/image" Target="../media/image57.png"/><Relationship Id="rId5" Type="http://schemas.openxmlformats.org/officeDocument/2006/relationships/image" Target="../media/image38.png"/><Relationship Id="rId15" Type="http://schemas.openxmlformats.org/officeDocument/2006/relationships/image" Target="../media/image48.jpeg"/><Relationship Id="rId23" Type="http://schemas.openxmlformats.org/officeDocument/2006/relationships/image" Target="../media/image56.jpeg"/><Relationship Id="rId28" Type="http://schemas.openxmlformats.org/officeDocument/2006/relationships/image" Target="../media/image61.png"/><Relationship Id="rId10" Type="http://schemas.openxmlformats.org/officeDocument/2006/relationships/image" Target="../media/image43.png"/><Relationship Id="rId19" Type="http://schemas.openxmlformats.org/officeDocument/2006/relationships/image" Target="../media/image52.jpe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 Id="rId27" Type="http://schemas.openxmlformats.org/officeDocument/2006/relationships/image" Target="../media/image60.png"/><Relationship Id="rId30" Type="http://schemas.openxmlformats.org/officeDocument/2006/relationships/image" Target="../media/image63.png"/></Relationships>
</file>

<file path=ppt/slides/_rels/slide1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jpeg"/><Relationship Id="rId7"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jpeg"/></Relationships>
</file>

<file path=ppt/slides/_rels/slide1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1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0.png"/></Relationships>
</file>

<file path=ppt/slides/_rels/slide1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1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jpe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2.jpe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14E9124-BAC8-BE44-90A9-7F1BA6DFB1A8}"/>
              </a:ext>
            </a:extLst>
          </p:cNvPr>
          <p:cNvSpPr txBox="1"/>
          <p:nvPr/>
        </p:nvSpPr>
        <p:spPr>
          <a:xfrm>
            <a:off x="533100" y="4179965"/>
            <a:ext cx="5414703" cy="2123658"/>
          </a:xfrm>
          <a:prstGeom prst="rect">
            <a:avLst/>
          </a:prstGeom>
          <a:noFill/>
        </p:spPr>
        <p:txBody>
          <a:bodyPr wrap="square" lIns="91440" tIns="45720" rIns="91440" bIns="45720" rtlCol="0" anchor="t">
            <a:spAutoFit/>
          </a:bodyPr>
          <a:lstStyle/>
          <a:p>
            <a:r>
              <a:rPr lang="en-GB" sz="2400" dirty="0">
                <a:cs typeface="Calibri"/>
              </a:rPr>
              <a:t>Sally Merrell </a:t>
            </a:r>
            <a:endParaRPr lang="en-GB" sz="2400" dirty="0"/>
          </a:p>
          <a:p>
            <a:r>
              <a:rPr lang="en-GB" sz="2400" b="1" dirty="0"/>
              <a:t>Student Recruitment Manager</a:t>
            </a:r>
            <a:endParaRPr lang="en-GB" sz="2400" dirty="0">
              <a:effectLst/>
              <a:cs typeface="Calibri"/>
            </a:endParaRPr>
          </a:p>
          <a:p>
            <a:endParaRPr lang="en-GB" sz="2400" dirty="0">
              <a:effectLst/>
            </a:endParaRPr>
          </a:p>
          <a:p>
            <a:r>
              <a:rPr lang="en-GB" sz="2000" b="1" dirty="0"/>
              <a:t>Email: </a:t>
            </a:r>
            <a:r>
              <a:rPr lang="en-GB" sz="2000" dirty="0"/>
              <a:t>apprenticeships@mmu.ac.uk</a:t>
            </a:r>
          </a:p>
          <a:p>
            <a:r>
              <a:rPr lang="en-GB" sz="2000" b="1" dirty="0">
                <a:effectLst/>
              </a:rPr>
              <a:t>Twitter: </a:t>
            </a:r>
            <a:r>
              <a:rPr lang="en-GB" sz="2000" dirty="0">
                <a:effectLst/>
              </a:rPr>
              <a:t>@MMUapprentice</a:t>
            </a:r>
          </a:p>
          <a:p>
            <a:r>
              <a:rPr lang="en-GB" sz="2000" b="1" dirty="0"/>
              <a:t>Facebook: </a:t>
            </a:r>
            <a:r>
              <a:rPr lang="en-GB" sz="2000" dirty="0"/>
              <a:t>@MMUapprenticeships</a:t>
            </a:r>
            <a:endParaRPr lang="en-GB" sz="2000" dirty="0">
              <a:effectLst/>
            </a:endParaRPr>
          </a:p>
        </p:txBody>
      </p:sp>
    </p:spTree>
    <p:extLst>
      <p:ext uri="{BB962C8B-B14F-4D97-AF65-F5344CB8AC3E}">
        <p14:creationId xmlns:p14="http://schemas.microsoft.com/office/powerpoint/2010/main" val="2032953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8" descr="Image result for mcdonald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06850" y="4439443"/>
            <a:ext cx="963959" cy="7306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97214" y="3532091"/>
            <a:ext cx="1203053" cy="565435"/>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28452" y="4459771"/>
            <a:ext cx="1226710" cy="690025"/>
          </a:xfrm>
          <a:prstGeom prst="rect">
            <a:avLst/>
          </a:prstGeom>
        </p:spPr>
      </p:pic>
      <p:pic>
        <p:nvPicPr>
          <p:cNvPr id="10" name="Picture 9"/>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851343" y="2611479"/>
            <a:ext cx="1126836" cy="604112"/>
          </a:xfrm>
          <a:prstGeom prst="rect">
            <a:avLst/>
          </a:prstGeom>
        </p:spPr>
      </p:pic>
      <p:pic>
        <p:nvPicPr>
          <p:cNvPr id="11" name="Picture 10"/>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428202" y="2743093"/>
            <a:ext cx="1858632" cy="340885"/>
          </a:xfrm>
          <a:prstGeom prst="rect">
            <a:avLst/>
          </a:prstGeom>
        </p:spPr>
      </p:pic>
      <p:pic>
        <p:nvPicPr>
          <p:cNvPr id="12" name="Picture 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22076" y="3671874"/>
            <a:ext cx="1461105" cy="285868"/>
          </a:xfrm>
          <a:prstGeom prst="rect">
            <a:avLst/>
          </a:prstGeom>
        </p:spPr>
      </p:pic>
      <p:pic>
        <p:nvPicPr>
          <p:cNvPr id="13" name="Picture 1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84596" y="4479069"/>
            <a:ext cx="1032647" cy="651428"/>
          </a:xfrm>
          <a:prstGeom prst="rect">
            <a:avLst/>
          </a:prstGeom>
        </p:spPr>
      </p:pic>
      <p:pic>
        <p:nvPicPr>
          <p:cNvPr id="14" name="Picture 1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265560" y="2702898"/>
            <a:ext cx="1739602" cy="421275"/>
          </a:xfrm>
          <a:prstGeom prst="rect">
            <a:avLst/>
          </a:prstGeom>
          <a:blipFill>
            <a:blip r:embed="rId12"/>
            <a:stretch>
              <a:fillRect/>
            </a:stretch>
          </a:blipFill>
        </p:spPr>
      </p:pic>
      <p:pic>
        <p:nvPicPr>
          <p:cNvPr id="15" name="Picture 14"/>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455185" y="2799416"/>
            <a:ext cx="1342102" cy="228238"/>
          </a:xfrm>
          <a:prstGeom prst="rect">
            <a:avLst/>
          </a:prstGeom>
        </p:spPr>
      </p:pic>
      <p:pic>
        <p:nvPicPr>
          <p:cNvPr id="16" name="Picture 15"/>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6247310" y="2721200"/>
            <a:ext cx="1154010" cy="384671"/>
          </a:xfrm>
          <a:prstGeom prst="rect">
            <a:avLst/>
          </a:prstGeom>
        </p:spPr>
      </p:pic>
      <p:pic>
        <p:nvPicPr>
          <p:cNvPr id="17" name="Picture 16"/>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90224" y="3511577"/>
            <a:ext cx="1206087" cy="606463"/>
          </a:xfrm>
          <a:prstGeom prst="rect">
            <a:avLst/>
          </a:prstGeom>
        </p:spPr>
      </p:pic>
      <p:pic>
        <p:nvPicPr>
          <p:cNvPr id="18" name="Picture 17"/>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049359" y="3483206"/>
            <a:ext cx="1423897" cy="663205"/>
          </a:xfrm>
          <a:prstGeom prst="rect">
            <a:avLst/>
          </a:prstGeom>
        </p:spPr>
      </p:pic>
      <p:pic>
        <p:nvPicPr>
          <p:cNvPr id="19" name="Picture 18"/>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926304" y="3583474"/>
            <a:ext cx="1393450" cy="462669"/>
          </a:xfrm>
          <a:prstGeom prst="rect">
            <a:avLst/>
          </a:prstGeom>
        </p:spPr>
      </p:pic>
      <p:pic>
        <p:nvPicPr>
          <p:cNvPr id="20" name="Picture 19"/>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836229" y="3478496"/>
            <a:ext cx="807937" cy="672624"/>
          </a:xfrm>
          <a:prstGeom prst="rect">
            <a:avLst/>
          </a:prstGeom>
        </p:spPr>
      </p:pic>
      <p:pic>
        <p:nvPicPr>
          <p:cNvPr id="21" name="Picture 20"/>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434109" y="4467656"/>
            <a:ext cx="766618" cy="674254"/>
          </a:xfrm>
          <a:prstGeom prst="rect">
            <a:avLst/>
          </a:prstGeom>
        </p:spPr>
      </p:pic>
      <p:pic>
        <p:nvPicPr>
          <p:cNvPr id="22" name="Picture 21"/>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530161" y="4539134"/>
            <a:ext cx="1168857" cy="531299"/>
          </a:xfrm>
          <a:prstGeom prst="rect">
            <a:avLst/>
          </a:prstGeom>
        </p:spPr>
      </p:pic>
      <p:pic>
        <p:nvPicPr>
          <p:cNvPr id="23" name="Picture 22"/>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5075671" y="5523777"/>
            <a:ext cx="1263817" cy="638165"/>
          </a:xfrm>
          <a:prstGeom prst="rect">
            <a:avLst/>
          </a:prstGeom>
        </p:spPr>
      </p:pic>
      <p:pic>
        <p:nvPicPr>
          <p:cNvPr id="24" name="Picture 23"/>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6974754" y="5499592"/>
            <a:ext cx="544946" cy="686534"/>
          </a:xfrm>
          <a:prstGeom prst="rect">
            <a:avLst/>
          </a:prstGeom>
        </p:spPr>
      </p:pic>
      <p:pic>
        <p:nvPicPr>
          <p:cNvPr id="25" name="Picture 24"/>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2450803" y="5659808"/>
            <a:ext cx="1989602" cy="366102"/>
          </a:xfrm>
          <a:prstGeom prst="rect">
            <a:avLst/>
          </a:prstGeom>
        </p:spPr>
      </p:pic>
      <p:pic>
        <p:nvPicPr>
          <p:cNvPr id="26" name="Picture 25"/>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541860" y="5583971"/>
            <a:ext cx="1273677" cy="517777"/>
          </a:xfrm>
          <a:prstGeom prst="rect">
            <a:avLst/>
          </a:prstGeom>
        </p:spPr>
      </p:pic>
      <p:pic>
        <p:nvPicPr>
          <p:cNvPr id="27" name="Picture 26"/>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9500242" y="4556364"/>
            <a:ext cx="2032116" cy="496839"/>
          </a:xfrm>
          <a:prstGeom prst="rect">
            <a:avLst/>
          </a:prstGeom>
        </p:spPr>
      </p:pic>
      <p:pic>
        <p:nvPicPr>
          <p:cNvPr id="28" name="Picture 27"/>
          <p:cNvPicPr>
            <a:picLocks noChangeAspect="1"/>
          </p:cNvPicPr>
          <p:nvPr/>
        </p:nvPicPr>
        <p:blipFill rotWithShape="1">
          <a:blip r:embed="rId26" cstate="screen">
            <a:extLst>
              <a:ext uri="{28A0092B-C50C-407E-A947-70E740481C1C}">
                <a14:useLocalDpi xmlns:a14="http://schemas.microsoft.com/office/drawing/2010/main"/>
              </a:ext>
            </a:extLst>
          </a:blip>
          <a:srcRect/>
          <a:stretch/>
        </p:blipFill>
        <p:spPr>
          <a:xfrm>
            <a:off x="5946677" y="4558155"/>
            <a:ext cx="1930739" cy="493257"/>
          </a:xfrm>
          <a:prstGeom prst="rect">
            <a:avLst/>
          </a:prstGeom>
        </p:spPr>
      </p:pic>
      <p:pic>
        <p:nvPicPr>
          <p:cNvPr id="29" name="Picture 28"/>
          <p:cNvPicPr>
            <a:picLocks noChangeAspect="1"/>
          </p:cNvPicPr>
          <p:nvPr/>
        </p:nvPicPr>
        <p:blipFill rotWithShape="1">
          <a:blip r:embed="rId27" cstate="screen">
            <a:extLst>
              <a:ext uri="{28A0092B-C50C-407E-A947-70E740481C1C}">
                <a14:useLocalDpi xmlns:a14="http://schemas.microsoft.com/office/drawing/2010/main"/>
              </a:ext>
            </a:extLst>
          </a:blip>
          <a:srcRect l="15547" t="16197" r="15352" b="5733"/>
          <a:stretch/>
        </p:blipFill>
        <p:spPr>
          <a:xfrm>
            <a:off x="498006" y="2708346"/>
            <a:ext cx="1317531" cy="410379"/>
          </a:xfrm>
          <a:prstGeom prst="rect">
            <a:avLst/>
          </a:prstGeom>
        </p:spPr>
      </p:pic>
      <p:pic>
        <p:nvPicPr>
          <p:cNvPr id="30" name="Picture 29"/>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8154966" y="5547201"/>
            <a:ext cx="1524753" cy="591317"/>
          </a:xfrm>
          <a:prstGeom prst="rect">
            <a:avLst/>
          </a:prstGeom>
        </p:spPr>
      </p:pic>
      <p:pic>
        <p:nvPicPr>
          <p:cNvPr id="31" name="Picture 30"/>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10314985" y="5533000"/>
            <a:ext cx="985282" cy="619718"/>
          </a:xfrm>
          <a:prstGeom prst="rect">
            <a:avLst/>
          </a:prstGeom>
        </p:spPr>
      </p:pic>
      <p:pic>
        <p:nvPicPr>
          <p:cNvPr id="32" name="Picture 31"/>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5772802" y="3445936"/>
            <a:ext cx="696226" cy="737744"/>
          </a:xfrm>
          <a:prstGeom prst="rect">
            <a:avLst/>
          </a:prstGeom>
        </p:spPr>
      </p:pic>
      <p:sp>
        <p:nvSpPr>
          <p:cNvPr id="2" name="TextBox 1">
            <a:extLst>
              <a:ext uri="{FF2B5EF4-FFF2-40B4-BE49-F238E27FC236}">
                <a16:creationId xmlns:a16="http://schemas.microsoft.com/office/drawing/2014/main" id="{740FBB59-580B-556F-8C8A-1460C1822F76}"/>
              </a:ext>
            </a:extLst>
          </p:cNvPr>
          <p:cNvSpPr txBox="1"/>
          <p:nvPr/>
        </p:nvSpPr>
        <p:spPr>
          <a:xfrm>
            <a:off x="0" y="393934"/>
            <a:ext cx="9679719" cy="1200329"/>
          </a:xfrm>
          <a:prstGeom prst="rect">
            <a:avLst/>
          </a:prstGeom>
          <a:noFill/>
        </p:spPr>
        <p:txBody>
          <a:bodyPr wrap="square" rtlCol="0">
            <a:spAutoFit/>
          </a:bodyPr>
          <a:lstStyle/>
          <a:p>
            <a:pPr algn="ctr"/>
            <a:r>
              <a:rPr lang="en-GB" sz="3600" b="1"/>
              <a:t>EMPLOYERS OFFERING </a:t>
            </a:r>
            <a:br>
              <a:rPr lang="en-GB" sz="3600" b="1"/>
            </a:br>
            <a:r>
              <a:rPr lang="en-GB" sz="3600" b="1"/>
              <a:t>DEGREE APPRENTICESHIPS</a:t>
            </a:r>
            <a:endParaRPr lang="en-GB" sz="3600">
              <a:effectLst/>
            </a:endParaRPr>
          </a:p>
        </p:txBody>
      </p:sp>
    </p:spTree>
    <p:extLst>
      <p:ext uri="{BB962C8B-B14F-4D97-AF65-F5344CB8AC3E}">
        <p14:creationId xmlns:p14="http://schemas.microsoft.com/office/powerpoint/2010/main" val="1807474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1" name="Picture 8"/>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800986" y="2688984"/>
            <a:ext cx="3805338" cy="96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3287272" y="1675312"/>
            <a:ext cx="2828366" cy="90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483626" y="3827329"/>
            <a:ext cx="2151063"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 descr="https://blog.yorksj.ac.uk/careers/files/2018/11/prospects-logo-300x158.pn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8855065" y="5376197"/>
            <a:ext cx="2274899" cy="79551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Student Ladder Logo – Batley Girls' High School"/>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077548" y="3698601"/>
            <a:ext cx="2420630" cy="886766"/>
          </a:xfrm>
          <a:prstGeom prst="rect">
            <a:avLst/>
          </a:prstGeom>
          <a:blipFill>
            <a:blip r:embed="rId9"/>
            <a:stretch>
              <a:fillRect/>
            </a:stretch>
          </a:blipFill>
        </p:spPr>
      </p:pic>
      <p:pic>
        <p:nvPicPr>
          <p:cNvPr id="26" name="Picture 25"/>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287863" y="4967220"/>
            <a:ext cx="2097399" cy="1314567"/>
          </a:xfrm>
          <a:prstGeom prst="rect">
            <a:avLst/>
          </a:prstGeom>
        </p:spPr>
      </p:pic>
      <p:pic>
        <p:nvPicPr>
          <p:cNvPr id="27" name="Picture 12" descr="Not Going To Uni: Apprenticeships &amp; Work Experience in the UK"/>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247924" y="1624891"/>
            <a:ext cx="2331720" cy="10026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EAFAEB3-7696-C09E-B54D-B37B62AF1B28}"/>
              </a:ext>
            </a:extLst>
          </p:cNvPr>
          <p:cNvSpPr txBox="1"/>
          <p:nvPr/>
        </p:nvSpPr>
        <p:spPr>
          <a:xfrm>
            <a:off x="0" y="393934"/>
            <a:ext cx="9679719" cy="646331"/>
          </a:xfrm>
          <a:prstGeom prst="rect">
            <a:avLst/>
          </a:prstGeom>
          <a:noFill/>
        </p:spPr>
        <p:txBody>
          <a:bodyPr wrap="square" rtlCol="0">
            <a:spAutoFit/>
          </a:bodyPr>
          <a:lstStyle/>
          <a:p>
            <a:pPr algn="ctr"/>
            <a:r>
              <a:rPr lang="en-GB" sz="3600" b="1"/>
              <a:t>SEARCHING FOR VACANCIES</a:t>
            </a:r>
            <a:endParaRPr lang="en-GB" sz="3600">
              <a:effectLst/>
            </a:endParaRPr>
          </a:p>
        </p:txBody>
      </p:sp>
    </p:spTree>
    <p:extLst>
      <p:ext uri="{BB962C8B-B14F-4D97-AF65-F5344CB8AC3E}">
        <p14:creationId xmlns:p14="http://schemas.microsoft.com/office/powerpoint/2010/main" val="658851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CAE33C2-F66A-B1A4-9876-7C2D764A33B0}"/>
              </a:ext>
            </a:extLst>
          </p:cNvPr>
          <p:cNvGrpSpPr/>
          <p:nvPr/>
        </p:nvGrpSpPr>
        <p:grpSpPr>
          <a:xfrm>
            <a:off x="2391320" y="1702088"/>
            <a:ext cx="7409360" cy="4688875"/>
            <a:chOff x="2887579" y="2781701"/>
            <a:chExt cx="6096000" cy="3857740"/>
          </a:xfrm>
        </p:grpSpPr>
        <p:pic>
          <p:nvPicPr>
            <p:cNvPr id="2" name="Picture 1"/>
            <p:cNvPicPr>
              <a:picLocks noChangeAspect="1"/>
            </p:cNvPicPr>
            <p:nvPr/>
          </p:nvPicPr>
          <p:blipFill rotWithShape="1">
            <a:blip r:embed="rId4">
              <a:extLst>
                <a:ext uri="{28A0092B-C50C-407E-A947-70E740481C1C}">
                  <a14:useLocalDpi xmlns:a14="http://schemas.microsoft.com/office/drawing/2010/main"/>
                </a:ext>
              </a:extLst>
            </a:blip>
            <a:srcRect l="15768" t="5981" r="11336"/>
            <a:stretch/>
          </p:blipFill>
          <p:spPr>
            <a:xfrm>
              <a:off x="3950090" y="2781701"/>
              <a:ext cx="3676852" cy="3857740"/>
            </a:xfrm>
            <a:prstGeom prst="rect">
              <a:avLst/>
            </a:prstGeom>
          </p:spPr>
        </p:pic>
        <p:pic>
          <p:nvPicPr>
            <p:cNvPr id="4" name="Picture 3">
              <a:extLst>
                <a:ext uri="{FF2B5EF4-FFF2-40B4-BE49-F238E27FC236}">
                  <a16:creationId xmlns:a16="http://schemas.microsoft.com/office/drawing/2014/main" id="{AAC2FBC2-F760-4A2D-9CA0-92357D78D893}"/>
                </a:ext>
              </a:extLst>
            </p:cNvPr>
            <p:cNvPicPr>
              <a:picLocks noChangeAspect="1"/>
            </p:cNvPicPr>
            <p:nvPr/>
          </p:nvPicPr>
          <p:blipFill rotWithShape="1">
            <a:blip r:embed="rId5"/>
            <a:srcRect r="50000"/>
            <a:stretch/>
          </p:blipFill>
          <p:spPr>
            <a:xfrm>
              <a:off x="2887579" y="3082698"/>
              <a:ext cx="6096000" cy="3429000"/>
            </a:xfrm>
            <a:prstGeom prst="rect">
              <a:avLst/>
            </a:prstGeom>
          </p:spPr>
        </p:pic>
      </p:grpSp>
      <p:sp>
        <p:nvSpPr>
          <p:cNvPr id="3" name="TextBox 2">
            <a:extLst>
              <a:ext uri="{FF2B5EF4-FFF2-40B4-BE49-F238E27FC236}">
                <a16:creationId xmlns:a16="http://schemas.microsoft.com/office/drawing/2014/main" id="{3C6A868B-4DA7-24CE-8867-F8AFF7B631D4}"/>
              </a:ext>
            </a:extLst>
          </p:cNvPr>
          <p:cNvSpPr txBox="1"/>
          <p:nvPr/>
        </p:nvSpPr>
        <p:spPr>
          <a:xfrm>
            <a:off x="0" y="393934"/>
            <a:ext cx="9679719" cy="646331"/>
          </a:xfrm>
          <a:prstGeom prst="rect">
            <a:avLst/>
          </a:prstGeom>
          <a:noFill/>
        </p:spPr>
        <p:txBody>
          <a:bodyPr wrap="square" rtlCol="0">
            <a:spAutoFit/>
          </a:bodyPr>
          <a:lstStyle/>
          <a:p>
            <a:pPr algn="ctr"/>
            <a:r>
              <a:rPr lang="en-GB" sz="3600" b="1"/>
              <a:t>SEARCHING FOR VACANCIES</a:t>
            </a:r>
            <a:endParaRPr lang="en-GB" sz="3600">
              <a:effectLst/>
            </a:endParaRPr>
          </a:p>
        </p:txBody>
      </p:sp>
    </p:spTree>
    <p:extLst>
      <p:ext uri="{BB962C8B-B14F-4D97-AF65-F5344CB8AC3E}">
        <p14:creationId xmlns:p14="http://schemas.microsoft.com/office/powerpoint/2010/main" val="3181684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 name="Picture 19" descr="Icon&#10;&#10;Description automatically generated">
            <a:extLst>
              <a:ext uri="{FF2B5EF4-FFF2-40B4-BE49-F238E27FC236}">
                <a16:creationId xmlns:a16="http://schemas.microsoft.com/office/drawing/2014/main" id="{695A35E2-F7DE-55F3-42E7-FBA2580AB437}"/>
              </a:ext>
            </a:extLst>
          </p:cNvPr>
          <p:cNvPicPr>
            <a:picLocks noChangeAspect="1"/>
          </p:cNvPicPr>
          <p:nvPr/>
        </p:nvPicPr>
        <p:blipFill>
          <a:blip r:embed="rId4"/>
          <a:stretch>
            <a:fillRect/>
          </a:stretch>
        </p:blipFill>
        <p:spPr>
          <a:xfrm>
            <a:off x="772583" y="2240378"/>
            <a:ext cx="1188622" cy="1188622"/>
          </a:xfrm>
          <a:prstGeom prst="rect">
            <a:avLst/>
          </a:prstGeom>
        </p:spPr>
      </p:pic>
      <p:pic>
        <p:nvPicPr>
          <p:cNvPr id="22" name="Picture 21" descr="Icon&#10;&#10;Description automatically generated">
            <a:extLst>
              <a:ext uri="{FF2B5EF4-FFF2-40B4-BE49-F238E27FC236}">
                <a16:creationId xmlns:a16="http://schemas.microsoft.com/office/drawing/2014/main" id="{2EB629A3-462E-8560-4D6C-413E793F3883}"/>
              </a:ext>
            </a:extLst>
          </p:cNvPr>
          <p:cNvPicPr>
            <a:picLocks noChangeAspect="1"/>
          </p:cNvPicPr>
          <p:nvPr/>
        </p:nvPicPr>
        <p:blipFill>
          <a:blip r:embed="rId5"/>
          <a:stretch>
            <a:fillRect/>
          </a:stretch>
        </p:blipFill>
        <p:spPr>
          <a:xfrm>
            <a:off x="2699982" y="4471913"/>
            <a:ext cx="1172097" cy="1172097"/>
          </a:xfrm>
          <a:prstGeom prst="rect">
            <a:avLst/>
          </a:prstGeom>
        </p:spPr>
      </p:pic>
      <p:pic>
        <p:nvPicPr>
          <p:cNvPr id="24" name="Picture 23" descr="Icon&#10;&#10;Description automatically generated">
            <a:extLst>
              <a:ext uri="{FF2B5EF4-FFF2-40B4-BE49-F238E27FC236}">
                <a16:creationId xmlns:a16="http://schemas.microsoft.com/office/drawing/2014/main" id="{F817364E-5B1C-80ED-574C-1880B381EB31}"/>
              </a:ext>
            </a:extLst>
          </p:cNvPr>
          <p:cNvPicPr>
            <a:picLocks noChangeAspect="1"/>
          </p:cNvPicPr>
          <p:nvPr/>
        </p:nvPicPr>
        <p:blipFill>
          <a:blip r:embed="rId6"/>
          <a:stretch>
            <a:fillRect/>
          </a:stretch>
        </p:blipFill>
        <p:spPr>
          <a:xfrm>
            <a:off x="4393762" y="2247305"/>
            <a:ext cx="1232252" cy="1232252"/>
          </a:xfrm>
          <a:prstGeom prst="rect">
            <a:avLst/>
          </a:prstGeom>
        </p:spPr>
      </p:pic>
      <p:pic>
        <p:nvPicPr>
          <p:cNvPr id="26" name="Picture 25" descr="Icon&#10;&#10;Description automatically generated">
            <a:extLst>
              <a:ext uri="{FF2B5EF4-FFF2-40B4-BE49-F238E27FC236}">
                <a16:creationId xmlns:a16="http://schemas.microsoft.com/office/drawing/2014/main" id="{BA6FFB65-EFFC-90B3-9DC1-92095A0B343D}"/>
              </a:ext>
            </a:extLst>
          </p:cNvPr>
          <p:cNvPicPr>
            <a:picLocks noChangeAspect="1"/>
          </p:cNvPicPr>
          <p:nvPr/>
        </p:nvPicPr>
        <p:blipFill>
          <a:blip r:embed="rId7"/>
          <a:stretch>
            <a:fillRect/>
          </a:stretch>
        </p:blipFill>
        <p:spPr>
          <a:xfrm>
            <a:off x="8127774" y="2007737"/>
            <a:ext cx="1607167" cy="1607167"/>
          </a:xfrm>
          <a:prstGeom prst="rect">
            <a:avLst/>
          </a:prstGeom>
        </p:spPr>
      </p:pic>
      <p:pic>
        <p:nvPicPr>
          <p:cNvPr id="28" name="Picture 27" descr="Icon&#10;&#10;Description automatically generated">
            <a:extLst>
              <a:ext uri="{FF2B5EF4-FFF2-40B4-BE49-F238E27FC236}">
                <a16:creationId xmlns:a16="http://schemas.microsoft.com/office/drawing/2014/main" id="{33E45988-82F5-3781-31FA-831313F51788}"/>
              </a:ext>
            </a:extLst>
          </p:cNvPr>
          <p:cNvPicPr>
            <a:picLocks noChangeAspect="1"/>
          </p:cNvPicPr>
          <p:nvPr/>
        </p:nvPicPr>
        <p:blipFill>
          <a:blip r:embed="rId8"/>
          <a:stretch>
            <a:fillRect/>
          </a:stretch>
        </p:blipFill>
        <p:spPr>
          <a:xfrm>
            <a:off x="6875216" y="4606232"/>
            <a:ext cx="1192785" cy="1192785"/>
          </a:xfrm>
          <a:prstGeom prst="rect">
            <a:avLst/>
          </a:prstGeom>
        </p:spPr>
      </p:pic>
      <p:sp>
        <p:nvSpPr>
          <p:cNvPr id="11" name="TextBox 10">
            <a:extLst>
              <a:ext uri="{FF2B5EF4-FFF2-40B4-BE49-F238E27FC236}">
                <a16:creationId xmlns:a16="http://schemas.microsoft.com/office/drawing/2014/main" id="{6C11D455-DA84-3F4F-95A5-5FD8A494FFFA}"/>
              </a:ext>
            </a:extLst>
          </p:cNvPr>
          <p:cNvSpPr txBox="1"/>
          <p:nvPr/>
        </p:nvSpPr>
        <p:spPr>
          <a:xfrm>
            <a:off x="2183732" y="2252816"/>
            <a:ext cx="1848622" cy="1138773"/>
          </a:xfrm>
          <a:prstGeom prst="rect">
            <a:avLst/>
          </a:prstGeom>
          <a:noFill/>
        </p:spPr>
        <p:txBody>
          <a:bodyPr wrap="square" rtlCol="0">
            <a:spAutoFit/>
          </a:bodyPr>
          <a:lstStyle/>
          <a:p>
            <a:r>
              <a:rPr lang="en-GB" b="1"/>
              <a:t>1. CV/online application</a:t>
            </a:r>
          </a:p>
          <a:p>
            <a:r>
              <a:rPr lang="en-GB" sz="1600">
                <a:effectLst/>
              </a:rPr>
              <a:t>Submitted directly to the employer</a:t>
            </a:r>
          </a:p>
        </p:txBody>
      </p:sp>
      <p:sp>
        <p:nvSpPr>
          <p:cNvPr id="12" name="TextBox 11">
            <a:extLst>
              <a:ext uri="{FF2B5EF4-FFF2-40B4-BE49-F238E27FC236}">
                <a16:creationId xmlns:a16="http://schemas.microsoft.com/office/drawing/2014/main" id="{6C11D455-DA84-3F4F-95A5-5FD8A494FFFA}"/>
              </a:ext>
            </a:extLst>
          </p:cNvPr>
          <p:cNvSpPr txBox="1"/>
          <p:nvPr/>
        </p:nvSpPr>
        <p:spPr>
          <a:xfrm>
            <a:off x="4053200" y="4365465"/>
            <a:ext cx="1848622" cy="1384995"/>
          </a:xfrm>
          <a:prstGeom prst="rect">
            <a:avLst/>
          </a:prstGeom>
          <a:noFill/>
        </p:spPr>
        <p:txBody>
          <a:bodyPr wrap="square" rtlCol="0">
            <a:spAutoFit/>
          </a:bodyPr>
          <a:lstStyle/>
          <a:p>
            <a:r>
              <a:rPr lang="en-GB" b="1"/>
              <a:t>2. Telephone interview</a:t>
            </a:r>
          </a:p>
          <a:p>
            <a:r>
              <a:rPr lang="en-GB" sz="1600">
                <a:effectLst/>
              </a:rPr>
              <a:t>Used by employers to filter initial applications</a:t>
            </a:r>
          </a:p>
        </p:txBody>
      </p:sp>
      <p:sp>
        <p:nvSpPr>
          <p:cNvPr id="13" name="TextBox 12">
            <a:extLst>
              <a:ext uri="{FF2B5EF4-FFF2-40B4-BE49-F238E27FC236}">
                <a16:creationId xmlns:a16="http://schemas.microsoft.com/office/drawing/2014/main" id="{6C11D455-DA84-3F4F-95A5-5FD8A494FFFA}"/>
              </a:ext>
            </a:extLst>
          </p:cNvPr>
          <p:cNvSpPr txBox="1"/>
          <p:nvPr/>
        </p:nvSpPr>
        <p:spPr>
          <a:xfrm>
            <a:off x="5811674" y="2243082"/>
            <a:ext cx="1848622" cy="1138773"/>
          </a:xfrm>
          <a:prstGeom prst="rect">
            <a:avLst/>
          </a:prstGeom>
          <a:noFill/>
        </p:spPr>
        <p:txBody>
          <a:bodyPr wrap="square" rtlCol="0">
            <a:spAutoFit/>
          </a:bodyPr>
          <a:lstStyle/>
          <a:p>
            <a:r>
              <a:rPr lang="en-GB" b="1"/>
              <a:t>3. Test or in-tray exercise</a:t>
            </a:r>
          </a:p>
          <a:p>
            <a:r>
              <a:rPr lang="en-GB" sz="1600"/>
              <a:t>Not widely used/for more senior roles</a:t>
            </a:r>
            <a:endParaRPr lang="en-GB" sz="1600">
              <a:effectLst/>
            </a:endParaRPr>
          </a:p>
        </p:txBody>
      </p:sp>
      <p:sp>
        <p:nvSpPr>
          <p:cNvPr id="14" name="TextBox 13">
            <a:extLst>
              <a:ext uri="{FF2B5EF4-FFF2-40B4-BE49-F238E27FC236}">
                <a16:creationId xmlns:a16="http://schemas.microsoft.com/office/drawing/2014/main" id="{6C11D455-DA84-3F4F-95A5-5FD8A494FFFA}"/>
              </a:ext>
            </a:extLst>
          </p:cNvPr>
          <p:cNvSpPr txBox="1"/>
          <p:nvPr/>
        </p:nvSpPr>
        <p:spPr>
          <a:xfrm>
            <a:off x="8168993" y="4530817"/>
            <a:ext cx="2245760" cy="1107996"/>
          </a:xfrm>
          <a:prstGeom prst="rect">
            <a:avLst/>
          </a:prstGeom>
          <a:noFill/>
        </p:spPr>
        <p:txBody>
          <a:bodyPr wrap="square" lIns="91440" tIns="45720" rIns="91440" bIns="45720" rtlCol="0" anchor="t">
            <a:spAutoFit/>
          </a:bodyPr>
          <a:lstStyle/>
          <a:p>
            <a:r>
              <a:rPr lang="en-GB" b="1"/>
              <a:t>4. Assessment centre</a:t>
            </a:r>
          </a:p>
          <a:p>
            <a:r>
              <a:rPr lang="en-GB" sz="1600"/>
              <a:t>Held at the employer's offices or sometimes at the University</a:t>
            </a:r>
            <a:endParaRPr lang="en-GB" sz="1600">
              <a:effectLst/>
            </a:endParaRPr>
          </a:p>
        </p:txBody>
      </p:sp>
      <p:sp>
        <p:nvSpPr>
          <p:cNvPr id="15" name="TextBox 14">
            <a:extLst>
              <a:ext uri="{FF2B5EF4-FFF2-40B4-BE49-F238E27FC236}">
                <a16:creationId xmlns:a16="http://schemas.microsoft.com/office/drawing/2014/main" id="{6C11D455-DA84-3F4F-95A5-5FD8A494FFFA}"/>
              </a:ext>
            </a:extLst>
          </p:cNvPr>
          <p:cNvSpPr txBox="1"/>
          <p:nvPr/>
        </p:nvSpPr>
        <p:spPr>
          <a:xfrm>
            <a:off x="9960334" y="2296080"/>
            <a:ext cx="1607167" cy="1107996"/>
          </a:xfrm>
          <a:prstGeom prst="rect">
            <a:avLst/>
          </a:prstGeom>
          <a:noFill/>
        </p:spPr>
        <p:txBody>
          <a:bodyPr wrap="square" lIns="91440" tIns="45720" rIns="91440" bIns="45720" rtlCol="0" anchor="t">
            <a:spAutoFit/>
          </a:bodyPr>
          <a:lstStyle/>
          <a:p>
            <a:r>
              <a:rPr lang="en-GB" b="1"/>
              <a:t>5. Interview</a:t>
            </a:r>
          </a:p>
          <a:p>
            <a:r>
              <a:rPr lang="en-GB" sz="1600"/>
              <a:t>This could be either online or in person</a:t>
            </a:r>
            <a:endParaRPr lang="en-GB" sz="1600">
              <a:effectLst/>
              <a:cs typeface="Calibri"/>
            </a:endParaRPr>
          </a:p>
        </p:txBody>
      </p:sp>
      <p:sp>
        <p:nvSpPr>
          <p:cNvPr id="18" name="Right Arrow 17"/>
          <p:cNvSpPr/>
          <p:nvPr/>
        </p:nvSpPr>
        <p:spPr>
          <a:xfrm rot="2265017">
            <a:off x="5664060" y="3780366"/>
            <a:ext cx="1190549" cy="306497"/>
          </a:xfrm>
          <a:prstGeom prst="rightArrow">
            <a:avLst>
              <a:gd name="adj1" fmla="val 34972"/>
              <a:gd name="adj2" fmla="val 7969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0FAB2FB-8D49-4081-D461-B6EFC36999D6}"/>
              </a:ext>
            </a:extLst>
          </p:cNvPr>
          <p:cNvSpPr txBox="1"/>
          <p:nvPr/>
        </p:nvSpPr>
        <p:spPr>
          <a:xfrm>
            <a:off x="0" y="393934"/>
            <a:ext cx="9679719" cy="1200329"/>
          </a:xfrm>
          <a:prstGeom prst="rect">
            <a:avLst/>
          </a:prstGeom>
          <a:noFill/>
        </p:spPr>
        <p:txBody>
          <a:bodyPr wrap="square" rtlCol="0">
            <a:spAutoFit/>
          </a:bodyPr>
          <a:lstStyle/>
          <a:p>
            <a:pPr algn="ctr"/>
            <a:r>
              <a:rPr lang="en-GB" sz="3600" b="1"/>
              <a:t>DEGREE APPRENTICESHIP </a:t>
            </a:r>
            <a:br>
              <a:rPr lang="en-GB" sz="3600" b="1"/>
            </a:br>
            <a:r>
              <a:rPr lang="en-GB" sz="3600" b="1"/>
              <a:t>APPLICATION PROCESS</a:t>
            </a:r>
            <a:endParaRPr lang="en-GB" sz="3600">
              <a:effectLst/>
            </a:endParaRPr>
          </a:p>
        </p:txBody>
      </p:sp>
      <p:sp>
        <p:nvSpPr>
          <p:cNvPr id="3" name="Right Arrow 2">
            <a:extLst>
              <a:ext uri="{FF2B5EF4-FFF2-40B4-BE49-F238E27FC236}">
                <a16:creationId xmlns:a16="http://schemas.microsoft.com/office/drawing/2014/main" id="{F38637F8-C87D-8A71-9655-B75E06AF7BFC}"/>
              </a:ext>
            </a:extLst>
          </p:cNvPr>
          <p:cNvSpPr/>
          <p:nvPr/>
        </p:nvSpPr>
        <p:spPr>
          <a:xfrm rot="18529265">
            <a:off x="7214151" y="3712902"/>
            <a:ext cx="1190549" cy="306497"/>
          </a:xfrm>
          <a:prstGeom prst="rightArrow">
            <a:avLst>
              <a:gd name="adj1" fmla="val 34972"/>
              <a:gd name="adj2" fmla="val 7969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Arrow 4">
            <a:extLst>
              <a:ext uri="{FF2B5EF4-FFF2-40B4-BE49-F238E27FC236}">
                <a16:creationId xmlns:a16="http://schemas.microsoft.com/office/drawing/2014/main" id="{E3DE8230-F4E6-20EE-941C-FA780FF85B21}"/>
              </a:ext>
            </a:extLst>
          </p:cNvPr>
          <p:cNvSpPr/>
          <p:nvPr/>
        </p:nvSpPr>
        <p:spPr>
          <a:xfrm rot="18529265">
            <a:off x="3546611" y="3802355"/>
            <a:ext cx="1190549" cy="306497"/>
          </a:xfrm>
          <a:prstGeom prst="rightArrow">
            <a:avLst>
              <a:gd name="adj1" fmla="val 34972"/>
              <a:gd name="adj2" fmla="val 7969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a:extLst>
              <a:ext uri="{FF2B5EF4-FFF2-40B4-BE49-F238E27FC236}">
                <a16:creationId xmlns:a16="http://schemas.microsoft.com/office/drawing/2014/main" id="{B4E6BFDB-5CE1-593F-78FC-E18D6AB784A9}"/>
              </a:ext>
            </a:extLst>
          </p:cNvPr>
          <p:cNvSpPr/>
          <p:nvPr/>
        </p:nvSpPr>
        <p:spPr>
          <a:xfrm rot="2265017">
            <a:off x="1567534" y="3780364"/>
            <a:ext cx="1190549" cy="306497"/>
          </a:xfrm>
          <a:prstGeom prst="rightArrow">
            <a:avLst>
              <a:gd name="adj1" fmla="val 34972"/>
              <a:gd name="adj2" fmla="val 7969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245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8" grpId="0" animBg="1"/>
      <p:bldP spid="3"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C3A70FEE-1067-61ED-5833-E343F6CF6E68}"/>
              </a:ext>
            </a:extLst>
          </p:cNvPr>
          <p:cNvPicPr>
            <a:picLocks noChangeAspect="1"/>
          </p:cNvPicPr>
          <p:nvPr/>
        </p:nvPicPr>
        <p:blipFill>
          <a:blip r:embed="rId4"/>
          <a:stretch>
            <a:fillRect/>
          </a:stretch>
        </p:blipFill>
        <p:spPr>
          <a:xfrm>
            <a:off x="9037363" y="1930401"/>
            <a:ext cx="1498599" cy="1498599"/>
          </a:xfrm>
          <a:prstGeom prst="rect">
            <a:avLst/>
          </a:prstGeom>
        </p:spPr>
      </p:pic>
      <p:pic>
        <p:nvPicPr>
          <p:cNvPr id="5" name="Picture 4" descr="Icon&#10;&#10;Description automatically generated">
            <a:extLst>
              <a:ext uri="{FF2B5EF4-FFF2-40B4-BE49-F238E27FC236}">
                <a16:creationId xmlns:a16="http://schemas.microsoft.com/office/drawing/2014/main" id="{F8EABA50-ECB4-607B-1C1D-FA148DEA39BE}"/>
              </a:ext>
            </a:extLst>
          </p:cNvPr>
          <p:cNvPicPr>
            <a:picLocks noChangeAspect="1"/>
          </p:cNvPicPr>
          <p:nvPr/>
        </p:nvPicPr>
        <p:blipFill>
          <a:blip r:embed="rId5"/>
          <a:stretch>
            <a:fillRect/>
          </a:stretch>
        </p:blipFill>
        <p:spPr>
          <a:xfrm>
            <a:off x="5289498" y="1914881"/>
            <a:ext cx="1498600" cy="1498600"/>
          </a:xfrm>
          <a:prstGeom prst="rect">
            <a:avLst/>
          </a:prstGeom>
        </p:spPr>
      </p:pic>
      <p:pic>
        <p:nvPicPr>
          <p:cNvPr id="3" name="Picture 2" descr="Icon&#10;&#10;Description automatically generated">
            <a:extLst>
              <a:ext uri="{FF2B5EF4-FFF2-40B4-BE49-F238E27FC236}">
                <a16:creationId xmlns:a16="http://schemas.microsoft.com/office/drawing/2014/main" id="{4D9675EC-F783-FD8E-F76E-CA1B7FAE712B}"/>
              </a:ext>
            </a:extLst>
          </p:cNvPr>
          <p:cNvPicPr>
            <a:picLocks noChangeAspect="1"/>
          </p:cNvPicPr>
          <p:nvPr/>
        </p:nvPicPr>
        <p:blipFill>
          <a:blip r:embed="rId6"/>
          <a:stretch>
            <a:fillRect/>
          </a:stretch>
        </p:blipFill>
        <p:spPr>
          <a:xfrm>
            <a:off x="1571484" y="1930401"/>
            <a:ext cx="1498600" cy="1498600"/>
          </a:xfrm>
          <a:prstGeom prst="rect">
            <a:avLst/>
          </a:prstGeom>
        </p:spPr>
      </p:pic>
      <p:sp>
        <p:nvSpPr>
          <p:cNvPr id="13" name="TextBox 12">
            <a:extLst>
              <a:ext uri="{FF2B5EF4-FFF2-40B4-BE49-F238E27FC236}">
                <a16:creationId xmlns:a16="http://schemas.microsoft.com/office/drawing/2014/main" id="{6C11D455-DA84-3F4F-95A5-5FD8A494FFFA}"/>
              </a:ext>
            </a:extLst>
          </p:cNvPr>
          <p:cNvSpPr txBox="1"/>
          <p:nvPr/>
        </p:nvSpPr>
        <p:spPr>
          <a:xfrm>
            <a:off x="1148727" y="3740181"/>
            <a:ext cx="2758349" cy="1015663"/>
          </a:xfrm>
          <a:prstGeom prst="rect">
            <a:avLst/>
          </a:prstGeom>
          <a:noFill/>
        </p:spPr>
        <p:txBody>
          <a:bodyPr wrap="square" rtlCol="0">
            <a:spAutoFit/>
          </a:bodyPr>
          <a:lstStyle/>
          <a:p>
            <a:pPr algn="ctr"/>
            <a:r>
              <a:rPr lang="en-GB" sz="2400" b="1"/>
              <a:t>Step 1: Register</a:t>
            </a:r>
          </a:p>
          <a:p>
            <a:pPr algn="ctr"/>
            <a:r>
              <a:rPr lang="en-GB">
                <a:effectLst/>
              </a:rPr>
              <a:t>Receive direct alerts by entering your details at</a:t>
            </a:r>
          </a:p>
        </p:txBody>
      </p:sp>
      <p:sp>
        <p:nvSpPr>
          <p:cNvPr id="14" name="TextBox 13">
            <a:extLst>
              <a:ext uri="{FF2B5EF4-FFF2-40B4-BE49-F238E27FC236}">
                <a16:creationId xmlns:a16="http://schemas.microsoft.com/office/drawing/2014/main" id="{6C11D455-DA84-3F4F-95A5-5FD8A494FFFA}"/>
              </a:ext>
            </a:extLst>
          </p:cNvPr>
          <p:cNvSpPr txBox="1"/>
          <p:nvPr/>
        </p:nvSpPr>
        <p:spPr>
          <a:xfrm>
            <a:off x="4669024" y="3740180"/>
            <a:ext cx="2942201" cy="1846659"/>
          </a:xfrm>
          <a:prstGeom prst="rect">
            <a:avLst/>
          </a:prstGeom>
          <a:noFill/>
        </p:spPr>
        <p:txBody>
          <a:bodyPr wrap="square" rtlCol="0">
            <a:spAutoFit/>
          </a:bodyPr>
          <a:lstStyle/>
          <a:p>
            <a:pPr algn="ctr"/>
            <a:r>
              <a:rPr lang="en-GB" sz="2400" b="1"/>
              <a:t>Step 2: Look</a:t>
            </a:r>
          </a:p>
          <a:p>
            <a:pPr algn="ctr"/>
            <a:r>
              <a:rPr lang="en-GB">
                <a:effectLst/>
              </a:rPr>
              <a:t>Visit our website and employer websites</a:t>
            </a:r>
          </a:p>
          <a:p>
            <a:pPr algn="ctr"/>
            <a:endParaRPr lang="en-GB"/>
          </a:p>
          <a:p>
            <a:pPr algn="ctr"/>
            <a:r>
              <a:rPr lang="en-GB" b="1"/>
              <a:t>Peak vacancy time:</a:t>
            </a:r>
          </a:p>
          <a:p>
            <a:pPr algn="ctr"/>
            <a:r>
              <a:rPr lang="en-GB" b="1"/>
              <a:t>March - June</a:t>
            </a:r>
            <a:endParaRPr lang="en-GB" b="1">
              <a:effectLst/>
            </a:endParaRPr>
          </a:p>
        </p:txBody>
      </p:sp>
      <p:sp>
        <p:nvSpPr>
          <p:cNvPr id="15" name="TextBox 14">
            <a:extLst>
              <a:ext uri="{FF2B5EF4-FFF2-40B4-BE49-F238E27FC236}">
                <a16:creationId xmlns:a16="http://schemas.microsoft.com/office/drawing/2014/main" id="{6C11D455-DA84-3F4F-95A5-5FD8A494FFFA}"/>
              </a:ext>
            </a:extLst>
          </p:cNvPr>
          <p:cNvSpPr txBox="1"/>
          <p:nvPr/>
        </p:nvSpPr>
        <p:spPr>
          <a:xfrm>
            <a:off x="8373174" y="3746083"/>
            <a:ext cx="2758349" cy="2123658"/>
          </a:xfrm>
          <a:prstGeom prst="rect">
            <a:avLst/>
          </a:prstGeom>
          <a:noFill/>
        </p:spPr>
        <p:txBody>
          <a:bodyPr wrap="square" rtlCol="0">
            <a:spAutoFit/>
          </a:bodyPr>
          <a:lstStyle/>
          <a:p>
            <a:pPr algn="ctr"/>
            <a:r>
              <a:rPr lang="en-GB" sz="2400" b="1"/>
              <a:t>Step 3: Apply</a:t>
            </a:r>
          </a:p>
          <a:p>
            <a:pPr algn="ctr"/>
            <a:r>
              <a:rPr lang="en-GB">
                <a:effectLst/>
              </a:rPr>
              <a:t>Processes vary but usually involve a CV and cover letter or online application form. You may also have to attend an assessment centre and/or interview</a:t>
            </a:r>
            <a:endParaRPr lang="en-GB" b="1">
              <a:solidFill>
                <a:srgbClr val="00B4CD"/>
              </a:solidFill>
              <a:effectLst/>
            </a:endParaRPr>
          </a:p>
        </p:txBody>
      </p:sp>
      <p:sp>
        <p:nvSpPr>
          <p:cNvPr id="18" name="TextBox 17"/>
          <p:cNvSpPr txBox="1"/>
          <p:nvPr/>
        </p:nvSpPr>
        <p:spPr>
          <a:xfrm>
            <a:off x="620881" y="4973452"/>
            <a:ext cx="3601726" cy="646331"/>
          </a:xfrm>
          <a:prstGeom prst="rect">
            <a:avLst/>
          </a:prstGeom>
          <a:noFill/>
        </p:spPr>
        <p:txBody>
          <a:bodyPr wrap="square" rtlCol="0">
            <a:spAutoFit/>
          </a:bodyPr>
          <a:lstStyle/>
          <a:p>
            <a:pPr algn="ctr"/>
            <a:r>
              <a:rPr lang="en-GB" b="1" err="1"/>
              <a:t>mmu.ac.uk</a:t>
            </a:r>
            <a:r>
              <a:rPr lang="en-GB" b="1"/>
              <a:t>/study/apprenticeships</a:t>
            </a:r>
          </a:p>
          <a:p>
            <a:endParaRPr lang="en-GB"/>
          </a:p>
        </p:txBody>
      </p:sp>
      <p:sp>
        <p:nvSpPr>
          <p:cNvPr id="2" name="TextBox 1">
            <a:extLst>
              <a:ext uri="{FF2B5EF4-FFF2-40B4-BE49-F238E27FC236}">
                <a16:creationId xmlns:a16="http://schemas.microsoft.com/office/drawing/2014/main" id="{04500A5F-5D6E-DCA9-7BFF-ADBBA0E22FED}"/>
              </a:ext>
            </a:extLst>
          </p:cNvPr>
          <p:cNvSpPr txBox="1"/>
          <p:nvPr/>
        </p:nvSpPr>
        <p:spPr>
          <a:xfrm>
            <a:off x="0" y="393934"/>
            <a:ext cx="9679719" cy="646331"/>
          </a:xfrm>
          <a:prstGeom prst="rect">
            <a:avLst/>
          </a:prstGeom>
          <a:noFill/>
        </p:spPr>
        <p:txBody>
          <a:bodyPr wrap="square" rtlCol="0">
            <a:spAutoFit/>
          </a:bodyPr>
          <a:lstStyle/>
          <a:p>
            <a:pPr algn="ctr"/>
            <a:r>
              <a:rPr lang="en-GB" sz="3600" b="1"/>
              <a:t>APPLYING FOR MANCHESTER MET</a:t>
            </a:r>
            <a:endParaRPr lang="en-GB" sz="3600">
              <a:effectLst/>
            </a:endParaRPr>
          </a:p>
        </p:txBody>
      </p:sp>
    </p:spTree>
    <p:extLst>
      <p:ext uri="{BB962C8B-B14F-4D97-AF65-F5344CB8AC3E}">
        <p14:creationId xmlns:p14="http://schemas.microsoft.com/office/powerpoint/2010/main" val="1360852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6CA51444-575B-7B7F-AF74-0A21ADA1DA8B}"/>
              </a:ext>
            </a:extLst>
          </p:cNvPr>
          <p:cNvPicPr>
            <a:picLocks noChangeAspect="1"/>
          </p:cNvPicPr>
          <p:nvPr/>
        </p:nvPicPr>
        <p:blipFill>
          <a:blip r:embed="rId4"/>
          <a:stretch>
            <a:fillRect/>
          </a:stretch>
        </p:blipFill>
        <p:spPr>
          <a:xfrm>
            <a:off x="5567227" y="2010886"/>
            <a:ext cx="1534442" cy="1534442"/>
          </a:xfrm>
          <a:prstGeom prst="rect">
            <a:avLst/>
          </a:prstGeom>
        </p:spPr>
      </p:pic>
      <p:pic>
        <p:nvPicPr>
          <p:cNvPr id="7" name="Picture 6" descr="Icon&#10;&#10;Description automatically generated">
            <a:extLst>
              <a:ext uri="{FF2B5EF4-FFF2-40B4-BE49-F238E27FC236}">
                <a16:creationId xmlns:a16="http://schemas.microsoft.com/office/drawing/2014/main" id="{C617806F-F180-127A-BD95-140173336718}"/>
              </a:ext>
            </a:extLst>
          </p:cNvPr>
          <p:cNvPicPr>
            <a:picLocks noChangeAspect="1"/>
          </p:cNvPicPr>
          <p:nvPr/>
        </p:nvPicPr>
        <p:blipFill>
          <a:blip r:embed="rId5"/>
          <a:stretch>
            <a:fillRect/>
          </a:stretch>
        </p:blipFill>
        <p:spPr>
          <a:xfrm>
            <a:off x="9050474" y="1994980"/>
            <a:ext cx="1534441" cy="1534441"/>
          </a:xfrm>
          <a:prstGeom prst="rect">
            <a:avLst/>
          </a:prstGeom>
        </p:spPr>
      </p:pic>
      <p:sp>
        <p:nvSpPr>
          <p:cNvPr id="10" name="TextBox 9">
            <a:extLst>
              <a:ext uri="{FF2B5EF4-FFF2-40B4-BE49-F238E27FC236}">
                <a16:creationId xmlns:a16="http://schemas.microsoft.com/office/drawing/2014/main" id="{6C11D455-DA84-3F4F-95A5-5FD8A494FFFA}"/>
              </a:ext>
            </a:extLst>
          </p:cNvPr>
          <p:cNvSpPr txBox="1"/>
          <p:nvPr/>
        </p:nvSpPr>
        <p:spPr>
          <a:xfrm>
            <a:off x="1216907" y="3888138"/>
            <a:ext cx="2758349" cy="2123658"/>
          </a:xfrm>
          <a:prstGeom prst="rect">
            <a:avLst/>
          </a:prstGeom>
          <a:noFill/>
        </p:spPr>
        <p:txBody>
          <a:bodyPr wrap="square" rtlCol="0">
            <a:spAutoFit/>
          </a:bodyPr>
          <a:lstStyle/>
          <a:p>
            <a:pPr algn="ctr"/>
            <a:r>
              <a:rPr lang="en-GB" sz="2400" b="1"/>
              <a:t>Step 4: Success</a:t>
            </a:r>
          </a:p>
          <a:p>
            <a:pPr algn="ctr"/>
            <a:r>
              <a:rPr lang="en-GB">
                <a:effectLst/>
              </a:rPr>
              <a:t>Congratulations! You’ve got the job. You’ll sign a contract with your new employer setting out the terms of the apprenticeship</a:t>
            </a:r>
          </a:p>
        </p:txBody>
      </p:sp>
      <p:sp>
        <p:nvSpPr>
          <p:cNvPr id="11" name="TextBox 10">
            <a:extLst>
              <a:ext uri="{FF2B5EF4-FFF2-40B4-BE49-F238E27FC236}">
                <a16:creationId xmlns:a16="http://schemas.microsoft.com/office/drawing/2014/main" id="{6C11D455-DA84-3F4F-95A5-5FD8A494FFFA}"/>
              </a:ext>
            </a:extLst>
          </p:cNvPr>
          <p:cNvSpPr txBox="1"/>
          <p:nvPr/>
        </p:nvSpPr>
        <p:spPr>
          <a:xfrm>
            <a:off x="4737204" y="3888137"/>
            <a:ext cx="2942201" cy="1846659"/>
          </a:xfrm>
          <a:prstGeom prst="rect">
            <a:avLst/>
          </a:prstGeom>
          <a:noFill/>
        </p:spPr>
        <p:txBody>
          <a:bodyPr wrap="square" rtlCol="0">
            <a:spAutoFit/>
          </a:bodyPr>
          <a:lstStyle/>
          <a:p>
            <a:pPr algn="ctr"/>
            <a:r>
              <a:rPr lang="en-GB" sz="2400" b="1"/>
              <a:t>Step 5: Enrol</a:t>
            </a:r>
          </a:p>
          <a:p>
            <a:pPr algn="ctr"/>
            <a:r>
              <a:rPr lang="en-GB"/>
              <a:t>Complete your university application and enrol onto your course. This usually takes places a few months before you start</a:t>
            </a:r>
            <a:endParaRPr lang="en-GB" b="1">
              <a:effectLst/>
            </a:endParaRPr>
          </a:p>
        </p:txBody>
      </p:sp>
      <p:sp>
        <p:nvSpPr>
          <p:cNvPr id="12" name="TextBox 11">
            <a:extLst>
              <a:ext uri="{FF2B5EF4-FFF2-40B4-BE49-F238E27FC236}">
                <a16:creationId xmlns:a16="http://schemas.microsoft.com/office/drawing/2014/main" id="{6C11D455-DA84-3F4F-95A5-5FD8A494FFFA}"/>
              </a:ext>
            </a:extLst>
          </p:cNvPr>
          <p:cNvSpPr txBox="1"/>
          <p:nvPr/>
        </p:nvSpPr>
        <p:spPr>
          <a:xfrm>
            <a:off x="8441354" y="3894040"/>
            <a:ext cx="2758349" cy="2123658"/>
          </a:xfrm>
          <a:prstGeom prst="rect">
            <a:avLst/>
          </a:prstGeom>
          <a:noFill/>
        </p:spPr>
        <p:txBody>
          <a:bodyPr wrap="square" rtlCol="0">
            <a:spAutoFit/>
          </a:bodyPr>
          <a:lstStyle/>
          <a:p>
            <a:pPr algn="ctr"/>
            <a:r>
              <a:rPr lang="en-GB" sz="2400" b="1"/>
              <a:t>Step 6: Begin</a:t>
            </a:r>
          </a:p>
          <a:p>
            <a:pPr algn="ctr"/>
            <a:r>
              <a:rPr lang="en-GB">
                <a:effectLst/>
              </a:rPr>
              <a:t>Apprenticeships usually start with an induction week, where you’ll get an introduction to the course and meet other apprentices</a:t>
            </a:r>
            <a:endParaRPr lang="en-GB" b="1">
              <a:effectLst/>
            </a:endParaRPr>
          </a:p>
        </p:txBody>
      </p:sp>
      <p:sp>
        <p:nvSpPr>
          <p:cNvPr id="2" name="TextBox 1">
            <a:extLst>
              <a:ext uri="{FF2B5EF4-FFF2-40B4-BE49-F238E27FC236}">
                <a16:creationId xmlns:a16="http://schemas.microsoft.com/office/drawing/2014/main" id="{8B9DCB4D-F7FC-2C13-958B-D42660ADFFFE}"/>
              </a:ext>
            </a:extLst>
          </p:cNvPr>
          <p:cNvSpPr txBox="1"/>
          <p:nvPr/>
        </p:nvSpPr>
        <p:spPr>
          <a:xfrm>
            <a:off x="0" y="393934"/>
            <a:ext cx="9679719" cy="646331"/>
          </a:xfrm>
          <a:prstGeom prst="rect">
            <a:avLst/>
          </a:prstGeom>
          <a:noFill/>
        </p:spPr>
        <p:txBody>
          <a:bodyPr wrap="square" rtlCol="0">
            <a:spAutoFit/>
          </a:bodyPr>
          <a:lstStyle/>
          <a:p>
            <a:pPr algn="ctr"/>
            <a:r>
              <a:rPr lang="en-GB" sz="3600" b="1"/>
              <a:t>APPLYING FOR MANCHESTER MET</a:t>
            </a:r>
            <a:endParaRPr lang="en-GB" sz="3600">
              <a:effectLst/>
            </a:endParaRPr>
          </a:p>
        </p:txBody>
      </p:sp>
      <p:pic>
        <p:nvPicPr>
          <p:cNvPr id="5" name="Picture 4" descr="Icon&#10;&#10;Description automatically generated">
            <a:extLst>
              <a:ext uri="{FF2B5EF4-FFF2-40B4-BE49-F238E27FC236}">
                <a16:creationId xmlns:a16="http://schemas.microsoft.com/office/drawing/2014/main" id="{5BA257CA-036C-0E37-46A8-DE4465E8CD3C}"/>
              </a:ext>
            </a:extLst>
          </p:cNvPr>
          <p:cNvPicPr>
            <a:picLocks noChangeAspect="1"/>
          </p:cNvPicPr>
          <p:nvPr/>
        </p:nvPicPr>
        <p:blipFill>
          <a:blip r:embed="rId6"/>
          <a:stretch>
            <a:fillRect/>
          </a:stretch>
        </p:blipFill>
        <p:spPr>
          <a:xfrm>
            <a:off x="1774611" y="1842653"/>
            <a:ext cx="1843811" cy="1843811"/>
          </a:xfrm>
          <a:prstGeom prst="rect">
            <a:avLst/>
          </a:prstGeom>
        </p:spPr>
      </p:pic>
    </p:spTree>
    <p:extLst>
      <p:ext uri="{BB962C8B-B14F-4D97-AF65-F5344CB8AC3E}">
        <p14:creationId xmlns:p14="http://schemas.microsoft.com/office/powerpoint/2010/main" val="2081743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7F36EFF-CA7F-4B18-B0D5-21CE9D0EF70F}"/>
              </a:ext>
            </a:extLst>
          </p:cNvPr>
          <p:cNvSpPr txBox="1"/>
          <p:nvPr/>
        </p:nvSpPr>
        <p:spPr>
          <a:xfrm>
            <a:off x="303294" y="1950069"/>
            <a:ext cx="6097604" cy="2957861"/>
          </a:xfrm>
          <a:prstGeom prst="rect">
            <a:avLst/>
          </a:prstGeom>
          <a:noFill/>
        </p:spPr>
        <p:txBody>
          <a:bodyPr wrap="square" lIns="91440" tIns="45720" rIns="91440" bIns="45720" anchor="t">
            <a:spAutoFit/>
          </a:bodyPr>
          <a:lstStyle/>
          <a:p>
            <a:pPr>
              <a:lnSpc>
                <a:spcPct val="150000"/>
              </a:lnSpc>
              <a:defRPr/>
            </a:pPr>
            <a:r>
              <a:rPr kumimoji="0" lang="en-GB" sz="2800" b="1" i="0" u="none" strike="noStrike" kern="1200" cap="none" spc="0" normalizeH="0" baseline="0" noProof="0" dirty="0">
                <a:ln>
                  <a:noFill/>
                </a:ln>
                <a:effectLst/>
                <a:uLnTx/>
                <a:uFillTx/>
                <a:latin typeface="Calibri" panose="020F0502020204030204"/>
                <a:ea typeface="+mn-ea"/>
                <a:cs typeface="+mn-cs"/>
              </a:rPr>
              <a:t>Festival of Apprenticeships</a:t>
            </a:r>
            <a:endParaRPr lang="en-GB" sz="2000" dirty="0">
              <a:latin typeface="Calibri" panose="020F0502020204030204"/>
              <a:cs typeface="Calibri"/>
            </a:endParaRPr>
          </a:p>
          <a:p>
            <a:pPr algn="ctr">
              <a:lnSpc>
                <a:spcPct val="150000"/>
              </a:lnSpc>
              <a:defRPr/>
            </a:pPr>
            <a:r>
              <a:rPr lang="en-GB" sz="2000" b="1" dirty="0">
                <a:latin typeface="Calibri" panose="020F0502020204030204"/>
              </a:rPr>
              <a:t>Tuesday 4</a:t>
            </a:r>
            <a:r>
              <a:rPr lang="en-GB" sz="2000" b="1" baseline="30000" dirty="0">
                <a:latin typeface="Calibri" panose="020F0502020204030204"/>
              </a:rPr>
              <a:t>th</a:t>
            </a:r>
            <a:r>
              <a:rPr lang="en-GB" sz="2000" b="1" dirty="0">
                <a:latin typeface="Calibri" panose="020F0502020204030204"/>
              </a:rPr>
              <a:t> July 2023, 10-4pm</a:t>
            </a:r>
            <a:br>
              <a:rPr lang="en-GB" sz="2000" dirty="0">
                <a:latin typeface="Calibri" panose="020F0502020204030204"/>
              </a:rPr>
            </a:br>
            <a:r>
              <a:rPr lang="en-GB" sz="2000" dirty="0">
                <a:latin typeface="Calibri" panose="020F0502020204030204"/>
              </a:rPr>
              <a:t>Manchester Metropolitan University Business School</a:t>
            </a:r>
          </a:p>
          <a:p>
            <a:pPr lvl="1">
              <a:lnSpc>
                <a:spcPct val="150000"/>
              </a:lnSpc>
              <a:defRPr/>
            </a:pPr>
            <a:endParaRPr lang="en-GB" sz="2000" dirty="0">
              <a:latin typeface="Calibri" panose="020F0502020204030204"/>
              <a:cs typeface="Calibri"/>
            </a:endParaRPr>
          </a:p>
          <a:p>
            <a:pPr lvl="1">
              <a:lnSpc>
                <a:spcPct val="150000"/>
              </a:lnSpc>
              <a:defRPr/>
            </a:pPr>
            <a:endParaRPr lang="en-GB" sz="2000" b="1" i="0" u="none" strike="noStrike" kern="1200" cap="none" spc="0" normalizeH="0" baseline="0" noProof="0" dirty="0">
              <a:ln>
                <a:noFill/>
              </a:ln>
              <a:effectLst/>
              <a:uLnTx/>
              <a:uFillTx/>
              <a:latin typeface="Calibri" panose="020F0502020204030204"/>
              <a:cs typeface="Calibri"/>
            </a:endParaRPr>
          </a:p>
          <a:p>
            <a:pPr lvl="1">
              <a:lnSpc>
                <a:spcPct val="150000"/>
              </a:lnSpc>
              <a:defRPr/>
            </a:pPr>
            <a:endParaRPr lang="en-GB" i="0" u="none" strike="noStrike" kern="1200" cap="none" spc="0" normalizeH="0" baseline="0" noProof="0" dirty="0">
              <a:ln>
                <a:noFill/>
              </a:ln>
              <a:effectLst/>
              <a:uLnTx/>
              <a:uFillTx/>
              <a:latin typeface="Calibri" panose="020F0502020204030204"/>
              <a:cs typeface="Calibri"/>
            </a:endParaRPr>
          </a:p>
        </p:txBody>
      </p:sp>
      <p:sp>
        <p:nvSpPr>
          <p:cNvPr id="2" name="TextBox 1">
            <a:extLst>
              <a:ext uri="{FF2B5EF4-FFF2-40B4-BE49-F238E27FC236}">
                <a16:creationId xmlns:a16="http://schemas.microsoft.com/office/drawing/2014/main" id="{5D0372A1-FB33-F787-8AD0-53EBAB1B2E23}"/>
              </a:ext>
            </a:extLst>
          </p:cNvPr>
          <p:cNvSpPr txBox="1"/>
          <p:nvPr/>
        </p:nvSpPr>
        <p:spPr>
          <a:xfrm>
            <a:off x="0" y="393934"/>
            <a:ext cx="570506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DEGREE APPRENTICESHIP EVENTS 2023</a:t>
            </a:r>
            <a:endPar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8BEE2A3-101B-FDD2-997B-46D64CD0633B}"/>
              </a:ext>
            </a:extLst>
          </p:cNvPr>
          <p:cNvSpPr txBox="1"/>
          <p:nvPr/>
        </p:nvSpPr>
        <p:spPr>
          <a:xfrm>
            <a:off x="1945506" y="5788094"/>
            <a:ext cx="2813179" cy="430887"/>
          </a:xfrm>
          <a:prstGeom prst="rect">
            <a:avLst/>
          </a:prstGeom>
          <a:noFill/>
        </p:spPr>
        <p:txBody>
          <a:bodyPr wrap="square">
            <a:spAutoFit/>
          </a:bodyPr>
          <a:lstStyle/>
          <a:p>
            <a:r>
              <a:rPr lang="en-GB" sz="2200" b="1" dirty="0"/>
              <a:t>http://bit.ly/3nq8bKB</a:t>
            </a:r>
          </a:p>
        </p:txBody>
      </p:sp>
      <p:pic>
        <p:nvPicPr>
          <p:cNvPr id="5" name="Picture 4" descr="QR Code">
            <a:extLst>
              <a:ext uri="{FF2B5EF4-FFF2-40B4-BE49-F238E27FC236}">
                <a16:creationId xmlns:a16="http://schemas.microsoft.com/office/drawing/2014/main" id="{5DFFE1E7-1AFB-0BD6-188A-4CC0A1859B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2405" y="3648009"/>
            <a:ext cx="1999382" cy="1999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145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252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E14E9124-BAC8-BE44-90A9-7F1BA6DFB1A8}"/>
              </a:ext>
            </a:extLst>
          </p:cNvPr>
          <p:cNvSpPr txBox="1"/>
          <p:nvPr/>
        </p:nvSpPr>
        <p:spPr>
          <a:xfrm>
            <a:off x="499717" y="3921170"/>
            <a:ext cx="5346700" cy="1323439"/>
          </a:xfrm>
          <a:prstGeom prst="rect">
            <a:avLst/>
          </a:prstGeom>
          <a:noFill/>
        </p:spPr>
        <p:txBody>
          <a:bodyPr wrap="square" rtlCol="0">
            <a:spAutoFit/>
          </a:bodyPr>
          <a:lstStyle/>
          <a:p>
            <a:r>
              <a:rPr lang="en-GB" sz="2000" b="1"/>
              <a:t>Email: </a:t>
            </a:r>
            <a:r>
              <a:rPr lang="en-GB" sz="2000" err="1"/>
              <a:t>apprenticeships@mmu.ac.uk</a:t>
            </a:r>
            <a:endParaRPr lang="en-GB" sz="2000"/>
          </a:p>
          <a:p>
            <a:r>
              <a:rPr lang="en-GB" sz="2000" b="1">
                <a:effectLst/>
              </a:rPr>
              <a:t>Twitter: </a:t>
            </a:r>
            <a:r>
              <a:rPr lang="en-GB" sz="2000">
                <a:effectLst/>
              </a:rPr>
              <a:t>@</a:t>
            </a:r>
            <a:r>
              <a:rPr lang="en-GB" sz="2000" err="1">
                <a:effectLst/>
              </a:rPr>
              <a:t>MMUapprentice</a:t>
            </a:r>
            <a:endParaRPr lang="en-GB" sz="2000">
              <a:effectLst/>
            </a:endParaRPr>
          </a:p>
          <a:p>
            <a:r>
              <a:rPr lang="en-GB" sz="2000" b="1"/>
              <a:t>Facebook: </a:t>
            </a:r>
            <a:r>
              <a:rPr lang="en-GB" sz="2000"/>
              <a:t>@</a:t>
            </a:r>
            <a:r>
              <a:rPr lang="en-GB" sz="2000" err="1"/>
              <a:t>MMUapprenticeships</a:t>
            </a:r>
            <a:endParaRPr lang="en-GB" sz="2000"/>
          </a:p>
          <a:p>
            <a:r>
              <a:rPr lang="en-GB" sz="2000" b="1">
                <a:effectLst/>
              </a:rPr>
              <a:t>Website</a:t>
            </a:r>
            <a:r>
              <a:rPr lang="en-GB" sz="2000" b="1"/>
              <a:t>: </a:t>
            </a:r>
            <a:r>
              <a:rPr lang="en-GB" sz="2000" err="1"/>
              <a:t>mmu.ac.uk</a:t>
            </a:r>
            <a:r>
              <a:rPr lang="en-GB" sz="2000"/>
              <a:t>/study/apprenticeships</a:t>
            </a:r>
            <a:endParaRPr lang="en-GB" sz="2000">
              <a:effectLst/>
            </a:endParaRPr>
          </a:p>
        </p:txBody>
      </p:sp>
      <p:sp>
        <p:nvSpPr>
          <p:cNvPr id="3" name="TextBox 2">
            <a:extLst>
              <a:ext uri="{FF2B5EF4-FFF2-40B4-BE49-F238E27FC236}">
                <a16:creationId xmlns:a16="http://schemas.microsoft.com/office/drawing/2014/main" id="{60A9EDBF-E526-3365-4321-7DC44C9AACD8}"/>
              </a:ext>
            </a:extLst>
          </p:cNvPr>
          <p:cNvSpPr txBox="1"/>
          <p:nvPr/>
        </p:nvSpPr>
        <p:spPr>
          <a:xfrm>
            <a:off x="499717" y="567139"/>
            <a:ext cx="5091425" cy="3108543"/>
          </a:xfrm>
          <a:prstGeom prst="rect">
            <a:avLst/>
          </a:prstGeom>
          <a:noFill/>
        </p:spPr>
        <p:txBody>
          <a:bodyPr wrap="square" rtlCol="0">
            <a:spAutoFit/>
          </a:bodyPr>
          <a:lstStyle/>
          <a:p>
            <a:r>
              <a:rPr lang="en-GB" sz="2400" dirty="0"/>
              <a:t>If you have any questions at all, </a:t>
            </a:r>
            <a:br>
              <a:rPr lang="en-GB" sz="2400" dirty="0"/>
            </a:br>
            <a:r>
              <a:rPr lang="en-GB" sz="2400" dirty="0"/>
              <a:t>you can contact our friendly team.</a:t>
            </a:r>
          </a:p>
          <a:p>
            <a:endParaRPr lang="en-GB" sz="2400" dirty="0"/>
          </a:p>
          <a:p>
            <a:r>
              <a:rPr lang="en-GB" sz="2800" b="1" dirty="0"/>
              <a:t>Good luck!</a:t>
            </a:r>
          </a:p>
          <a:p>
            <a:endParaRPr lang="en-GB" sz="2400" dirty="0"/>
          </a:p>
          <a:p>
            <a:br>
              <a:rPr lang="en-GB" sz="2400" b="1" i="1" dirty="0">
                <a:solidFill>
                  <a:srgbClr val="FF0000"/>
                </a:solidFill>
              </a:rPr>
            </a:br>
            <a:r>
              <a:rPr lang="en-GB" sz="2400" b="1" i="1" dirty="0"/>
              <a:t>Sally Merrell</a:t>
            </a:r>
          </a:p>
          <a:p>
            <a:r>
              <a:rPr lang="en-GB" sz="2400" dirty="0"/>
              <a:t>Student Recruitment Manager</a:t>
            </a:r>
          </a:p>
        </p:txBody>
      </p:sp>
      <p:sp>
        <p:nvSpPr>
          <p:cNvPr id="4" name="TextBox 3">
            <a:extLst>
              <a:ext uri="{FF2B5EF4-FFF2-40B4-BE49-F238E27FC236}">
                <a16:creationId xmlns:a16="http://schemas.microsoft.com/office/drawing/2014/main" id="{061A6AB2-E15B-8665-5159-91AB0B2D2629}"/>
              </a:ext>
            </a:extLst>
          </p:cNvPr>
          <p:cNvSpPr txBox="1"/>
          <p:nvPr/>
        </p:nvSpPr>
        <p:spPr>
          <a:xfrm>
            <a:off x="545698" y="6075417"/>
            <a:ext cx="3175539" cy="430887"/>
          </a:xfrm>
          <a:prstGeom prst="rect">
            <a:avLst/>
          </a:prstGeom>
          <a:noFill/>
        </p:spPr>
        <p:txBody>
          <a:bodyPr wrap="square" rtlCol="0">
            <a:spAutoFit/>
          </a:bodyPr>
          <a:lstStyle/>
          <a:p>
            <a:r>
              <a:rPr lang="en-GB" sz="2200" b="1" err="1"/>
              <a:t>www.mmu.ac.uk</a:t>
            </a:r>
            <a:endParaRPr lang="en-GB" sz="2200"/>
          </a:p>
        </p:txBody>
      </p:sp>
      <p:pic>
        <p:nvPicPr>
          <p:cNvPr id="5" name="Picture 4" descr="Logo&#10;&#10;Description automatically generated">
            <a:extLst>
              <a:ext uri="{FF2B5EF4-FFF2-40B4-BE49-F238E27FC236}">
                <a16:creationId xmlns:a16="http://schemas.microsoft.com/office/drawing/2014/main" id="{6F9C411E-2F0B-B76B-DA9D-4A87FF010498}"/>
              </a:ext>
            </a:extLst>
          </p:cNvPr>
          <p:cNvPicPr>
            <a:picLocks noChangeAspect="1"/>
          </p:cNvPicPr>
          <p:nvPr/>
        </p:nvPicPr>
        <p:blipFill rotWithShape="1">
          <a:blip r:embed="rId4"/>
          <a:srcRect l="8260" t="15409" r="67875" b="44885"/>
          <a:stretch/>
        </p:blipFill>
        <p:spPr>
          <a:xfrm>
            <a:off x="8117041" y="4398016"/>
            <a:ext cx="1252569" cy="1182002"/>
          </a:xfrm>
          <a:prstGeom prst="rect">
            <a:avLst/>
          </a:prstGeom>
        </p:spPr>
      </p:pic>
      <p:pic>
        <p:nvPicPr>
          <p:cNvPr id="6" name="Picture 5" descr="Logo&#10;&#10;Description automatically generated">
            <a:extLst>
              <a:ext uri="{FF2B5EF4-FFF2-40B4-BE49-F238E27FC236}">
                <a16:creationId xmlns:a16="http://schemas.microsoft.com/office/drawing/2014/main" id="{7796DE1C-BA50-67E3-6899-2F0E062ABAD2}"/>
              </a:ext>
            </a:extLst>
          </p:cNvPr>
          <p:cNvPicPr>
            <a:picLocks noChangeAspect="1"/>
          </p:cNvPicPr>
          <p:nvPr/>
        </p:nvPicPr>
        <p:blipFill rotWithShape="1">
          <a:blip r:embed="rId4"/>
          <a:srcRect l="36158" t="46226" r="35606" b="19105"/>
          <a:stretch/>
        </p:blipFill>
        <p:spPr>
          <a:xfrm>
            <a:off x="5212079" y="4587881"/>
            <a:ext cx="1499657" cy="1044404"/>
          </a:xfrm>
          <a:prstGeom prst="rect">
            <a:avLst/>
          </a:prstGeom>
        </p:spPr>
      </p:pic>
      <p:sp>
        <p:nvSpPr>
          <p:cNvPr id="7" name="TextBox 6">
            <a:extLst>
              <a:ext uri="{FF2B5EF4-FFF2-40B4-BE49-F238E27FC236}">
                <a16:creationId xmlns:a16="http://schemas.microsoft.com/office/drawing/2014/main" id="{452DFC81-385C-F053-3C1D-7B230979DA40}"/>
              </a:ext>
            </a:extLst>
          </p:cNvPr>
          <p:cNvSpPr txBox="1"/>
          <p:nvPr/>
        </p:nvSpPr>
        <p:spPr>
          <a:xfrm>
            <a:off x="4352821" y="5632285"/>
            <a:ext cx="3280042" cy="892552"/>
          </a:xfrm>
          <a:prstGeom prst="rect">
            <a:avLst/>
          </a:prstGeom>
          <a:noFill/>
        </p:spPr>
        <p:txBody>
          <a:bodyPr wrap="square" rtlCol="0">
            <a:spAutoFit/>
          </a:bodyPr>
          <a:lstStyle/>
          <a:p>
            <a:pPr algn="ctr"/>
            <a:r>
              <a:rPr lang="en-GB" sz="2000" b="1"/>
              <a:t>VIRTUAL TOUR</a:t>
            </a:r>
          </a:p>
          <a:p>
            <a:pPr algn="ctr"/>
            <a:r>
              <a:rPr lang="en-GB" sz="1600"/>
              <a:t>Start your tour at</a:t>
            </a:r>
          </a:p>
          <a:p>
            <a:pPr algn="ctr"/>
            <a:r>
              <a:rPr lang="en-GB" sz="1600" b="1" err="1"/>
              <a:t>virtualexperience.mmu.ac.uk</a:t>
            </a:r>
            <a:endParaRPr lang="en-GB" sz="1600" b="1"/>
          </a:p>
        </p:txBody>
      </p:sp>
      <p:sp>
        <p:nvSpPr>
          <p:cNvPr id="8" name="TextBox 7">
            <a:extLst>
              <a:ext uri="{FF2B5EF4-FFF2-40B4-BE49-F238E27FC236}">
                <a16:creationId xmlns:a16="http://schemas.microsoft.com/office/drawing/2014/main" id="{EDBC7207-CCBD-9C28-8B62-1063687302C6}"/>
              </a:ext>
            </a:extLst>
          </p:cNvPr>
          <p:cNvSpPr txBox="1"/>
          <p:nvPr/>
        </p:nvSpPr>
        <p:spPr>
          <a:xfrm>
            <a:off x="7103305" y="5632285"/>
            <a:ext cx="3280042" cy="892552"/>
          </a:xfrm>
          <a:prstGeom prst="rect">
            <a:avLst/>
          </a:prstGeom>
          <a:noFill/>
        </p:spPr>
        <p:txBody>
          <a:bodyPr wrap="square" rtlCol="0">
            <a:spAutoFit/>
          </a:bodyPr>
          <a:lstStyle/>
          <a:p>
            <a:pPr algn="ctr"/>
            <a:r>
              <a:rPr lang="en-GB" sz="2000" b="1"/>
              <a:t>CHAT TO A STUDENT</a:t>
            </a:r>
          </a:p>
          <a:p>
            <a:pPr algn="ctr"/>
            <a:r>
              <a:rPr lang="en-GB" sz="1600"/>
              <a:t>Start your conversation at</a:t>
            </a:r>
          </a:p>
          <a:p>
            <a:pPr algn="ctr"/>
            <a:r>
              <a:rPr lang="en-GB" sz="1600" b="1" err="1"/>
              <a:t>mmu.ac.uk</a:t>
            </a:r>
            <a:r>
              <a:rPr lang="en-GB" sz="1600" b="1"/>
              <a:t>/</a:t>
            </a:r>
            <a:r>
              <a:rPr lang="en-GB" sz="1600" b="1" err="1"/>
              <a:t>chatwithus</a:t>
            </a:r>
            <a:endParaRPr lang="en-GB" sz="1600" b="1"/>
          </a:p>
        </p:txBody>
      </p:sp>
      <p:pic>
        <p:nvPicPr>
          <p:cNvPr id="9" name="Picture 8" descr="Logo&#10;&#10;Description automatically generated">
            <a:extLst>
              <a:ext uri="{FF2B5EF4-FFF2-40B4-BE49-F238E27FC236}">
                <a16:creationId xmlns:a16="http://schemas.microsoft.com/office/drawing/2014/main" id="{94152838-B1C7-3F88-D413-6F1030D66CB0}"/>
              </a:ext>
            </a:extLst>
          </p:cNvPr>
          <p:cNvPicPr>
            <a:picLocks noChangeAspect="1"/>
          </p:cNvPicPr>
          <p:nvPr/>
        </p:nvPicPr>
        <p:blipFill rotWithShape="1">
          <a:blip r:embed="rId5"/>
          <a:srcRect l="51452" t="19261" r="9257" b="62960"/>
          <a:stretch/>
        </p:blipFill>
        <p:spPr>
          <a:xfrm>
            <a:off x="545698" y="5300066"/>
            <a:ext cx="3053819" cy="783771"/>
          </a:xfrm>
          <a:prstGeom prst="rect">
            <a:avLst/>
          </a:prstGeom>
        </p:spPr>
      </p:pic>
    </p:spTree>
    <p:extLst>
      <p:ext uri="{BB962C8B-B14F-4D97-AF65-F5344CB8AC3E}">
        <p14:creationId xmlns:p14="http://schemas.microsoft.com/office/powerpoint/2010/main" val="482102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0E44F5-F866-5026-F5D3-47916FDEF4DC}"/>
              </a:ext>
            </a:extLst>
          </p:cNvPr>
          <p:cNvSpPr txBox="1"/>
          <p:nvPr/>
        </p:nvSpPr>
        <p:spPr>
          <a:xfrm>
            <a:off x="919572" y="2096641"/>
            <a:ext cx="10352856" cy="3484880"/>
          </a:xfrm>
          <a:prstGeom prst="rect">
            <a:avLst/>
          </a:prstGeom>
          <a:solidFill>
            <a:schemeClr val="bg1"/>
          </a:solidFill>
        </p:spPr>
        <p:txBody>
          <a:bodyPr wrap="square" rtlCol="0">
            <a:spAutoFit/>
          </a:bodyPr>
          <a:lstStyle/>
          <a:p>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1612872568"/>
              </p:ext>
            </p:extLst>
          </p:nvPr>
        </p:nvGraphicFramePr>
        <p:xfrm>
          <a:off x="919572" y="2096641"/>
          <a:ext cx="10352856" cy="3484880"/>
        </p:xfrm>
        <a:graphic>
          <a:graphicData uri="http://schemas.openxmlformats.org/drawingml/2006/table">
            <a:tbl>
              <a:tblPr firstRow="1" bandRow="1">
                <a:tableStyleId>{5C22544A-7EE6-4342-B048-85BDC9FD1C3A}</a:tableStyleId>
              </a:tblPr>
              <a:tblGrid>
                <a:gridCol w="1718011">
                  <a:extLst>
                    <a:ext uri="{9D8B030D-6E8A-4147-A177-3AD203B41FA5}">
                      <a16:colId xmlns:a16="http://schemas.microsoft.com/office/drawing/2014/main" val="2078475619"/>
                    </a:ext>
                  </a:extLst>
                </a:gridCol>
                <a:gridCol w="3458417">
                  <a:extLst>
                    <a:ext uri="{9D8B030D-6E8A-4147-A177-3AD203B41FA5}">
                      <a16:colId xmlns:a16="http://schemas.microsoft.com/office/drawing/2014/main" val="2612598400"/>
                    </a:ext>
                  </a:extLst>
                </a:gridCol>
                <a:gridCol w="2588214">
                  <a:extLst>
                    <a:ext uri="{9D8B030D-6E8A-4147-A177-3AD203B41FA5}">
                      <a16:colId xmlns:a16="http://schemas.microsoft.com/office/drawing/2014/main" val="1570002501"/>
                    </a:ext>
                  </a:extLst>
                </a:gridCol>
                <a:gridCol w="2588214">
                  <a:extLst>
                    <a:ext uri="{9D8B030D-6E8A-4147-A177-3AD203B41FA5}">
                      <a16:colId xmlns:a16="http://schemas.microsoft.com/office/drawing/2014/main" val="2743836290"/>
                    </a:ext>
                  </a:extLst>
                </a:gridCol>
              </a:tblGrid>
              <a:tr h="370840">
                <a:tc>
                  <a:txBody>
                    <a:bodyPr/>
                    <a:lstStyle/>
                    <a:p>
                      <a:r>
                        <a:rPr lang="en-GB">
                          <a:solidFill>
                            <a:schemeClr val="tx1"/>
                          </a:solidFill>
                        </a:rPr>
                        <a:t>Level</a:t>
                      </a:r>
                    </a:p>
                  </a:txBody>
                  <a:tcPr anchor="ctr">
                    <a:solidFill>
                      <a:schemeClr val="bg1">
                        <a:lumMod val="85000"/>
                      </a:schemeClr>
                    </a:solidFill>
                  </a:tcPr>
                </a:tc>
                <a:tc>
                  <a:txBody>
                    <a:bodyPr/>
                    <a:lstStyle/>
                    <a:p>
                      <a:r>
                        <a:rPr lang="en-GB">
                          <a:solidFill>
                            <a:schemeClr val="tx1"/>
                          </a:solidFill>
                        </a:rPr>
                        <a:t>Apprenticeship Type</a:t>
                      </a:r>
                    </a:p>
                  </a:txBody>
                  <a:tcPr anchor="ctr">
                    <a:solidFill>
                      <a:schemeClr val="bg1">
                        <a:lumMod val="85000"/>
                      </a:schemeClr>
                    </a:solidFill>
                  </a:tcPr>
                </a:tc>
                <a:tc>
                  <a:txBody>
                    <a:bodyPr/>
                    <a:lstStyle/>
                    <a:p>
                      <a:r>
                        <a:rPr lang="en-GB">
                          <a:solidFill>
                            <a:schemeClr val="tx1"/>
                          </a:solidFill>
                        </a:rPr>
                        <a:t>Entry Requirements</a:t>
                      </a:r>
                    </a:p>
                  </a:txBody>
                  <a:tcPr anchor="ctr">
                    <a:solidFill>
                      <a:schemeClr val="bg1">
                        <a:lumMod val="85000"/>
                      </a:schemeClr>
                    </a:solidFill>
                  </a:tcPr>
                </a:tc>
                <a:tc>
                  <a:txBody>
                    <a:bodyPr/>
                    <a:lstStyle/>
                    <a:p>
                      <a:r>
                        <a:rPr lang="en-GB">
                          <a:solidFill>
                            <a:schemeClr val="tx1"/>
                          </a:solidFill>
                        </a:rPr>
                        <a:t>Qualificatio</a:t>
                      </a:r>
                      <a:r>
                        <a:rPr lang="en-GB" baseline="0">
                          <a:solidFill>
                            <a:schemeClr val="tx1"/>
                          </a:solidFill>
                        </a:rPr>
                        <a:t>n Equivalents</a:t>
                      </a:r>
                      <a:endParaRPr lang="en-GB">
                        <a:solidFill>
                          <a:schemeClr val="tx1"/>
                        </a:solidFill>
                      </a:endParaRPr>
                    </a:p>
                  </a:txBody>
                  <a:tcPr anchor="ctr">
                    <a:solidFill>
                      <a:schemeClr val="bg1">
                        <a:lumMod val="85000"/>
                      </a:schemeClr>
                    </a:solidFill>
                  </a:tcPr>
                </a:tc>
                <a:extLst>
                  <a:ext uri="{0D108BD9-81ED-4DB2-BD59-A6C34878D82A}">
                    <a16:rowId xmlns:a16="http://schemas.microsoft.com/office/drawing/2014/main" val="2467561029"/>
                  </a:ext>
                </a:extLst>
              </a:tr>
              <a:tr h="370840">
                <a:tc>
                  <a:txBody>
                    <a:bodyPr/>
                    <a:lstStyle/>
                    <a:p>
                      <a:r>
                        <a:rPr lang="en-GB"/>
                        <a:t>Level 6</a:t>
                      </a:r>
                    </a:p>
                  </a:txBody>
                  <a:tcPr anchor="ctr">
                    <a:solidFill>
                      <a:srgbClr val="D52A89">
                        <a:alpha val="20000"/>
                      </a:srgbClr>
                    </a:solidFill>
                  </a:tcPr>
                </a:tc>
                <a:tc>
                  <a:txBody>
                    <a:bodyPr/>
                    <a:lstStyle/>
                    <a:p>
                      <a:r>
                        <a:rPr lang="en-GB"/>
                        <a:t>Degree</a:t>
                      </a:r>
                    </a:p>
                  </a:txBody>
                  <a:tcPr anchor="ctr">
                    <a:solidFill>
                      <a:srgbClr val="D52A89">
                        <a:alpha val="20000"/>
                      </a:srgbClr>
                    </a:solidFill>
                  </a:tcPr>
                </a:tc>
                <a:tc>
                  <a:txBody>
                    <a:bodyPr/>
                    <a:lstStyle/>
                    <a:p>
                      <a:r>
                        <a:rPr lang="en-GB"/>
                        <a:t>University requirements</a:t>
                      </a:r>
                    </a:p>
                  </a:txBody>
                  <a:tcPr anchor="ctr">
                    <a:solidFill>
                      <a:srgbClr val="D52A89">
                        <a:alpha val="20000"/>
                      </a:srgbClr>
                    </a:solidFill>
                  </a:tcPr>
                </a:tc>
                <a:tc>
                  <a:txBody>
                    <a:bodyPr/>
                    <a:lstStyle/>
                    <a:p>
                      <a:r>
                        <a:rPr lang="en-GB"/>
                        <a:t>Bachelor’s degree</a:t>
                      </a:r>
                    </a:p>
                  </a:txBody>
                  <a:tcPr anchor="ctr">
                    <a:solidFill>
                      <a:srgbClr val="D52A89">
                        <a:alpha val="20000"/>
                      </a:srgbClr>
                    </a:solidFill>
                  </a:tcPr>
                </a:tc>
                <a:extLst>
                  <a:ext uri="{0D108BD9-81ED-4DB2-BD59-A6C34878D82A}">
                    <a16:rowId xmlns:a16="http://schemas.microsoft.com/office/drawing/2014/main" val="1497001220"/>
                  </a:ext>
                </a:extLst>
              </a:tr>
              <a:tr h="370840">
                <a:tc>
                  <a:txBody>
                    <a:bodyPr/>
                    <a:lstStyle/>
                    <a:p>
                      <a:r>
                        <a:rPr lang="en-GB"/>
                        <a:t>Level 5</a:t>
                      </a:r>
                    </a:p>
                  </a:txBody>
                  <a:tcPr anchor="ctr">
                    <a:solidFill>
                      <a:srgbClr val="D52A89">
                        <a:alpha val="20000"/>
                      </a:srgbClr>
                    </a:solidFill>
                  </a:tcPr>
                </a:tc>
                <a:tc rowSpan="2">
                  <a:txBody>
                    <a:bodyPr/>
                    <a:lstStyle/>
                    <a:p>
                      <a:r>
                        <a:rPr lang="en-GB"/>
                        <a:t>Higher</a:t>
                      </a:r>
                    </a:p>
                  </a:txBody>
                  <a:tcPr anchor="ctr">
                    <a:solidFill>
                      <a:srgbClr val="D52A89">
                        <a:alpha val="20000"/>
                      </a:srgbClr>
                    </a:solidFill>
                  </a:tcPr>
                </a:tc>
                <a:tc rowSpan="2">
                  <a:txBody>
                    <a:bodyPr/>
                    <a:lstStyle/>
                    <a:p>
                      <a:r>
                        <a:rPr lang="en-GB"/>
                        <a:t>5 x GCSEs +</a:t>
                      </a:r>
                      <a:r>
                        <a:rPr lang="en-GB" baseline="0"/>
                        <a:t> Level 3 (A Level, BTEC)</a:t>
                      </a:r>
                      <a:endParaRPr lang="en-GB"/>
                    </a:p>
                  </a:txBody>
                  <a:tcPr anchor="ctr">
                    <a:solidFill>
                      <a:srgbClr val="D52A89">
                        <a:alpha val="20000"/>
                      </a:srgbClr>
                    </a:solidFill>
                  </a:tcPr>
                </a:tc>
                <a:tc rowSpan="2">
                  <a:txBody>
                    <a:bodyPr/>
                    <a:lstStyle/>
                    <a:p>
                      <a:r>
                        <a:rPr lang="en-GB"/>
                        <a:t>Years 1 – 2 of degree</a:t>
                      </a:r>
                    </a:p>
                    <a:p>
                      <a:r>
                        <a:rPr lang="en-GB"/>
                        <a:t>Foundation degree</a:t>
                      </a:r>
                    </a:p>
                    <a:p>
                      <a:r>
                        <a:rPr lang="en-GB"/>
                        <a:t>HNC,</a:t>
                      </a:r>
                      <a:r>
                        <a:rPr lang="en-GB" baseline="0"/>
                        <a:t> HND</a:t>
                      </a:r>
                      <a:endParaRPr lang="en-GB"/>
                    </a:p>
                  </a:txBody>
                  <a:tcPr anchor="ctr">
                    <a:solidFill>
                      <a:srgbClr val="D52A89">
                        <a:alpha val="20000"/>
                      </a:srgbClr>
                    </a:solidFill>
                  </a:tcPr>
                </a:tc>
                <a:extLst>
                  <a:ext uri="{0D108BD9-81ED-4DB2-BD59-A6C34878D82A}">
                    <a16:rowId xmlns:a16="http://schemas.microsoft.com/office/drawing/2014/main" val="637796225"/>
                  </a:ext>
                </a:extLst>
              </a:tr>
              <a:tr h="370840">
                <a:tc>
                  <a:txBody>
                    <a:bodyPr/>
                    <a:lstStyle/>
                    <a:p>
                      <a:r>
                        <a:rPr lang="en-GB"/>
                        <a:t>Level 4</a:t>
                      </a:r>
                    </a:p>
                  </a:txBody>
                  <a:tcPr anchor="ctr">
                    <a:solidFill>
                      <a:srgbClr val="D52A89">
                        <a:alpha val="20000"/>
                      </a:srgbClr>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393174089"/>
                  </a:ext>
                </a:extLst>
              </a:tr>
              <a:tr h="370840">
                <a:tc>
                  <a:txBody>
                    <a:bodyPr/>
                    <a:lstStyle/>
                    <a:p>
                      <a:r>
                        <a:rPr lang="en-GB"/>
                        <a:t>Level 3</a:t>
                      </a:r>
                    </a:p>
                  </a:txBody>
                  <a:tcPr anchor="ctr">
                    <a:solidFill>
                      <a:srgbClr val="00B4CD">
                        <a:alpha val="20000"/>
                      </a:srgbClr>
                    </a:solidFill>
                  </a:tcPr>
                </a:tc>
                <a:tc>
                  <a:txBody>
                    <a:bodyPr/>
                    <a:lstStyle/>
                    <a:p>
                      <a:r>
                        <a:rPr lang="en-GB"/>
                        <a:t>Advanced</a:t>
                      </a:r>
                    </a:p>
                  </a:txBody>
                  <a:tcPr anchor="ctr">
                    <a:solidFill>
                      <a:srgbClr val="00B4CD">
                        <a:alpha val="20000"/>
                      </a:srgbClr>
                    </a:solidFill>
                  </a:tcPr>
                </a:tc>
                <a:tc>
                  <a:txBody>
                    <a:bodyPr/>
                    <a:lstStyle/>
                    <a:p>
                      <a:r>
                        <a:rPr lang="en-GB"/>
                        <a:t>5 x GCSEs</a:t>
                      </a:r>
                    </a:p>
                  </a:txBody>
                  <a:tcPr anchor="ctr">
                    <a:solidFill>
                      <a:srgbClr val="00B4CD">
                        <a:alpha val="20000"/>
                      </a:srgbClr>
                    </a:solidFill>
                  </a:tcPr>
                </a:tc>
                <a:tc>
                  <a:txBody>
                    <a:bodyPr/>
                    <a:lstStyle/>
                    <a:p>
                      <a:r>
                        <a:rPr lang="en-GB"/>
                        <a:t>A Levels</a:t>
                      </a:r>
                    </a:p>
                    <a:p>
                      <a:r>
                        <a:rPr lang="en-GB"/>
                        <a:t>BTEC Level 3 Diploma</a:t>
                      </a:r>
                    </a:p>
                    <a:p>
                      <a:r>
                        <a:rPr lang="en-GB"/>
                        <a:t>NVQ Level 3</a:t>
                      </a:r>
                    </a:p>
                  </a:txBody>
                  <a:tcPr anchor="ctr">
                    <a:solidFill>
                      <a:srgbClr val="00B4CD">
                        <a:alpha val="20000"/>
                      </a:srgbClr>
                    </a:solidFill>
                  </a:tcPr>
                </a:tc>
                <a:extLst>
                  <a:ext uri="{0D108BD9-81ED-4DB2-BD59-A6C34878D82A}">
                    <a16:rowId xmlns:a16="http://schemas.microsoft.com/office/drawing/2014/main" val="457030879"/>
                  </a:ext>
                </a:extLst>
              </a:tr>
              <a:tr h="370840">
                <a:tc>
                  <a:txBody>
                    <a:bodyPr/>
                    <a:lstStyle/>
                    <a:p>
                      <a:r>
                        <a:rPr lang="en-GB"/>
                        <a:t>Level 2</a:t>
                      </a:r>
                    </a:p>
                  </a:txBody>
                  <a:tcPr anchor="ctr">
                    <a:solidFill>
                      <a:srgbClr val="FECC00">
                        <a:alpha val="20000"/>
                      </a:srgbClr>
                    </a:solidFill>
                  </a:tcPr>
                </a:tc>
                <a:tc>
                  <a:txBody>
                    <a:bodyPr/>
                    <a:lstStyle/>
                    <a:p>
                      <a:r>
                        <a:rPr lang="en-GB"/>
                        <a:t>Intermediate</a:t>
                      </a:r>
                    </a:p>
                  </a:txBody>
                  <a:tcPr anchor="ctr">
                    <a:solidFill>
                      <a:srgbClr val="FECC00">
                        <a:alpha val="20000"/>
                      </a:srgbClr>
                    </a:solidFill>
                  </a:tcPr>
                </a:tc>
                <a:tc>
                  <a:txBody>
                    <a:bodyPr/>
                    <a:lstStyle/>
                    <a:p>
                      <a:r>
                        <a:rPr lang="en-GB"/>
                        <a:t>2 x GCSEs</a:t>
                      </a:r>
                    </a:p>
                  </a:txBody>
                  <a:tcPr anchor="ctr">
                    <a:solidFill>
                      <a:srgbClr val="FECC00">
                        <a:alpha val="20000"/>
                      </a:srgbClr>
                    </a:solidFill>
                  </a:tcPr>
                </a:tc>
                <a:tc>
                  <a:txBody>
                    <a:bodyPr/>
                    <a:lstStyle/>
                    <a:p>
                      <a:r>
                        <a:rPr lang="en-GB"/>
                        <a:t>GCSE grades</a:t>
                      </a:r>
                      <a:r>
                        <a:rPr lang="en-GB" baseline="0"/>
                        <a:t> 4 – 9</a:t>
                      </a:r>
                    </a:p>
                    <a:p>
                      <a:r>
                        <a:rPr lang="en-GB" baseline="0"/>
                        <a:t>BTEC Level 2 Cert/Dip</a:t>
                      </a:r>
                    </a:p>
                    <a:p>
                      <a:r>
                        <a:rPr lang="en-GB" baseline="0"/>
                        <a:t>NVQ Level 2</a:t>
                      </a:r>
                      <a:endParaRPr lang="en-GB"/>
                    </a:p>
                  </a:txBody>
                  <a:tcPr anchor="ctr">
                    <a:solidFill>
                      <a:srgbClr val="FECC00">
                        <a:alpha val="20000"/>
                      </a:srgbClr>
                    </a:solidFill>
                  </a:tcPr>
                </a:tc>
                <a:extLst>
                  <a:ext uri="{0D108BD9-81ED-4DB2-BD59-A6C34878D82A}">
                    <a16:rowId xmlns:a16="http://schemas.microsoft.com/office/drawing/2014/main" val="1001863521"/>
                  </a:ext>
                </a:extLst>
              </a:tr>
            </a:tbl>
          </a:graphicData>
        </a:graphic>
      </p:graphicFrame>
      <p:sp>
        <p:nvSpPr>
          <p:cNvPr id="2" name="TextBox 1">
            <a:extLst>
              <a:ext uri="{FF2B5EF4-FFF2-40B4-BE49-F238E27FC236}">
                <a16:creationId xmlns:a16="http://schemas.microsoft.com/office/drawing/2014/main" id="{7B882B86-C4B7-6A39-EC55-6869EA4F32D1}"/>
              </a:ext>
            </a:extLst>
          </p:cNvPr>
          <p:cNvSpPr txBox="1"/>
          <p:nvPr/>
        </p:nvSpPr>
        <p:spPr>
          <a:xfrm>
            <a:off x="-1" y="493085"/>
            <a:ext cx="9695793" cy="646331"/>
          </a:xfrm>
          <a:prstGeom prst="rect">
            <a:avLst/>
          </a:prstGeom>
          <a:noFill/>
        </p:spPr>
        <p:txBody>
          <a:bodyPr wrap="square" lIns="91440" tIns="45720" rIns="91440" bIns="45720" rtlCol="0" anchor="t">
            <a:spAutoFit/>
          </a:bodyPr>
          <a:lstStyle/>
          <a:p>
            <a:pPr algn="ctr"/>
            <a:r>
              <a:rPr lang="en-GB" sz="3600" b="1"/>
              <a:t>DIFFERENT LEVELS OF APPRENTICESHIPS</a:t>
            </a:r>
            <a:endParaRPr lang="en-GB" sz="3600">
              <a:effectLst/>
            </a:endParaRPr>
          </a:p>
        </p:txBody>
      </p:sp>
    </p:spTree>
    <p:extLst>
      <p:ext uri="{BB962C8B-B14F-4D97-AF65-F5344CB8AC3E}">
        <p14:creationId xmlns:p14="http://schemas.microsoft.com/office/powerpoint/2010/main" val="2759342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499985" y="5170766"/>
            <a:ext cx="2341939" cy="830997"/>
          </a:xfrm>
          <a:prstGeom prst="rect">
            <a:avLst/>
          </a:prstGeom>
          <a:noFill/>
        </p:spPr>
        <p:txBody>
          <a:bodyPr wrap="square" rtlCol="0">
            <a:spAutoFit/>
          </a:bodyPr>
          <a:lstStyle/>
          <a:p>
            <a:pPr algn="ctr"/>
            <a:r>
              <a:rPr lang="en-GB" sz="2400" b="1"/>
              <a:t>Full-time employment</a:t>
            </a:r>
            <a:endParaRPr lang="en-GB" sz="3200" b="1"/>
          </a:p>
        </p:txBody>
      </p:sp>
      <p:sp>
        <p:nvSpPr>
          <p:cNvPr id="7" name="TextBox 6"/>
          <p:cNvSpPr txBox="1"/>
          <p:nvPr/>
        </p:nvSpPr>
        <p:spPr>
          <a:xfrm>
            <a:off x="5965801" y="5170765"/>
            <a:ext cx="3020917" cy="830997"/>
          </a:xfrm>
          <a:prstGeom prst="rect">
            <a:avLst/>
          </a:prstGeom>
          <a:noFill/>
        </p:spPr>
        <p:txBody>
          <a:bodyPr wrap="square" rtlCol="0">
            <a:spAutoFit/>
          </a:bodyPr>
          <a:lstStyle/>
          <a:p>
            <a:pPr algn="ctr"/>
            <a:r>
              <a:rPr lang="en-GB" sz="2400" b="1"/>
              <a:t>Full honours degree</a:t>
            </a:r>
          </a:p>
          <a:p>
            <a:pPr algn="ctr"/>
            <a:r>
              <a:rPr lang="en-GB" sz="2400" b="1"/>
              <a:t>BA/BSc/BEng</a:t>
            </a:r>
          </a:p>
        </p:txBody>
      </p:sp>
      <p:sp>
        <p:nvSpPr>
          <p:cNvPr id="9" name="TextBox 8"/>
          <p:cNvSpPr txBox="1"/>
          <p:nvPr/>
        </p:nvSpPr>
        <p:spPr>
          <a:xfrm>
            <a:off x="4568016" y="3659682"/>
            <a:ext cx="2341939" cy="769441"/>
          </a:xfrm>
          <a:prstGeom prst="rect">
            <a:avLst/>
          </a:prstGeom>
          <a:noFill/>
        </p:spPr>
        <p:txBody>
          <a:bodyPr wrap="square" rtlCol="0">
            <a:spAutoFit/>
          </a:bodyPr>
          <a:lstStyle/>
          <a:p>
            <a:pPr algn="ctr"/>
            <a:r>
              <a:rPr lang="en-GB" sz="4400" b="1">
                <a:solidFill>
                  <a:srgbClr val="FECC00"/>
                </a:solidFill>
              </a:rPr>
              <a:t>+</a:t>
            </a:r>
            <a:endParaRPr lang="en-GB" sz="5400" b="1">
              <a:solidFill>
                <a:srgbClr val="FECC00"/>
              </a:solidFill>
            </a:endParaRPr>
          </a:p>
        </p:txBody>
      </p:sp>
      <p:pic>
        <p:nvPicPr>
          <p:cNvPr id="10" name="Picture 9" descr="Logo&#10;&#10;Description automatically generated">
            <a:extLst>
              <a:ext uri="{FF2B5EF4-FFF2-40B4-BE49-F238E27FC236}">
                <a16:creationId xmlns:a16="http://schemas.microsoft.com/office/drawing/2014/main" id="{E08E3122-910B-AD9E-F509-C7BE599BB761}"/>
              </a:ext>
            </a:extLst>
          </p:cNvPr>
          <p:cNvPicPr>
            <a:picLocks noChangeAspect="1"/>
          </p:cNvPicPr>
          <p:nvPr/>
        </p:nvPicPr>
        <p:blipFill>
          <a:blip r:embed="rId4"/>
          <a:stretch>
            <a:fillRect/>
          </a:stretch>
        </p:blipFill>
        <p:spPr>
          <a:xfrm>
            <a:off x="2840311" y="3213997"/>
            <a:ext cx="1706555" cy="1706555"/>
          </a:xfrm>
          <a:prstGeom prst="rect">
            <a:avLst/>
          </a:prstGeom>
        </p:spPr>
      </p:pic>
      <p:pic>
        <p:nvPicPr>
          <p:cNvPr id="12" name="Picture 11" descr="Icon&#10;&#10;Description automatically generated">
            <a:extLst>
              <a:ext uri="{FF2B5EF4-FFF2-40B4-BE49-F238E27FC236}">
                <a16:creationId xmlns:a16="http://schemas.microsoft.com/office/drawing/2014/main" id="{F5A7D6AF-FB0E-BA16-579D-3E270DA5901A}"/>
              </a:ext>
            </a:extLst>
          </p:cNvPr>
          <p:cNvPicPr>
            <a:picLocks noChangeAspect="1"/>
          </p:cNvPicPr>
          <p:nvPr/>
        </p:nvPicPr>
        <p:blipFill>
          <a:blip r:embed="rId5"/>
          <a:stretch>
            <a:fillRect/>
          </a:stretch>
        </p:blipFill>
        <p:spPr>
          <a:xfrm>
            <a:off x="6552711" y="3080033"/>
            <a:ext cx="1840519" cy="1840519"/>
          </a:xfrm>
          <a:prstGeom prst="rect">
            <a:avLst/>
          </a:prstGeom>
        </p:spPr>
      </p:pic>
      <p:sp>
        <p:nvSpPr>
          <p:cNvPr id="2" name="TextBox 1">
            <a:extLst>
              <a:ext uri="{FF2B5EF4-FFF2-40B4-BE49-F238E27FC236}">
                <a16:creationId xmlns:a16="http://schemas.microsoft.com/office/drawing/2014/main" id="{7FD96A53-1115-9210-2FB5-C42E33F9FBD1}"/>
              </a:ext>
            </a:extLst>
          </p:cNvPr>
          <p:cNvSpPr txBox="1"/>
          <p:nvPr/>
        </p:nvSpPr>
        <p:spPr>
          <a:xfrm>
            <a:off x="1" y="394279"/>
            <a:ext cx="8986718" cy="646331"/>
          </a:xfrm>
          <a:prstGeom prst="rect">
            <a:avLst/>
          </a:prstGeom>
          <a:noFill/>
        </p:spPr>
        <p:txBody>
          <a:bodyPr wrap="square" rtlCol="0">
            <a:spAutoFit/>
          </a:bodyPr>
          <a:lstStyle/>
          <a:p>
            <a:pPr algn="ctr"/>
            <a:r>
              <a:rPr lang="en-GB" sz="3600" b="1"/>
              <a:t>WHAT ARE DEGREE APPRENTICESHIPS?</a:t>
            </a:r>
            <a:endParaRPr lang="en-GB" sz="3600">
              <a:effectLst/>
            </a:endParaRPr>
          </a:p>
        </p:txBody>
      </p:sp>
    </p:spTree>
    <p:extLst>
      <p:ext uri="{BB962C8B-B14F-4D97-AF65-F5344CB8AC3E}">
        <p14:creationId xmlns:p14="http://schemas.microsoft.com/office/powerpoint/2010/main" val="2487048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74B291D0-E255-1264-BAA0-35094103F9EB}"/>
              </a:ext>
            </a:extLst>
          </p:cNvPr>
          <p:cNvPicPr>
            <a:picLocks noChangeAspect="1"/>
          </p:cNvPicPr>
          <p:nvPr/>
        </p:nvPicPr>
        <p:blipFill>
          <a:blip r:embed="rId4"/>
          <a:stretch>
            <a:fillRect/>
          </a:stretch>
        </p:blipFill>
        <p:spPr>
          <a:xfrm>
            <a:off x="3656001" y="2271932"/>
            <a:ext cx="555248" cy="555248"/>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24A01236-D17D-DA56-E5AE-BD4973224366}"/>
              </a:ext>
            </a:extLst>
          </p:cNvPr>
          <p:cNvPicPr>
            <a:picLocks noChangeAspect="1"/>
          </p:cNvPicPr>
          <p:nvPr/>
        </p:nvPicPr>
        <p:blipFill>
          <a:blip r:embed="rId5"/>
          <a:stretch>
            <a:fillRect/>
          </a:stretch>
        </p:blipFill>
        <p:spPr>
          <a:xfrm>
            <a:off x="5729146" y="2254935"/>
            <a:ext cx="524213" cy="524213"/>
          </a:xfrm>
          <a:prstGeom prst="rect">
            <a:avLst/>
          </a:prstGeom>
        </p:spPr>
      </p:pic>
      <p:pic>
        <p:nvPicPr>
          <p:cNvPr id="37" name="Picture 36" descr="Icon&#10;&#10;Description automatically generated">
            <a:extLst>
              <a:ext uri="{FF2B5EF4-FFF2-40B4-BE49-F238E27FC236}">
                <a16:creationId xmlns:a16="http://schemas.microsoft.com/office/drawing/2014/main" id="{8F801BE3-4083-13B6-00C2-F8B8DA21EC61}"/>
              </a:ext>
            </a:extLst>
          </p:cNvPr>
          <p:cNvPicPr>
            <a:picLocks noChangeAspect="1"/>
          </p:cNvPicPr>
          <p:nvPr/>
        </p:nvPicPr>
        <p:blipFill>
          <a:blip r:embed="rId6"/>
          <a:stretch>
            <a:fillRect/>
          </a:stretch>
        </p:blipFill>
        <p:spPr>
          <a:xfrm>
            <a:off x="7796616" y="2227633"/>
            <a:ext cx="652218" cy="652218"/>
          </a:xfrm>
          <a:prstGeom prst="rect">
            <a:avLst/>
          </a:prstGeom>
        </p:spPr>
      </p:pic>
      <p:pic>
        <p:nvPicPr>
          <p:cNvPr id="39" name="Picture 38" descr="A picture containing text, coil spring, metalware, microphone&#10;&#10;Description automatically generated">
            <a:extLst>
              <a:ext uri="{FF2B5EF4-FFF2-40B4-BE49-F238E27FC236}">
                <a16:creationId xmlns:a16="http://schemas.microsoft.com/office/drawing/2014/main" id="{D1893C0F-2FB0-E166-7BC5-36393649057D}"/>
              </a:ext>
            </a:extLst>
          </p:cNvPr>
          <p:cNvPicPr>
            <a:picLocks noChangeAspect="1"/>
          </p:cNvPicPr>
          <p:nvPr/>
        </p:nvPicPr>
        <p:blipFill>
          <a:blip r:embed="rId7"/>
          <a:stretch>
            <a:fillRect/>
          </a:stretch>
        </p:blipFill>
        <p:spPr>
          <a:xfrm>
            <a:off x="9947689" y="2201103"/>
            <a:ext cx="631878" cy="631878"/>
          </a:xfrm>
          <a:prstGeom prst="rect">
            <a:avLst/>
          </a:prstGeom>
        </p:spPr>
      </p:pic>
      <p:pic>
        <p:nvPicPr>
          <p:cNvPr id="41" name="Picture 40" descr="Icon&#10;&#10;Description automatically generated">
            <a:extLst>
              <a:ext uri="{FF2B5EF4-FFF2-40B4-BE49-F238E27FC236}">
                <a16:creationId xmlns:a16="http://schemas.microsoft.com/office/drawing/2014/main" id="{262D351D-CF08-63E1-704C-57F1CFE10185}"/>
              </a:ext>
            </a:extLst>
          </p:cNvPr>
          <p:cNvPicPr>
            <a:picLocks noChangeAspect="1"/>
          </p:cNvPicPr>
          <p:nvPr/>
        </p:nvPicPr>
        <p:blipFill>
          <a:blip r:embed="rId8"/>
          <a:stretch>
            <a:fillRect/>
          </a:stretch>
        </p:blipFill>
        <p:spPr>
          <a:xfrm>
            <a:off x="3622144" y="3681193"/>
            <a:ext cx="557721" cy="557721"/>
          </a:xfrm>
          <a:prstGeom prst="rect">
            <a:avLst/>
          </a:prstGeom>
        </p:spPr>
      </p:pic>
      <p:pic>
        <p:nvPicPr>
          <p:cNvPr id="45" name="Picture 44" descr="Logo&#10;&#10;Description automatically generated">
            <a:extLst>
              <a:ext uri="{FF2B5EF4-FFF2-40B4-BE49-F238E27FC236}">
                <a16:creationId xmlns:a16="http://schemas.microsoft.com/office/drawing/2014/main" id="{25444E64-30B8-3A0A-C1B2-78720CFCCE19}"/>
              </a:ext>
            </a:extLst>
          </p:cNvPr>
          <p:cNvPicPr>
            <a:picLocks noChangeAspect="1"/>
          </p:cNvPicPr>
          <p:nvPr/>
        </p:nvPicPr>
        <p:blipFill>
          <a:blip r:embed="rId9"/>
          <a:stretch>
            <a:fillRect/>
          </a:stretch>
        </p:blipFill>
        <p:spPr>
          <a:xfrm>
            <a:off x="7906257" y="3681193"/>
            <a:ext cx="538197" cy="538197"/>
          </a:xfrm>
          <a:prstGeom prst="rect">
            <a:avLst/>
          </a:prstGeom>
        </p:spPr>
      </p:pic>
      <p:pic>
        <p:nvPicPr>
          <p:cNvPr id="47" name="Picture 46" descr="A picture containing text, clipart&#10;&#10;Description automatically generated">
            <a:extLst>
              <a:ext uri="{FF2B5EF4-FFF2-40B4-BE49-F238E27FC236}">
                <a16:creationId xmlns:a16="http://schemas.microsoft.com/office/drawing/2014/main" id="{63D59E5D-9AB9-4BD7-81B8-566CA072ADA4}"/>
              </a:ext>
            </a:extLst>
          </p:cNvPr>
          <p:cNvPicPr>
            <a:picLocks noChangeAspect="1"/>
          </p:cNvPicPr>
          <p:nvPr/>
        </p:nvPicPr>
        <p:blipFill>
          <a:blip r:embed="rId10"/>
          <a:stretch>
            <a:fillRect/>
          </a:stretch>
        </p:blipFill>
        <p:spPr>
          <a:xfrm>
            <a:off x="10034896" y="3732162"/>
            <a:ext cx="481544" cy="481544"/>
          </a:xfrm>
          <a:prstGeom prst="rect">
            <a:avLst/>
          </a:prstGeom>
        </p:spPr>
      </p:pic>
      <p:pic>
        <p:nvPicPr>
          <p:cNvPr id="49" name="Picture 48" descr="Icon&#10;&#10;Description automatically generated">
            <a:extLst>
              <a:ext uri="{FF2B5EF4-FFF2-40B4-BE49-F238E27FC236}">
                <a16:creationId xmlns:a16="http://schemas.microsoft.com/office/drawing/2014/main" id="{0F4FD1C5-5858-A151-C343-F0FF4D897CD2}"/>
              </a:ext>
            </a:extLst>
          </p:cNvPr>
          <p:cNvPicPr>
            <a:picLocks noChangeAspect="1"/>
          </p:cNvPicPr>
          <p:nvPr/>
        </p:nvPicPr>
        <p:blipFill>
          <a:blip r:embed="rId11"/>
          <a:stretch>
            <a:fillRect/>
          </a:stretch>
        </p:blipFill>
        <p:spPr>
          <a:xfrm>
            <a:off x="3548451" y="4889770"/>
            <a:ext cx="688791" cy="688791"/>
          </a:xfrm>
          <a:prstGeom prst="rect">
            <a:avLst/>
          </a:prstGeom>
        </p:spPr>
      </p:pic>
      <p:pic>
        <p:nvPicPr>
          <p:cNvPr id="51" name="Picture 50" descr="Icon&#10;&#10;Description automatically generated">
            <a:extLst>
              <a:ext uri="{FF2B5EF4-FFF2-40B4-BE49-F238E27FC236}">
                <a16:creationId xmlns:a16="http://schemas.microsoft.com/office/drawing/2014/main" id="{69F10168-9503-40B6-0956-36E7DE01FBC8}"/>
              </a:ext>
            </a:extLst>
          </p:cNvPr>
          <p:cNvPicPr>
            <a:picLocks noChangeAspect="1"/>
          </p:cNvPicPr>
          <p:nvPr/>
        </p:nvPicPr>
        <p:blipFill>
          <a:blip r:embed="rId12"/>
          <a:stretch>
            <a:fillRect/>
          </a:stretch>
        </p:blipFill>
        <p:spPr>
          <a:xfrm>
            <a:off x="5727025" y="4904969"/>
            <a:ext cx="584343" cy="584343"/>
          </a:xfrm>
          <a:prstGeom prst="rect">
            <a:avLst/>
          </a:prstGeom>
        </p:spPr>
      </p:pic>
      <p:pic>
        <p:nvPicPr>
          <p:cNvPr id="53" name="Picture 52" descr="Icon&#10;&#10;Description automatically generated">
            <a:extLst>
              <a:ext uri="{FF2B5EF4-FFF2-40B4-BE49-F238E27FC236}">
                <a16:creationId xmlns:a16="http://schemas.microsoft.com/office/drawing/2014/main" id="{082DB4A9-BA65-57E4-4A9E-1A236984C719}"/>
              </a:ext>
            </a:extLst>
          </p:cNvPr>
          <p:cNvPicPr>
            <a:picLocks noChangeAspect="1"/>
          </p:cNvPicPr>
          <p:nvPr/>
        </p:nvPicPr>
        <p:blipFill>
          <a:blip r:embed="rId13"/>
          <a:stretch>
            <a:fillRect/>
          </a:stretch>
        </p:blipFill>
        <p:spPr>
          <a:xfrm>
            <a:off x="7945579" y="4980159"/>
            <a:ext cx="505926" cy="505926"/>
          </a:xfrm>
          <a:prstGeom prst="rect">
            <a:avLst/>
          </a:prstGeom>
        </p:spPr>
      </p:pic>
      <p:pic>
        <p:nvPicPr>
          <p:cNvPr id="55" name="Picture 54" descr="Icon&#10;&#10;Description automatically generated">
            <a:extLst>
              <a:ext uri="{FF2B5EF4-FFF2-40B4-BE49-F238E27FC236}">
                <a16:creationId xmlns:a16="http://schemas.microsoft.com/office/drawing/2014/main" id="{196B74E2-3266-7640-7B4E-20731F5A99F9}"/>
              </a:ext>
            </a:extLst>
          </p:cNvPr>
          <p:cNvPicPr>
            <a:picLocks noChangeAspect="1"/>
          </p:cNvPicPr>
          <p:nvPr/>
        </p:nvPicPr>
        <p:blipFill>
          <a:blip r:embed="rId14"/>
          <a:stretch>
            <a:fillRect/>
          </a:stretch>
        </p:blipFill>
        <p:spPr>
          <a:xfrm>
            <a:off x="9944288" y="4874506"/>
            <a:ext cx="670565" cy="670565"/>
          </a:xfrm>
          <a:prstGeom prst="rect">
            <a:avLst/>
          </a:prstGeom>
        </p:spPr>
      </p:pic>
      <p:sp>
        <p:nvSpPr>
          <p:cNvPr id="8" name="Rectangle 7"/>
          <p:cNvSpPr/>
          <p:nvPr/>
        </p:nvSpPr>
        <p:spPr>
          <a:xfrm>
            <a:off x="483403" y="2278051"/>
            <a:ext cx="2348346" cy="477982"/>
          </a:xfrm>
          <a:prstGeom prst="rect">
            <a:avLst/>
          </a:prstGeom>
          <a:solidFill>
            <a:srgbClr val="FE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Typically</a:t>
            </a:r>
          </a:p>
        </p:txBody>
      </p:sp>
      <p:sp>
        <p:nvSpPr>
          <p:cNvPr id="9" name="Rectangle 8"/>
          <p:cNvSpPr/>
          <p:nvPr/>
        </p:nvSpPr>
        <p:spPr>
          <a:xfrm>
            <a:off x="483403" y="2855155"/>
            <a:ext cx="2348346" cy="1067238"/>
          </a:xfrm>
          <a:prstGeom prst="rect">
            <a:avLst/>
          </a:prstGeom>
          <a:solidFill>
            <a:srgbClr val="FECC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a:solidFill>
                  <a:schemeClr val="tx1"/>
                </a:solidFill>
              </a:rPr>
              <a:t>4</a:t>
            </a:r>
          </a:p>
          <a:p>
            <a:pPr algn="ctr"/>
            <a:r>
              <a:rPr lang="en-GB" sz="2000" b="1">
                <a:solidFill>
                  <a:schemeClr val="tx1"/>
                </a:solidFill>
              </a:rPr>
              <a:t>year programmes</a:t>
            </a:r>
          </a:p>
        </p:txBody>
      </p:sp>
      <p:sp>
        <p:nvSpPr>
          <p:cNvPr id="10" name="Rectangle 9"/>
          <p:cNvSpPr/>
          <p:nvPr/>
        </p:nvSpPr>
        <p:spPr>
          <a:xfrm>
            <a:off x="483403" y="4021515"/>
            <a:ext cx="2348346" cy="1067238"/>
          </a:xfrm>
          <a:prstGeom prst="rect">
            <a:avLst/>
          </a:prstGeom>
          <a:solidFill>
            <a:srgbClr val="FE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a:solidFill>
                  <a:schemeClr val="tx1"/>
                </a:solidFill>
              </a:rPr>
              <a:t>104 - 112</a:t>
            </a:r>
          </a:p>
          <a:p>
            <a:pPr algn="ctr"/>
            <a:r>
              <a:rPr lang="en-GB" sz="2000" b="1">
                <a:solidFill>
                  <a:schemeClr val="tx1"/>
                </a:solidFill>
              </a:rPr>
              <a:t>UCAS points</a:t>
            </a:r>
          </a:p>
        </p:txBody>
      </p:sp>
      <p:sp>
        <p:nvSpPr>
          <p:cNvPr id="11" name="Rectangle 10"/>
          <p:cNvSpPr/>
          <p:nvPr/>
        </p:nvSpPr>
        <p:spPr>
          <a:xfrm>
            <a:off x="483403" y="5187875"/>
            <a:ext cx="2348346" cy="706095"/>
          </a:xfrm>
          <a:prstGeom prst="rect">
            <a:avLst/>
          </a:prstGeom>
          <a:solidFill>
            <a:srgbClr val="FECC00">
              <a:alpha val="302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GCSE English and Maths grade C/4</a:t>
            </a:r>
          </a:p>
        </p:txBody>
      </p:sp>
      <p:sp>
        <p:nvSpPr>
          <p:cNvPr id="12" name="TextBox 11"/>
          <p:cNvSpPr txBox="1"/>
          <p:nvPr/>
        </p:nvSpPr>
        <p:spPr>
          <a:xfrm>
            <a:off x="3052663" y="2920287"/>
            <a:ext cx="1677160" cy="584775"/>
          </a:xfrm>
          <a:prstGeom prst="rect">
            <a:avLst/>
          </a:prstGeom>
          <a:noFill/>
        </p:spPr>
        <p:txBody>
          <a:bodyPr wrap="square" rtlCol="0">
            <a:spAutoFit/>
          </a:bodyPr>
          <a:lstStyle/>
          <a:p>
            <a:pPr algn="ctr"/>
            <a:r>
              <a:rPr lang="en-GB" sz="1600" b="1"/>
              <a:t>Building and Surveying</a:t>
            </a:r>
            <a:endParaRPr lang="en-GB" sz="2000" b="1"/>
          </a:p>
        </p:txBody>
      </p:sp>
      <p:sp>
        <p:nvSpPr>
          <p:cNvPr id="13" name="TextBox 12"/>
          <p:cNvSpPr txBox="1"/>
          <p:nvPr/>
        </p:nvSpPr>
        <p:spPr>
          <a:xfrm>
            <a:off x="3052663" y="4240798"/>
            <a:ext cx="1677160" cy="338554"/>
          </a:xfrm>
          <a:prstGeom prst="rect">
            <a:avLst/>
          </a:prstGeom>
          <a:noFill/>
        </p:spPr>
        <p:txBody>
          <a:bodyPr wrap="square" rtlCol="0">
            <a:spAutoFit/>
          </a:bodyPr>
          <a:lstStyle/>
          <a:p>
            <a:pPr algn="ctr"/>
            <a:r>
              <a:rPr lang="en-GB" sz="1600" b="1"/>
              <a:t>Construction</a:t>
            </a:r>
            <a:endParaRPr lang="en-GB" sz="2000" b="1"/>
          </a:p>
        </p:txBody>
      </p:sp>
      <p:sp>
        <p:nvSpPr>
          <p:cNvPr id="14" name="TextBox 13"/>
          <p:cNvSpPr txBox="1"/>
          <p:nvPr/>
        </p:nvSpPr>
        <p:spPr>
          <a:xfrm>
            <a:off x="5180617" y="4240798"/>
            <a:ext cx="1677160" cy="338554"/>
          </a:xfrm>
          <a:prstGeom prst="rect">
            <a:avLst/>
          </a:prstGeom>
          <a:noFill/>
        </p:spPr>
        <p:txBody>
          <a:bodyPr wrap="square" rtlCol="0">
            <a:spAutoFit/>
          </a:bodyPr>
          <a:lstStyle/>
          <a:p>
            <a:pPr algn="ctr"/>
            <a:r>
              <a:rPr lang="en-GB" sz="1600" b="1"/>
              <a:t>Food Technology</a:t>
            </a:r>
            <a:endParaRPr lang="en-GB" sz="2000" b="1"/>
          </a:p>
        </p:txBody>
      </p:sp>
      <p:sp>
        <p:nvSpPr>
          <p:cNvPr id="15" name="TextBox 14"/>
          <p:cNvSpPr txBox="1"/>
          <p:nvPr/>
        </p:nvSpPr>
        <p:spPr>
          <a:xfrm>
            <a:off x="7308571" y="2920287"/>
            <a:ext cx="1677160" cy="338554"/>
          </a:xfrm>
          <a:prstGeom prst="rect">
            <a:avLst/>
          </a:prstGeom>
          <a:noFill/>
        </p:spPr>
        <p:txBody>
          <a:bodyPr wrap="square" rtlCol="0">
            <a:spAutoFit/>
          </a:bodyPr>
          <a:lstStyle/>
          <a:p>
            <a:pPr algn="ctr"/>
            <a:r>
              <a:rPr lang="en-GB" sz="1600" b="1"/>
              <a:t>Policing</a:t>
            </a:r>
            <a:endParaRPr lang="en-GB" sz="2000" b="1"/>
          </a:p>
        </p:txBody>
      </p:sp>
      <p:sp>
        <p:nvSpPr>
          <p:cNvPr id="16" name="TextBox 15"/>
          <p:cNvSpPr txBox="1"/>
          <p:nvPr/>
        </p:nvSpPr>
        <p:spPr>
          <a:xfrm>
            <a:off x="5180617" y="2920287"/>
            <a:ext cx="1677160" cy="338554"/>
          </a:xfrm>
          <a:prstGeom prst="rect">
            <a:avLst/>
          </a:prstGeom>
          <a:noFill/>
        </p:spPr>
        <p:txBody>
          <a:bodyPr wrap="square" rtlCol="0">
            <a:spAutoFit/>
          </a:bodyPr>
          <a:lstStyle/>
          <a:p>
            <a:pPr algn="ctr"/>
            <a:r>
              <a:rPr lang="en-GB" sz="1600" b="1"/>
              <a:t>Finance</a:t>
            </a:r>
            <a:endParaRPr lang="en-GB" sz="2000" b="1"/>
          </a:p>
        </p:txBody>
      </p:sp>
      <p:sp>
        <p:nvSpPr>
          <p:cNvPr id="17" name="TextBox 16"/>
          <p:cNvSpPr txBox="1"/>
          <p:nvPr/>
        </p:nvSpPr>
        <p:spPr>
          <a:xfrm>
            <a:off x="3052663" y="5505697"/>
            <a:ext cx="1677160" cy="584775"/>
          </a:xfrm>
          <a:prstGeom prst="rect">
            <a:avLst/>
          </a:prstGeom>
          <a:noFill/>
        </p:spPr>
        <p:txBody>
          <a:bodyPr wrap="square" rtlCol="0">
            <a:spAutoFit/>
          </a:bodyPr>
          <a:lstStyle/>
          <a:p>
            <a:pPr algn="ctr"/>
            <a:r>
              <a:rPr lang="en-GB" sz="1600" b="1"/>
              <a:t>Business &amp; Management</a:t>
            </a:r>
            <a:endParaRPr lang="en-GB" sz="2000" b="1"/>
          </a:p>
        </p:txBody>
      </p:sp>
      <p:sp>
        <p:nvSpPr>
          <p:cNvPr id="18" name="TextBox 17"/>
          <p:cNvSpPr txBox="1"/>
          <p:nvPr/>
        </p:nvSpPr>
        <p:spPr>
          <a:xfrm>
            <a:off x="9436525" y="2920287"/>
            <a:ext cx="1677160" cy="584775"/>
          </a:xfrm>
          <a:prstGeom prst="rect">
            <a:avLst/>
          </a:prstGeom>
          <a:noFill/>
        </p:spPr>
        <p:txBody>
          <a:bodyPr wrap="square" rtlCol="0">
            <a:spAutoFit/>
          </a:bodyPr>
          <a:lstStyle/>
          <a:p>
            <a:pPr algn="ctr"/>
            <a:r>
              <a:rPr lang="en-GB" sz="1600" b="1"/>
              <a:t>Paralegal &amp; Solicitor</a:t>
            </a:r>
            <a:endParaRPr lang="en-GB" sz="2000" b="1"/>
          </a:p>
        </p:txBody>
      </p:sp>
      <p:sp>
        <p:nvSpPr>
          <p:cNvPr id="19" name="TextBox 18"/>
          <p:cNvSpPr txBox="1"/>
          <p:nvPr/>
        </p:nvSpPr>
        <p:spPr>
          <a:xfrm>
            <a:off x="7308571" y="4240798"/>
            <a:ext cx="1677160" cy="584775"/>
          </a:xfrm>
          <a:prstGeom prst="rect">
            <a:avLst/>
          </a:prstGeom>
          <a:noFill/>
        </p:spPr>
        <p:txBody>
          <a:bodyPr wrap="square" rtlCol="0">
            <a:spAutoFit/>
          </a:bodyPr>
          <a:lstStyle/>
          <a:p>
            <a:pPr algn="ctr"/>
            <a:r>
              <a:rPr lang="en-GB" sz="1600" b="1"/>
              <a:t>Health Care </a:t>
            </a:r>
            <a:br>
              <a:rPr lang="en-GB" sz="1600" b="1"/>
            </a:br>
            <a:r>
              <a:rPr lang="en-GB" sz="1600" b="1"/>
              <a:t>&amp; Nursing</a:t>
            </a:r>
            <a:endParaRPr lang="en-GB" sz="2000" b="1"/>
          </a:p>
        </p:txBody>
      </p:sp>
      <p:sp>
        <p:nvSpPr>
          <p:cNvPr id="20" name="TextBox 19"/>
          <p:cNvSpPr txBox="1"/>
          <p:nvPr/>
        </p:nvSpPr>
        <p:spPr>
          <a:xfrm>
            <a:off x="9436525" y="4240798"/>
            <a:ext cx="1677160" cy="338554"/>
          </a:xfrm>
          <a:prstGeom prst="rect">
            <a:avLst/>
          </a:prstGeom>
          <a:noFill/>
        </p:spPr>
        <p:txBody>
          <a:bodyPr wrap="square" rtlCol="0">
            <a:spAutoFit/>
          </a:bodyPr>
          <a:lstStyle/>
          <a:p>
            <a:pPr algn="ctr"/>
            <a:r>
              <a:rPr lang="en-GB" sz="1600" b="1"/>
              <a:t>Engineering</a:t>
            </a:r>
            <a:endParaRPr lang="en-GB" sz="2000" b="1"/>
          </a:p>
        </p:txBody>
      </p:sp>
      <p:sp>
        <p:nvSpPr>
          <p:cNvPr id="21" name="TextBox 20"/>
          <p:cNvSpPr txBox="1"/>
          <p:nvPr/>
        </p:nvSpPr>
        <p:spPr>
          <a:xfrm>
            <a:off x="9436525" y="5505697"/>
            <a:ext cx="1677160" cy="584775"/>
          </a:xfrm>
          <a:prstGeom prst="rect">
            <a:avLst/>
          </a:prstGeom>
          <a:noFill/>
        </p:spPr>
        <p:txBody>
          <a:bodyPr wrap="square" rtlCol="0">
            <a:spAutoFit/>
          </a:bodyPr>
          <a:lstStyle/>
          <a:p>
            <a:pPr algn="ctr"/>
            <a:r>
              <a:rPr lang="en-GB" sz="1600" b="1"/>
              <a:t>Digital &amp; Technology</a:t>
            </a:r>
            <a:endParaRPr lang="en-GB" sz="2000" b="1"/>
          </a:p>
        </p:txBody>
      </p:sp>
      <p:sp>
        <p:nvSpPr>
          <p:cNvPr id="22" name="TextBox 21"/>
          <p:cNvSpPr txBox="1"/>
          <p:nvPr/>
        </p:nvSpPr>
        <p:spPr>
          <a:xfrm>
            <a:off x="5180617" y="5505697"/>
            <a:ext cx="1677160" cy="338554"/>
          </a:xfrm>
          <a:prstGeom prst="rect">
            <a:avLst/>
          </a:prstGeom>
          <a:noFill/>
        </p:spPr>
        <p:txBody>
          <a:bodyPr wrap="square" rtlCol="0">
            <a:spAutoFit/>
          </a:bodyPr>
          <a:lstStyle/>
          <a:p>
            <a:pPr algn="ctr"/>
            <a:r>
              <a:rPr lang="en-GB" sz="1600" b="1"/>
              <a:t>Chemical Science</a:t>
            </a:r>
            <a:endParaRPr lang="en-GB" sz="2000" b="1"/>
          </a:p>
        </p:txBody>
      </p:sp>
      <p:sp>
        <p:nvSpPr>
          <p:cNvPr id="23" name="TextBox 22"/>
          <p:cNvSpPr txBox="1"/>
          <p:nvPr/>
        </p:nvSpPr>
        <p:spPr>
          <a:xfrm>
            <a:off x="7308571" y="5505697"/>
            <a:ext cx="1677160" cy="338554"/>
          </a:xfrm>
          <a:prstGeom prst="rect">
            <a:avLst/>
          </a:prstGeom>
          <a:noFill/>
        </p:spPr>
        <p:txBody>
          <a:bodyPr wrap="square" rtlCol="0">
            <a:spAutoFit/>
          </a:bodyPr>
          <a:lstStyle/>
          <a:p>
            <a:pPr algn="ctr"/>
            <a:r>
              <a:rPr lang="en-GB" sz="1600" b="1"/>
              <a:t>Digital Marketing</a:t>
            </a:r>
            <a:endParaRPr lang="en-GB" sz="2000" b="1"/>
          </a:p>
        </p:txBody>
      </p:sp>
      <p:pic>
        <p:nvPicPr>
          <p:cNvPr id="57" name="Picture 56" descr="Icon&#10;&#10;Description automatically generated">
            <a:extLst>
              <a:ext uri="{FF2B5EF4-FFF2-40B4-BE49-F238E27FC236}">
                <a16:creationId xmlns:a16="http://schemas.microsoft.com/office/drawing/2014/main" id="{04BAA0C8-8B40-5C6D-915B-F11EAEBE48B8}"/>
              </a:ext>
            </a:extLst>
          </p:cNvPr>
          <p:cNvPicPr>
            <a:picLocks noChangeAspect="1"/>
          </p:cNvPicPr>
          <p:nvPr/>
        </p:nvPicPr>
        <p:blipFill>
          <a:blip r:embed="rId15"/>
          <a:stretch>
            <a:fillRect/>
          </a:stretch>
        </p:blipFill>
        <p:spPr>
          <a:xfrm>
            <a:off x="5604466" y="3596549"/>
            <a:ext cx="651687" cy="651687"/>
          </a:xfrm>
          <a:prstGeom prst="rect">
            <a:avLst/>
          </a:prstGeom>
        </p:spPr>
      </p:pic>
      <p:sp>
        <p:nvSpPr>
          <p:cNvPr id="2" name="TextBox 1">
            <a:extLst>
              <a:ext uri="{FF2B5EF4-FFF2-40B4-BE49-F238E27FC236}">
                <a16:creationId xmlns:a16="http://schemas.microsoft.com/office/drawing/2014/main" id="{5548B648-0D99-81D3-439E-1F907F184CFB}"/>
              </a:ext>
            </a:extLst>
          </p:cNvPr>
          <p:cNvSpPr txBox="1"/>
          <p:nvPr/>
        </p:nvSpPr>
        <p:spPr>
          <a:xfrm>
            <a:off x="1" y="394279"/>
            <a:ext cx="8986718" cy="1200329"/>
          </a:xfrm>
          <a:prstGeom prst="rect">
            <a:avLst/>
          </a:prstGeom>
          <a:noFill/>
        </p:spPr>
        <p:txBody>
          <a:bodyPr wrap="square" rtlCol="0">
            <a:spAutoFit/>
          </a:bodyPr>
          <a:lstStyle/>
          <a:p>
            <a:pPr algn="ctr"/>
            <a:r>
              <a:rPr lang="en-GB" sz="3600" b="1"/>
              <a:t>WHAT ARE DEGREE APPRENTICESHIPS?</a:t>
            </a:r>
          </a:p>
          <a:p>
            <a:pPr algn="ctr"/>
            <a:r>
              <a:rPr lang="en-GB" sz="3600" b="1"/>
              <a:t>COMMON SUBJECT AREAS</a:t>
            </a:r>
            <a:endParaRPr lang="en-GB" sz="3600">
              <a:effectLst/>
            </a:endParaRPr>
          </a:p>
        </p:txBody>
      </p:sp>
    </p:spTree>
    <p:extLst>
      <p:ext uri="{BB962C8B-B14F-4D97-AF65-F5344CB8AC3E}">
        <p14:creationId xmlns:p14="http://schemas.microsoft.com/office/powerpoint/2010/main" val="69818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66902689-F82E-A93B-5E47-66723FF648D9}"/>
              </a:ext>
            </a:extLst>
          </p:cNvPr>
          <p:cNvPicPr>
            <a:picLocks noChangeAspect="1"/>
          </p:cNvPicPr>
          <p:nvPr/>
        </p:nvPicPr>
        <p:blipFill>
          <a:blip r:embed="rId4"/>
          <a:stretch>
            <a:fillRect/>
          </a:stretch>
        </p:blipFill>
        <p:spPr>
          <a:xfrm>
            <a:off x="5254332" y="3166156"/>
            <a:ext cx="1382485" cy="928434"/>
          </a:xfrm>
          <a:prstGeom prst="rect">
            <a:avLst/>
          </a:prstGeom>
        </p:spPr>
      </p:pic>
      <p:pic>
        <p:nvPicPr>
          <p:cNvPr id="4" name="Picture 3" descr="Icon&#10;&#10;Description automatically generated">
            <a:extLst>
              <a:ext uri="{FF2B5EF4-FFF2-40B4-BE49-F238E27FC236}">
                <a16:creationId xmlns:a16="http://schemas.microsoft.com/office/drawing/2014/main" id="{B7F0BFAE-9070-76A4-2A7C-BC1A060B5F9A}"/>
              </a:ext>
            </a:extLst>
          </p:cNvPr>
          <p:cNvPicPr>
            <a:picLocks noChangeAspect="1"/>
          </p:cNvPicPr>
          <p:nvPr/>
        </p:nvPicPr>
        <p:blipFill>
          <a:blip r:embed="rId5"/>
          <a:stretch>
            <a:fillRect/>
          </a:stretch>
        </p:blipFill>
        <p:spPr>
          <a:xfrm>
            <a:off x="956844" y="2979795"/>
            <a:ext cx="1181710" cy="1181710"/>
          </a:xfrm>
          <a:prstGeom prst="rect">
            <a:avLst/>
          </a:prstGeom>
        </p:spPr>
      </p:pic>
      <p:sp>
        <p:nvSpPr>
          <p:cNvPr id="12" name="TextBox 11"/>
          <p:cNvSpPr txBox="1"/>
          <p:nvPr/>
        </p:nvSpPr>
        <p:spPr>
          <a:xfrm>
            <a:off x="724444" y="4476851"/>
            <a:ext cx="1648318" cy="707886"/>
          </a:xfrm>
          <a:prstGeom prst="rect">
            <a:avLst/>
          </a:prstGeom>
          <a:noFill/>
        </p:spPr>
        <p:txBody>
          <a:bodyPr wrap="square" rtlCol="0">
            <a:spAutoFit/>
          </a:bodyPr>
          <a:lstStyle/>
          <a:p>
            <a:pPr algn="ctr"/>
            <a:r>
              <a:rPr lang="en-GB" sz="2000" b="1"/>
              <a:t>No tuition fees</a:t>
            </a:r>
          </a:p>
        </p:txBody>
      </p:sp>
      <p:sp>
        <p:nvSpPr>
          <p:cNvPr id="13" name="TextBox 12"/>
          <p:cNvSpPr txBox="1"/>
          <p:nvPr/>
        </p:nvSpPr>
        <p:spPr>
          <a:xfrm>
            <a:off x="2925371" y="4476851"/>
            <a:ext cx="1648318" cy="400110"/>
          </a:xfrm>
          <a:prstGeom prst="rect">
            <a:avLst/>
          </a:prstGeom>
          <a:noFill/>
        </p:spPr>
        <p:txBody>
          <a:bodyPr wrap="square" rtlCol="0">
            <a:spAutoFit/>
          </a:bodyPr>
          <a:lstStyle/>
          <a:p>
            <a:pPr algn="ctr"/>
            <a:r>
              <a:rPr lang="en-GB" sz="2000" b="1"/>
              <a:t>A paid salary</a:t>
            </a:r>
          </a:p>
        </p:txBody>
      </p:sp>
      <p:sp>
        <p:nvSpPr>
          <p:cNvPr id="14" name="TextBox 13"/>
          <p:cNvSpPr txBox="1"/>
          <p:nvPr/>
        </p:nvSpPr>
        <p:spPr>
          <a:xfrm>
            <a:off x="5126299" y="4475047"/>
            <a:ext cx="1648318" cy="1015663"/>
          </a:xfrm>
          <a:prstGeom prst="rect">
            <a:avLst/>
          </a:prstGeom>
          <a:noFill/>
        </p:spPr>
        <p:txBody>
          <a:bodyPr wrap="square" rtlCol="0">
            <a:spAutoFit/>
          </a:bodyPr>
          <a:lstStyle/>
          <a:p>
            <a:pPr algn="ctr"/>
            <a:r>
              <a:rPr lang="en-GB" sz="2000" b="1"/>
              <a:t>Significant employment experience</a:t>
            </a:r>
          </a:p>
        </p:txBody>
      </p:sp>
      <p:sp>
        <p:nvSpPr>
          <p:cNvPr id="15" name="TextBox 14"/>
          <p:cNvSpPr txBox="1"/>
          <p:nvPr/>
        </p:nvSpPr>
        <p:spPr>
          <a:xfrm>
            <a:off x="7364340" y="4475047"/>
            <a:ext cx="1756746" cy="707886"/>
          </a:xfrm>
          <a:prstGeom prst="rect">
            <a:avLst/>
          </a:prstGeom>
          <a:noFill/>
        </p:spPr>
        <p:txBody>
          <a:bodyPr wrap="square" rtlCol="0">
            <a:spAutoFit/>
          </a:bodyPr>
          <a:lstStyle/>
          <a:p>
            <a:pPr algn="ctr"/>
            <a:r>
              <a:rPr lang="en-GB" sz="2000" b="1"/>
              <a:t>Contextualises learning</a:t>
            </a:r>
          </a:p>
        </p:txBody>
      </p:sp>
      <p:sp>
        <p:nvSpPr>
          <p:cNvPr id="16" name="TextBox 15"/>
          <p:cNvSpPr txBox="1"/>
          <p:nvPr/>
        </p:nvSpPr>
        <p:spPr>
          <a:xfrm>
            <a:off x="9710810" y="4475046"/>
            <a:ext cx="1756746" cy="1015663"/>
          </a:xfrm>
          <a:prstGeom prst="rect">
            <a:avLst/>
          </a:prstGeom>
          <a:noFill/>
        </p:spPr>
        <p:txBody>
          <a:bodyPr wrap="square" rtlCol="0">
            <a:spAutoFit/>
          </a:bodyPr>
          <a:lstStyle/>
          <a:p>
            <a:pPr algn="ctr"/>
            <a:r>
              <a:rPr lang="en-GB" sz="2000" b="1"/>
              <a:t>Opportunities for fast career progression</a:t>
            </a:r>
          </a:p>
        </p:txBody>
      </p:sp>
      <p:pic>
        <p:nvPicPr>
          <p:cNvPr id="21" name="Picture 20" descr="Icon&#10;&#10;Description automatically generated">
            <a:extLst>
              <a:ext uri="{FF2B5EF4-FFF2-40B4-BE49-F238E27FC236}">
                <a16:creationId xmlns:a16="http://schemas.microsoft.com/office/drawing/2014/main" id="{615AF526-C2C2-BA07-E23C-4201DB34C6BF}"/>
              </a:ext>
            </a:extLst>
          </p:cNvPr>
          <p:cNvPicPr>
            <a:picLocks noChangeAspect="1"/>
          </p:cNvPicPr>
          <p:nvPr/>
        </p:nvPicPr>
        <p:blipFill>
          <a:blip r:embed="rId6"/>
          <a:stretch>
            <a:fillRect/>
          </a:stretch>
        </p:blipFill>
        <p:spPr>
          <a:xfrm>
            <a:off x="3175849" y="3116964"/>
            <a:ext cx="1181711" cy="1181711"/>
          </a:xfrm>
          <a:prstGeom prst="rect">
            <a:avLst/>
          </a:prstGeom>
        </p:spPr>
      </p:pic>
      <p:pic>
        <p:nvPicPr>
          <p:cNvPr id="23" name="Picture 22" descr="Icon&#10;&#10;Description automatically generated">
            <a:extLst>
              <a:ext uri="{FF2B5EF4-FFF2-40B4-BE49-F238E27FC236}">
                <a16:creationId xmlns:a16="http://schemas.microsoft.com/office/drawing/2014/main" id="{B9A9B755-489E-2813-3A65-454FD8A993DA}"/>
              </a:ext>
            </a:extLst>
          </p:cNvPr>
          <p:cNvPicPr>
            <a:picLocks noChangeAspect="1"/>
          </p:cNvPicPr>
          <p:nvPr/>
        </p:nvPicPr>
        <p:blipFill>
          <a:blip r:embed="rId7"/>
          <a:stretch>
            <a:fillRect/>
          </a:stretch>
        </p:blipFill>
        <p:spPr>
          <a:xfrm>
            <a:off x="7551022" y="2854159"/>
            <a:ext cx="1382485" cy="1382485"/>
          </a:xfrm>
          <a:prstGeom prst="rect">
            <a:avLst/>
          </a:prstGeom>
        </p:spPr>
      </p:pic>
      <p:pic>
        <p:nvPicPr>
          <p:cNvPr id="27" name="Picture 26" descr="A picture containing text, clipart&#10;&#10;Description automatically generated">
            <a:extLst>
              <a:ext uri="{FF2B5EF4-FFF2-40B4-BE49-F238E27FC236}">
                <a16:creationId xmlns:a16="http://schemas.microsoft.com/office/drawing/2014/main" id="{A9529BAE-7F9C-D87B-6573-EA447E4B0703}"/>
              </a:ext>
            </a:extLst>
          </p:cNvPr>
          <p:cNvPicPr>
            <a:picLocks noChangeAspect="1"/>
          </p:cNvPicPr>
          <p:nvPr/>
        </p:nvPicPr>
        <p:blipFill>
          <a:blip r:embed="rId8"/>
          <a:stretch>
            <a:fillRect/>
          </a:stretch>
        </p:blipFill>
        <p:spPr>
          <a:xfrm>
            <a:off x="9897941" y="2854159"/>
            <a:ext cx="1382485" cy="1382485"/>
          </a:xfrm>
          <a:prstGeom prst="rect">
            <a:avLst/>
          </a:prstGeom>
        </p:spPr>
      </p:pic>
      <p:sp>
        <p:nvSpPr>
          <p:cNvPr id="2" name="TextBox 1">
            <a:extLst>
              <a:ext uri="{FF2B5EF4-FFF2-40B4-BE49-F238E27FC236}">
                <a16:creationId xmlns:a16="http://schemas.microsoft.com/office/drawing/2014/main" id="{80C719BF-7B9C-183D-3719-18B96ADA6D8A}"/>
              </a:ext>
            </a:extLst>
          </p:cNvPr>
          <p:cNvSpPr txBox="1"/>
          <p:nvPr/>
        </p:nvSpPr>
        <p:spPr>
          <a:xfrm>
            <a:off x="1" y="394279"/>
            <a:ext cx="9034669" cy="646331"/>
          </a:xfrm>
          <a:prstGeom prst="rect">
            <a:avLst/>
          </a:prstGeom>
          <a:noFill/>
        </p:spPr>
        <p:txBody>
          <a:bodyPr wrap="square" rtlCol="0">
            <a:spAutoFit/>
          </a:bodyPr>
          <a:lstStyle/>
          <a:p>
            <a:pPr algn="ctr"/>
            <a:r>
              <a:rPr lang="en-GB" sz="3600" b="1"/>
              <a:t>BENEFITS OF DEGREE APPRENTICESHIPS</a:t>
            </a:r>
            <a:endParaRPr lang="en-GB" sz="3600">
              <a:effectLst/>
            </a:endParaRPr>
          </a:p>
        </p:txBody>
      </p:sp>
    </p:spTree>
    <p:extLst>
      <p:ext uri="{BB962C8B-B14F-4D97-AF65-F5344CB8AC3E}">
        <p14:creationId xmlns:p14="http://schemas.microsoft.com/office/powerpoint/2010/main" val="3220981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A picture containing text, coil spring, metalware, microphone&#10;&#10;Description automatically generated">
            <a:extLst>
              <a:ext uri="{FF2B5EF4-FFF2-40B4-BE49-F238E27FC236}">
                <a16:creationId xmlns:a16="http://schemas.microsoft.com/office/drawing/2014/main" id="{DD3B6926-2CE9-F263-09DA-BA1CD38D5AC6}"/>
              </a:ext>
            </a:extLst>
          </p:cNvPr>
          <p:cNvPicPr>
            <a:picLocks noChangeAspect="1"/>
          </p:cNvPicPr>
          <p:nvPr/>
        </p:nvPicPr>
        <p:blipFill>
          <a:blip r:embed="rId4"/>
          <a:stretch>
            <a:fillRect/>
          </a:stretch>
        </p:blipFill>
        <p:spPr>
          <a:xfrm>
            <a:off x="7415367" y="2153781"/>
            <a:ext cx="2086000" cy="2086000"/>
          </a:xfrm>
          <a:prstGeom prst="rect">
            <a:avLst/>
          </a:prstGeom>
        </p:spPr>
      </p:pic>
      <p:pic>
        <p:nvPicPr>
          <p:cNvPr id="4" name="Picture 3" descr="Icon&#10;&#10;Description automatically generated">
            <a:extLst>
              <a:ext uri="{FF2B5EF4-FFF2-40B4-BE49-F238E27FC236}">
                <a16:creationId xmlns:a16="http://schemas.microsoft.com/office/drawing/2014/main" id="{3CEE7F37-C3CA-68F8-1510-5833DCA3FBC0}"/>
              </a:ext>
            </a:extLst>
          </p:cNvPr>
          <p:cNvPicPr>
            <a:picLocks noChangeAspect="1"/>
          </p:cNvPicPr>
          <p:nvPr/>
        </p:nvPicPr>
        <p:blipFill>
          <a:blip r:embed="rId5"/>
          <a:stretch>
            <a:fillRect/>
          </a:stretch>
        </p:blipFill>
        <p:spPr>
          <a:xfrm>
            <a:off x="4260162" y="2487082"/>
            <a:ext cx="1605386" cy="1605386"/>
          </a:xfrm>
          <a:prstGeom prst="rect">
            <a:avLst/>
          </a:prstGeom>
        </p:spPr>
      </p:pic>
      <p:pic>
        <p:nvPicPr>
          <p:cNvPr id="8" name="Picture 7" descr="Icon&#10;&#10;Description automatically generated">
            <a:extLst>
              <a:ext uri="{FF2B5EF4-FFF2-40B4-BE49-F238E27FC236}">
                <a16:creationId xmlns:a16="http://schemas.microsoft.com/office/drawing/2014/main" id="{B64EF51E-60DF-6B00-97F2-7F389B02ED5B}"/>
              </a:ext>
            </a:extLst>
          </p:cNvPr>
          <p:cNvPicPr>
            <a:picLocks noChangeAspect="1"/>
          </p:cNvPicPr>
          <p:nvPr/>
        </p:nvPicPr>
        <p:blipFill>
          <a:blip r:embed="rId6"/>
          <a:stretch>
            <a:fillRect/>
          </a:stretch>
        </p:blipFill>
        <p:spPr>
          <a:xfrm>
            <a:off x="806800" y="2248527"/>
            <a:ext cx="1903543" cy="1903543"/>
          </a:xfrm>
          <a:prstGeom prst="rect">
            <a:avLst/>
          </a:prstGeom>
        </p:spPr>
      </p:pic>
      <p:sp>
        <p:nvSpPr>
          <p:cNvPr id="39" name="TextBox 38">
            <a:extLst>
              <a:ext uri="{FF2B5EF4-FFF2-40B4-BE49-F238E27FC236}">
                <a16:creationId xmlns:a16="http://schemas.microsoft.com/office/drawing/2014/main" id="{6C11D455-DA84-3F4F-95A5-5FD8A494FFFA}"/>
              </a:ext>
            </a:extLst>
          </p:cNvPr>
          <p:cNvSpPr txBox="1"/>
          <p:nvPr/>
        </p:nvSpPr>
        <p:spPr>
          <a:xfrm>
            <a:off x="330155" y="4370919"/>
            <a:ext cx="2758349" cy="1200329"/>
          </a:xfrm>
          <a:prstGeom prst="rect">
            <a:avLst/>
          </a:prstGeom>
          <a:noFill/>
        </p:spPr>
        <p:txBody>
          <a:bodyPr wrap="square" rtlCol="0">
            <a:spAutoFit/>
          </a:bodyPr>
          <a:lstStyle/>
          <a:p>
            <a:pPr algn="ctr"/>
            <a:r>
              <a:rPr lang="en-GB" sz="2400"/>
              <a:t>Attend University approximately 30 days per year</a:t>
            </a:r>
            <a:endParaRPr lang="en-GB" sz="2400">
              <a:effectLst/>
            </a:endParaRPr>
          </a:p>
        </p:txBody>
      </p:sp>
      <p:sp>
        <p:nvSpPr>
          <p:cNvPr id="40" name="TextBox 39">
            <a:extLst>
              <a:ext uri="{FF2B5EF4-FFF2-40B4-BE49-F238E27FC236}">
                <a16:creationId xmlns:a16="http://schemas.microsoft.com/office/drawing/2014/main" id="{6C11D455-DA84-3F4F-95A5-5FD8A494FFFA}"/>
              </a:ext>
            </a:extLst>
          </p:cNvPr>
          <p:cNvSpPr txBox="1"/>
          <p:nvPr/>
        </p:nvSpPr>
        <p:spPr>
          <a:xfrm>
            <a:off x="3664492" y="4370918"/>
            <a:ext cx="2758349" cy="1200329"/>
          </a:xfrm>
          <a:prstGeom prst="rect">
            <a:avLst/>
          </a:prstGeom>
          <a:noFill/>
        </p:spPr>
        <p:txBody>
          <a:bodyPr wrap="square" rtlCol="0">
            <a:spAutoFit/>
          </a:bodyPr>
          <a:lstStyle/>
          <a:p>
            <a:pPr algn="ctr"/>
            <a:r>
              <a:rPr lang="en-GB" sz="2400"/>
              <a:t>Combination of assignments and work-based projects</a:t>
            </a:r>
            <a:endParaRPr lang="en-GB" sz="2400">
              <a:effectLst/>
            </a:endParaRPr>
          </a:p>
        </p:txBody>
      </p:sp>
      <p:sp>
        <p:nvSpPr>
          <p:cNvPr id="41" name="TextBox 40">
            <a:extLst>
              <a:ext uri="{FF2B5EF4-FFF2-40B4-BE49-F238E27FC236}">
                <a16:creationId xmlns:a16="http://schemas.microsoft.com/office/drawing/2014/main" id="{6C11D455-DA84-3F4F-95A5-5FD8A494FFFA}"/>
              </a:ext>
            </a:extLst>
          </p:cNvPr>
          <p:cNvSpPr txBox="1"/>
          <p:nvPr/>
        </p:nvSpPr>
        <p:spPr>
          <a:xfrm>
            <a:off x="7095299" y="4376821"/>
            <a:ext cx="2758349" cy="1200329"/>
          </a:xfrm>
          <a:prstGeom prst="rect">
            <a:avLst/>
          </a:prstGeom>
          <a:noFill/>
        </p:spPr>
        <p:txBody>
          <a:bodyPr wrap="square" rtlCol="0">
            <a:spAutoFit/>
          </a:bodyPr>
          <a:lstStyle/>
          <a:p>
            <a:pPr algn="ctr"/>
            <a:r>
              <a:rPr lang="en-GB" sz="2400"/>
              <a:t>Study time allocated by employer during the week</a:t>
            </a:r>
            <a:endParaRPr lang="en-GB" sz="2400">
              <a:effectLst/>
            </a:endParaRPr>
          </a:p>
        </p:txBody>
      </p:sp>
      <p:sp>
        <p:nvSpPr>
          <p:cNvPr id="2" name="TextBox 1">
            <a:extLst>
              <a:ext uri="{FF2B5EF4-FFF2-40B4-BE49-F238E27FC236}">
                <a16:creationId xmlns:a16="http://schemas.microsoft.com/office/drawing/2014/main" id="{A7BB5FEC-8A57-DECC-5C01-FD451691C716}"/>
              </a:ext>
            </a:extLst>
          </p:cNvPr>
          <p:cNvSpPr txBox="1"/>
          <p:nvPr/>
        </p:nvSpPr>
        <p:spPr>
          <a:xfrm>
            <a:off x="1" y="394279"/>
            <a:ext cx="9640956" cy="646331"/>
          </a:xfrm>
          <a:prstGeom prst="rect">
            <a:avLst/>
          </a:prstGeom>
          <a:noFill/>
        </p:spPr>
        <p:txBody>
          <a:bodyPr wrap="square" rtlCol="0">
            <a:spAutoFit/>
          </a:bodyPr>
          <a:lstStyle/>
          <a:p>
            <a:pPr algn="ctr"/>
            <a:r>
              <a:rPr lang="en-GB" sz="3600" b="1"/>
              <a:t>BENEFITS OF DEGREE APPRENTICESHIPS</a:t>
            </a:r>
            <a:endParaRPr lang="en-GB" sz="3600">
              <a:effectLst/>
            </a:endParaRPr>
          </a:p>
        </p:txBody>
      </p:sp>
    </p:spTree>
    <p:extLst>
      <p:ext uri="{BB962C8B-B14F-4D97-AF65-F5344CB8AC3E}">
        <p14:creationId xmlns:p14="http://schemas.microsoft.com/office/powerpoint/2010/main" val="4012513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5">
            <a:extLst>
              <a:ext uri="{FF2B5EF4-FFF2-40B4-BE49-F238E27FC236}">
                <a16:creationId xmlns:a16="http://schemas.microsoft.com/office/drawing/2014/main" id="{6C11D455-DA84-3F4F-95A5-5FD8A494FFFA}"/>
              </a:ext>
            </a:extLst>
          </p:cNvPr>
          <p:cNvSpPr txBox="1"/>
          <p:nvPr/>
        </p:nvSpPr>
        <p:spPr>
          <a:xfrm>
            <a:off x="354627" y="4322095"/>
            <a:ext cx="168174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a:t>Fellow apprentices</a:t>
            </a:r>
            <a:endParaRPr lang="en-GB" sz="2400" b="1">
              <a:effectLst/>
            </a:endParaRPr>
          </a:p>
        </p:txBody>
      </p:sp>
      <p:sp>
        <p:nvSpPr>
          <p:cNvPr id="7" name="TextBox 11">
            <a:extLst>
              <a:ext uri="{FF2B5EF4-FFF2-40B4-BE49-F238E27FC236}">
                <a16:creationId xmlns:a16="http://schemas.microsoft.com/office/drawing/2014/main" id="{6C11D455-DA84-3F4F-95A5-5FD8A494FFFA}"/>
              </a:ext>
            </a:extLst>
          </p:cNvPr>
          <p:cNvSpPr txBox="1"/>
          <p:nvPr/>
        </p:nvSpPr>
        <p:spPr>
          <a:xfrm>
            <a:off x="2428820" y="4327134"/>
            <a:ext cx="174998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a:t>Lecturers/ Programme Leaders</a:t>
            </a:r>
            <a:endParaRPr lang="en-GB" sz="2400" b="1">
              <a:effectLst/>
            </a:endParaRPr>
          </a:p>
        </p:txBody>
      </p:sp>
      <p:sp>
        <p:nvSpPr>
          <p:cNvPr id="8" name="TextBox 12">
            <a:extLst>
              <a:ext uri="{FF2B5EF4-FFF2-40B4-BE49-F238E27FC236}">
                <a16:creationId xmlns:a16="http://schemas.microsoft.com/office/drawing/2014/main" id="{6C11D455-DA84-3F4F-95A5-5FD8A494FFFA}"/>
              </a:ext>
            </a:extLst>
          </p:cNvPr>
          <p:cNvSpPr txBox="1"/>
          <p:nvPr/>
        </p:nvSpPr>
        <p:spPr>
          <a:xfrm>
            <a:off x="8221067" y="4363895"/>
            <a:ext cx="1621567"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a:t>Workplace mentor</a:t>
            </a:r>
            <a:endParaRPr lang="en-GB" sz="2400" b="1">
              <a:effectLst/>
            </a:endParaRPr>
          </a:p>
        </p:txBody>
      </p:sp>
      <p:sp>
        <p:nvSpPr>
          <p:cNvPr id="9" name="TextBox 13">
            <a:extLst>
              <a:ext uri="{FF2B5EF4-FFF2-40B4-BE49-F238E27FC236}">
                <a16:creationId xmlns:a16="http://schemas.microsoft.com/office/drawing/2014/main" id="{6C11D455-DA84-3F4F-95A5-5FD8A494FFFA}"/>
              </a:ext>
            </a:extLst>
          </p:cNvPr>
          <p:cNvSpPr txBox="1"/>
          <p:nvPr/>
        </p:nvSpPr>
        <p:spPr>
          <a:xfrm>
            <a:off x="4583595" y="4327367"/>
            <a:ext cx="141824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a:t>Students’ Union</a:t>
            </a:r>
            <a:endParaRPr lang="en-GB" sz="2400" b="1">
              <a:effectLst/>
            </a:endParaRPr>
          </a:p>
        </p:txBody>
      </p:sp>
      <p:sp>
        <p:nvSpPr>
          <p:cNvPr id="10" name="TextBox 14">
            <a:extLst>
              <a:ext uri="{FF2B5EF4-FFF2-40B4-BE49-F238E27FC236}">
                <a16:creationId xmlns:a16="http://schemas.microsoft.com/office/drawing/2014/main" id="{6C11D455-DA84-3F4F-95A5-5FD8A494FFFA}"/>
              </a:ext>
            </a:extLst>
          </p:cNvPr>
          <p:cNvSpPr txBox="1"/>
          <p:nvPr/>
        </p:nvSpPr>
        <p:spPr>
          <a:xfrm>
            <a:off x="6301825" y="4350898"/>
            <a:ext cx="1621567"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a:t>Skills Coach</a:t>
            </a:r>
            <a:endParaRPr lang="en-GB" sz="2400" b="1">
              <a:effectLst/>
            </a:endParaRPr>
          </a:p>
        </p:txBody>
      </p:sp>
      <p:sp>
        <p:nvSpPr>
          <p:cNvPr id="11" name="TextBox 15">
            <a:extLst>
              <a:ext uri="{FF2B5EF4-FFF2-40B4-BE49-F238E27FC236}">
                <a16:creationId xmlns:a16="http://schemas.microsoft.com/office/drawing/2014/main" id="{6C11D455-DA84-3F4F-95A5-5FD8A494FFFA}"/>
              </a:ext>
            </a:extLst>
          </p:cNvPr>
          <p:cNvSpPr txBox="1"/>
          <p:nvPr/>
        </p:nvSpPr>
        <p:spPr>
          <a:xfrm>
            <a:off x="10129885" y="4359902"/>
            <a:ext cx="141314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a:t>Transport support</a:t>
            </a:r>
            <a:endParaRPr lang="en-GB" sz="2400" b="1">
              <a:effectLst/>
            </a:endParaRPr>
          </a:p>
        </p:txBody>
      </p:sp>
      <p:pic>
        <p:nvPicPr>
          <p:cNvPr id="4" name="Picture 3" descr="Icon&#10;&#10;Description automatically generated">
            <a:extLst>
              <a:ext uri="{FF2B5EF4-FFF2-40B4-BE49-F238E27FC236}">
                <a16:creationId xmlns:a16="http://schemas.microsoft.com/office/drawing/2014/main" id="{17FE7403-C5E6-22DD-2C05-C314B7668060}"/>
              </a:ext>
            </a:extLst>
          </p:cNvPr>
          <p:cNvPicPr>
            <a:picLocks noChangeAspect="1"/>
          </p:cNvPicPr>
          <p:nvPr/>
        </p:nvPicPr>
        <p:blipFill>
          <a:blip r:embed="rId4"/>
          <a:stretch>
            <a:fillRect/>
          </a:stretch>
        </p:blipFill>
        <p:spPr>
          <a:xfrm>
            <a:off x="648971" y="3011458"/>
            <a:ext cx="1243481" cy="835083"/>
          </a:xfrm>
          <a:prstGeom prst="rect">
            <a:avLst/>
          </a:prstGeom>
        </p:spPr>
      </p:pic>
      <p:pic>
        <p:nvPicPr>
          <p:cNvPr id="19" name="Picture 18" descr="Icon&#10;&#10;Description automatically generated">
            <a:extLst>
              <a:ext uri="{FF2B5EF4-FFF2-40B4-BE49-F238E27FC236}">
                <a16:creationId xmlns:a16="http://schemas.microsoft.com/office/drawing/2014/main" id="{4EADDE8E-C060-5EA5-A5DA-4915C4E0663D}"/>
              </a:ext>
            </a:extLst>
          </p:cNvPr>
          <p:cNvPicPr>
            <a:picLocks noChangeAspect="1"/>
          </p:cNvPicPr>
          <p:nvPr/>
        </p:nvPicPr>
        <p:blipFill>
          <a:blip r:embed="rId5"/>
          <a:stretch>
            <a:fillRect/>
          </a:stretch>
        </p:blipFill>
        <p:spPr>
          <a:xfrm>
            <a:off x="2910993" y="3011458"/>
            <a:ext cx="835083" cy="835083"/>
          </a:xfrm>
          <a:prstGeom prst="rect">
            <a:avLst/>
          </a:prstGeom>
        </p:spPr>
      </p:pic>
      <p:pic>
        <p:nvPicPr>
          <p:cNvPr id="21" name="Picture 20" descr="Icon&#10;&#10;Description automatically generated">
            <a:extLst>
              <a:ext uri="{FF2B5EF4-FFF2-40B4-BE49-F238E27FC236}">
                <a16:creationId xmlns:a16="http://schemas.microsoft.com/office/drawing/2014/main" id="{1A10CE64-2036-5D82-4665-123D0D3D4BA5}"/>
              </a:ext>
            </a:extLst>
          </p:cNvPr>
          <p:cNvPicPr>
            <a:picLocks noChangeAspect="1"/>
          </p:cNvPicPr>
          <p:nvPr/>
        </p:nvPicPr>
        <p:blipFill>
          <a:blip r:embed="rId6"/>
          <a:stretch>
            <a:fillRect/>
          </a:stretch>
        </p:blipFill>
        <p:spPr>
          <a:xfrm>
            <a:off x="4832379" y="3020601"/>
            <a:ext cx="816796" cy="816796"/>
          </a:xfrm>
          <a:prstGeom prst="rect">
            <a:avLst/>
          </a:prstGeom>
        </p:spPr>
      </p:pic>
      <p:pic>
        <p:nvPicPr>
          <p:cNvPr id="23" name="Picture 22" descr="Logo&#10;&#10;Description automatically generated with low confidence">
            <a:extLst>
              <a:ext uri="{FF2B5EF4-FFF2-40B4-BE49-F238E27FC236}">
                <a16:creationId xmlns:a16="http://schemas.microsoft.com/office/drawing/2014/main" id="{B293CA2A-8BA7-91AA-C78D-25CC8F0093C9}"/>
              </a:ext>
            </a:extLst>
          </p:cNvPr>
          <p:cNvPicPr>
            <a:picLocks noChangeAspect="1"/>
          </p:cNvPicPr>
          <p:nvPr/>
        </p:nvPicPr>
        <p:blipFill>
          <a:blip r:embed="rId7"/>
          <a:stretch>
            <a:fillRect/>
          </a:stretch>
        </p:blipFill>
        <p:spPr>
          <a:xfrm>
            <a:off x="6639934" y="2990124"/>
            <a:ext cx="877751" cy="877751"/>
          </a:xfrm>
          <a:prstGeom prst="rect">
            <a:avLst/>
          </a:prstGeom>
        </p:spPr>
      </p:pic>
      <p:pic>
        <p:nvPicPr>
          <p:cNvPr id="25" name="Picture 24" descr="Qr code&#10;&#10;Description automatically generated">
            <a:extLst>
              <a:ext uri="{FF2B5EF4-FFF2-40B4-BE49-F238E27FC236}">
                <a16:creationId xmlns:a16="http://schemas.microsoft.com/office/drawing/2014/main" id="{DDE7CA28-A10C-6963-346C-C523715DC490}"/>
              </a:ext>
            </a:extLst>
          </p:cNvPr>
          <p:cNvPicPr>
            <a:picLocks noChangeAspect="1"/>
          </p:cNvPicPr>
          <p:nvPr/>
        </p:nvPicPr>
        <p:blipFill>
          <a:blip r:embed="rId8"/>
          <a:stretch>
            <a:fillRect/>
          </a:stretch>
        </p:blipFill>
        <p:spPr>
          <a:xfrm>
            <a:off x="8551829" y="2999267"/>
            <a:ext cx="859465" cy="859465"/>
          </a:xfrm>
          <a:prstGeom prst="rect">
            <a:avLst/>
          </a:prstGeom>
        </p:spPr>
      </p:pic>
      <p:pic>
        <p:nvPicPr>
          <p:cNvPr id="27" name="Picture 26" descr="Icon&#10;&#10;Description automatically generated">
            <a:extLst>
              <a:ext uri="{FF2B5EF4-FFF2-40B4-BE49-F238E27FC236}">
                <a16:creationId xmlns:a16="http://schemas.microsoft.com/office/drawing/2014/main" id="{FB9B7CBE-C48C-2A02-54E7-EC17A3A87F25}"/>
              </a:ext>
            </a:extLst>
          </p:cNvPr>
          <p:cNvPicPr>
            <a:picLocks noChangeAspect="1"/>
          </p:cNvPicPr>
          <p:nvPr/>
        </p:nvPicPr>
        <p:blipFill>
          <a:blip r:embed="rId9"/>
          <a:stretch>
            <a:fillRect/>
          </a:stretch>
        </p:blipFill>
        <p:spPr>
          <a:xfrm>
            <a:off x="10324640" y="3014506"/>
            <a:ext cx="828987" cy="828987"/>
          </a:xfrm>
          <a:prstGeom prst="rect">
            <a:avLst/>
          </a:prstGeom>
        </p:spPr>
      </p:pic>
      <p:sp>
        <p:nvSpPr>
          <p:cNvPr id="2" name="TextBox 1">
            <a:extLst>
              <a:ext uri="{FF2B5EF4-FFF2-40B4-BE49-F238E27FC236}">
                <a16:creationId xmlns:a16="http://schemas.microsoft.com/office/drawing/2014/main" id="{C41795C8-8832-AD5A-C43E-BD12B2E4E110}"/>
              </a:ext>
            </a:extLst>
          </p:cNvPr>
          <p:cNvSpPr txBox="1"/>
          <p:nvPr/>
        </p:nvSpPr>
        <p:spPr>
          <a:xfrm>
            <a:off x="1" y="394279"/>
            <a:ext cx="9640956" cy="646331"/>
          </a:xfrm>
          <a:prstGeom prst="rect">
            <a:avLst/>
          </a:prstGeom>
          <a:noFill/>
        </p:spPr>
        <p:txBody>
          <a:bodyPr wrap="square" rtlCol="0">
            <a:spAutoFit/>
          </a:bodyPr>
          <a:lstStyle/>
          <a:p>
            <a:pPr algn="ctr"/>
            <a:r>
              <a:rPr lang="en-GB" sz="3600" b="1"/>
              <a:t>SUPPORT FOR APPRENTICES</a:t>
            </a:r>
            <a:endParaRPr lang="en-GB" sz="3600">
              <a:effectLst/>
            </a:endParaRPr>
          </a:p>
        </p:txBody>
      </p:sp>
    </p:spTree>
    <p:extLst>
      <p:ext uri="{BB962C8B-B14F-4D97-AF65-F5344CB8AC3E}">
        <p14:creationId xmlns:p14="http://schemas.microsoft.com/office/powerpoint/2010/main" val="2592736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600537-9B08-0645-8943-238E9ED97413}"/>
              </a:ext>
            </a:extLst>
          </p:cNvPr>
          <p:cNvSpPr txBox="1"/>
          <p:nvPr/>
        </p:nvSpPr>
        <p:spPr>
          <a:xfrm>
            <a:off x="728317" y="1536174"/>
            <a:ext cx="5520082" cy="3954929"/>
          </a:xfrm>
          <a:prstGeom prst="rect">
            <a:avLst/>
          </a:prstGeom>
          <a:noFill/>
        </p:spPr>
        <p:txBody>
          <a:bodyPr wrap="square" lIns="91440" tIns="45720" rIns="91440" bIns="45720" rtlCol="0" anchor="t">
            <a:spAutoFit/>
          </a:bodyPr>
          <a:lstStyle/>
          <a:p>
            <a:pPr marL="342900" indent="-342900">
              <a:spcAft>
                <a:spcPts val="600"/>
              </a:spcAft>
              <a:buFont typeface="Arial" panose="020B0604020202020204" pitchFamily="34" charset="0"/>
              <a:buChar char="•"/>
            </a:pPr>
            <a:r>
              <a:rPr lang="en-GB" sz="2400"/>
              <a:t>Chartered Manager</a:t>
            </a:r>
          </a:p>
          <a:p>
            <a:pPr marL="342900" indent="-342900">
              <a:spcAft>
                <a:spcPts val="600"/>
              </a:spcAft>
              <a:buFont typeface="Arial" panose="020B0604020202020204" pitchFamily="34" charset="0"/>
              <a:buChar char="•"/>
            </a:pPr>
            <a:r>
              <a:rPr lang="en-GB" sz="2400">
                <a:cs typeface="Calibri"/>
              </a:rPr>
              <a:t>Creative Digital Design Professional</a:t>
            </a:r>
          </a:p>
          <a:p>
            <a:pPr marL="342900" indent="-342900">
              <a:spcAft>
                <a:spcPts val="600"/>
              </a:spcAft>
              <a:buFont typeface="Arial" panose="020B0604020202020204" pitchFamily="34" charset="0"/>
              <a:buChar char="•"/>
            </a:pPr>
            <a:r>
              <a:rPr lang="en-GB" sz="2400"/>
              <a:t>Digital and Technology Solutions</a:t>
            </a:r>
          </a:p>
          <a:p>
            <a:pPr marL="342900" indent="-342900">
              <a:spcAft>
                <a:spcPts val="600"/>
              </a:spcAft>
              <a:buFont typeface="Arial" panose="020B0604020202020204" pitchFamily="34" charset="0"/>
              <a:buChar char="•"/>
            </a:pPr>
            <a:r>
              <a:rPr lang="en-GB" sz="2400"/>
              <a:t>Digital Marketing</a:t>
            </a:r>
          </a:p>
          <a:p>
            <a:pPr marL="342900" indent="-342900">
              <a:spcAft>
                <a:spcPts val="600"/>
              </a:spcAft>
              <a:buFont typeface="Arial" panose="020B0604020202020204" pitchFamily="34" charset="0"/>
              <a:buChar char="•"/>
            </a:pPr>
            <a:r>
              <a:rPr lang="en-GB" sz="2400"/>
              <a:t>Digital User Experience (UX) Professional</a:t>
            </a:r>
          </a:p>
          <a:p>
            <a:pPr marL="342900" indent="-342900">
              <a:spcAft>
                <a:spcPts val="600"/>
              </a:spcAft>
              <a:buFont typeface="Arial" panose="020B0604020202020204" pitchFamily="34" charset="0"/>
              <a:buChar char="•"/>
            </a:pPr>
            <a:r>
              <a:rPr lang="en-GB" sz="2400">
                <a:cs typeface="Calibri"/>
              </a:rPr>
              <a:t>Healthcare Science Practitioner </a:t>
            </a:r>
          </a:p>
          <a:p>
            <a:pPr marL="342900" indent="-342900">
              <a:spcAft>
                <a:spcPts val="600"/>
              </a:spcAft>
              <a:buFont typeface="Arial" panose="020B0604020202020204" pitchFamily="34" charset="0"/>
              <a:buChar char="•"/>
            </a:pPr>
            <a:r>
              <a:rPr lang="en-GB" sz="2400"/>
              <a:t>Laboratory Scientist (Chemical Science)</a:t>
            </a:r>
            <a:endParaRPr lang="en-GB" sz="2400">
              <a:cs typeface="Calibri" panose="020F0502020204030204"/>
            </a:endParaRPr>
          </a:p>
          <a:p>
            <a:pPr marL="342900" indent="-342900">
              <a:spcAft>
                <a:spcPts val="600"/>
              </a:spcAft>
              <a:buFont typeface="Arial" panose="020B0604020202020204" pitchFamily="34" charset="0"/>
              <a:buChar char="•"/>
            </a:pPr>
            <a:r>
              <a:rPr lang="en-GB" sz="2400">
                <a:ea typeface="+mn-lt"/>
                <a:cs typeface="+mn-lt"/>
              </a:rPr>
              <a:t>Laboratory Scientist (Bioscience)</a:t>
            </a:r>
          </a:p>
        </p:txBody>
      </p:sp>
      <p:sp>
        <p:nvSpPr>
          <p:cNvPr id="10" name="TextBox 9">
            <a:extLst>
              <a:ext uri="{FF2B5EF4-FFF2-40B4-BE49-F238E27FC236}">
                <a16:creationId xmlns:a16="http://schemas.microsoft.com/office/drawing/2014/main" id="{F5807DCF-F1D7-8C41-F72F-DF2BF24F4D28}"/>
              </a:ext>
            </a:extLst>
          </p:cNvPr>
          <p:cNvSpPr txBox="1"/>
          <p:nvPr/>
        </p:nvSpPr>
        <p:spPr>
          <a:xfrm>
            <a:off x="1" y="394279"/>
            <a:ext cx="6689034" cy="646331"/>
          </a:xfrm>
          <a:prstGeom prst="rect">
            <a:avLst/>
          </a:prstGeom>
          <a:noFill/>
        </p:spPr>
        <p:txBody>
          <a:bodyPr wrap="square" rtlCol="0">
            <a:spAutoFit/>
          </a:bodyPr>
          <a:lstStyle/>
          <a:p>
            <a:pPr algn="ctr"/>
            <a:r>
              <a:rPr lang="en-GB" sz="3600" b="1"/>
              <a:t>OUR COURSES</a:t>
            </a:r>
            <a:endParaRPr lang="en-GB" sz="3600">
              <a:effectLst/>
            </a:endParaRPr>
          </a:p>
        </p:txBody>
      </p:sp>
    </p:spTree>
    <p:extLst>
      <p:ext uri="{BB962C8B-B14F-4D97-AF65-F5344CB8AC3E}">
        <p14:creationId xmlns:p14="http://schemas.microsoft.com/office/powerpoint/2010/main" val="1117528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677075" y="1959470"/>
            <a:ext cx="1825500" cy="719938"/>
          </a:xfrm>
          <a:prstGeom prst="rect">
            <a:avLst/>
          </a:prstGeom>
          <a:noFill/>
        </p:spPr>
        <p:txBody>
          <a:bodyPr wrap="square" rtlCol="0">
            <a:spAutoFit/>
          </a:bodyPr>
          <a:lstStyle/>
          <a:p>
            <a:r>
              <a:rPr lang="en-GB" sz="2000" b="1"/>
              <a:t>Chartered Manager</a:t>
            </a:r>
          </a:p>
        </p:txBody>
      </p:sp>
      <p:sp>
        <p:nvSpPr>
          <p:cNvPr id="5" name="TextBox 4"/>
          <p:cNvSpPr txBox="1"/>
          <p:nvPr/>
        </p:nvSpPr>
        <p:spPr>
          <a:xfrm>
            <a:off x="4958584" y="1959470"/>
            <a:ext cx="1552992" cy="707886"/>
          </a:xfrm>
          <a:prstGeom prst="rect">
            <a:avLst/>
          </a:prstGeom>
          <a:noFill/>
        </p:spPr>
        <p:txBody>
          <a:bodyPr wrap="square" rtlCol="0">
            <a:spAutoFit/>
          </a:bodyPr>
          <a:lstStyle/>
          <a:p>
            <a:r>
              <a:rPr lang="en-GB" sz="2000" b="1"/>
              <a:t>Laboratory Scientist</a:t>
            </a:r>
          </a:p>
        </p:txBody>
      </p:sp>
      <p:sp>
        <p:nvSpPr>
          <p:cNvPr id="6" name="TextBox 5"/>
          <p:cNvSpPr txBox="1"/>
          <p:nvPr/>
        </p:nvSpPr>
        <p:spPr>
          <a:xfrm>
            <a:off x="5109722" y="4054884"/>
            <a:ext cx="1400243" cy="707886"/>
          </a:xfrm>
          <a:prstGeom prst="rect">
            <a:avLst/>
          </a:prstGeom>
          <a:noFill/>
        </p:spPr>
        <p:txBody>
          <a:bodyPr wrap="square" rtlCol="0">
            <a:spAutoFit/>
          </a:bodyPr>
          <a:lstStyle/>
          <a:p>
            <a:r>
              <a:rPr lang="en-GB" sz="2000" b="1"/>
              <a:t>Digital Marketing</a:t>
            </a:r>
          </a:p>
        </p:txBody>
      </p:sp>
      <p:sp>
        <p:nvSpPr>
          <p:cNvPr id="11" name="TextBox 10"/>
          <p:cNvSpPr txBox="1"/>
          <p:nvPr/>
        </p:nvSpPr>
        <p:spPr>
          <a:xfrm>
            <a:off x="8760048" y="1959470"/>
            <a:ext cx="2481142" cy="707886"/>
          </a:xfrm>
          <a:prstGeom prst="rect">
            <a:avLst/>
          </a:prstGeom>
          <a:noFill/>
        </p:spPr>
        <p:txBody>
          <a:bodyPr wrap="square" rtlCol="0">
            <a:spAutoFit/>
          </a:bodyPr>
          <a:lstStyle/>
          <a:p>
            <a:r>
              <a:rPr lang="en-GB" sz="2000" b="1"/>
              <a:t>Digital and Technology Solutions</a:t>
            </a:r>
          </a:p>
        </p:txBody>
      </p:sp>
      <p:sp>
        <p:nvSpPr>
          <p:cNvPr id="12" name="TextBox 11"/>
          <p:cNvSpPr txBox="1"/>
          <p:nvPr/>
        </p:nvSpPr>
        <p:spPr>
          <a:xfrm>
            <a:off x="1676237" y="4054884"/>
            <a:ext cx="2116138" cy="1015663"/>
          </a:xfrm>
          <a:prstGeom prst="rect">
            <a:avLst/>
          </a:prstGeom>
          <a:noFill/>
        </p:spPr>
        <p:txBody>
          <a:bodyPr wrap="square" lIns="91440" tIns="45720" rIns="91440" bIns="45720" rtlCol="0" anchor="t">
            <a:spAutoFit/>
          </a:bodyPr>
          <a:lstStyle/>
          <a:p>
            <a:r>
              <a:rPr lang="en-GB" sz="2000" b="1"/>
              <a:t>Digital User Experience (UX) Professional</a:t>
            </a:r>
          </a:p>
        </p:txBody>
      </p:sp>
      <p:sp>
        <p:nvSpPr>
          <p:cNvPr id="15" name="TextBox 14"/>
          <p:cNvSpPr txBox="1"/>
          <p:nvPr/>
        </p:nvSpPr>
        <p:spPr>
          <a:xfrm>
            <a:off x="1677075" y="2748157"/>
            <a:ext cx="2155474" cy="923330"/>
          </a:xfrm>
          <a:prstGeom prst="rect">
            <a:avLst/>
          </a:prstGeom>
          <a:noFill/>
        </p:spPr>
        <p:txBody>
          <a:bodyPr wrap="square" rtlCol="0">
            <a:spAutoFit/>
          </a:bodyPr>
          <a:lstStyle/>
          <a:p>
            <a:r>
              <a:rPr lang="en-GB"/>
              <a:t>Manager</a:t>
            </a:r>
          </a:p>
          <a:p>
            <a:r>
              <a:rPr lang="en-GB"/>
              <a:t>Head of Department</a:t>
            </a:r>
          </a:p>
          <a:p>
            <a:r>
              <a:rPr lang="en-GB"/>
              <a:t>Operations Manager</a:t>
            </a:r>
          </a:p>
        </p:txBody>
      </p:sp>
      <p:sp>
        <p:nvSpPr>
          <p:cNvPr id="16" name="TextBox 15"/>
          <p:cNvSpPr txBox="1"/>
          <p:nvPr/>
        </p:nvSpPr>
        <p:spPr>
          <a:xfrm>
            <a:off x="8760048" y="2748157"/>
            <a:ext cx="2894170" cy="1200329"/>
          </a:xfrm>
          <a:prstGeom prst="rect">
            <a:avLst/>
          </a:prstGeom>
          <a:noFill/>
        </p:spPr>
        <p:txBody>
          <a:bodyPr wrap="square" rtlCol="0">
            <a:spAutoFit/>
          </a:bodyPr>
          <a:lstStyle/>
          <a:p>
            <a:r>
              <a:rPr lang="en-GB"/>
              <a:t>Software Engineering</a:t>
            </a:r>
          </a:p>
          <a:p>
            <a:r>
              <a:rPr lang="en-GB"/>
              <a:t>IT Consultant</a:t>
            </a:r>
          </a:p>
          <a:p>
            <a:r>
              <a:rPr lang="en-GB"/>
              <a:t>Data Analyst</a:t>
            </a:r>
          </a:p>
          <a:p>
            <a:r>
              <a:rPr lang="en-GB"/>
              <a:t>Cyber Security Analyst </a:t>
            </a:r>
          </a:p>
        </p:txBody>
      </p:sp>
      <p:sp>
        <p:nvSpPr>
          <p:cNvPr id="17" name="TextBox 16"/>
          <p:cNvSpPr txBox="1"/>
          <p:nvPr/>
        </p:nvSpPr>
        <p:spPr>
          <a:xfrm>
            <a:off x="5109722" y="4886673"/>
            <a:ext cx="3395471" cy="923330"/>
          </a:xfrm>
          <a:prstGeom prst="rect">
            <a:avLst/>
          </a:prstGeom>
          <a:noFill/>
        </p:spPr>
        <p:txBody>
          <a:bodyPr wrap="square" rtlCol="0">
            <a:spAutoFit/>
          </a:bodyPr>
          <a:lstStyle/>
          <a:p>
            <a:r>
              <a:rPr lang="en-GB"/>
              <a:t>Digital Marketing Executive</a:t>
            </a:r>
          </a:p>
          <a:p>
            <a:r>
              <a:rPr lang="en-GB"/>
              <a:t>Digital Campaign Manager</a:t>
            </a:r>
          </a:p>
          <a:p>
            <a:r>
              <a:rPr lang="en-GB"/>
              <a:t>Social Media Manager</a:t>
            </a:r>
          </a:p>
        </p:txBody>
      </p:sp>
      <p:sp>
        <p:nvSpPr>
          <p:cNvPr id="20" name="Rectangle 19"/>
          <p:cNvSpPr/>
          <p:nvPr/>
        </p:nvSpPr>
        <p:spPr>
          <a:xfrm>
            <a:off x="4933336" y="2748157"/>
            <a:ext cx="2499677" cy="646331"/>
          </a:xfrm>
          <a:prstGeom prst="rect">
            <a:avLst/>
          </a:prstGeom>
        </p:spPr>
        <p:txBody>
          <a:bodyPr wrap="square">
            <a:spAutoFit/>
          </a:bodyPr>
          <a:lstStyle/>
          <a:p>
            <a:r>
              <a:rPr lang="en-GB"/>
              <a:t>Laboratory Manager</a:t>
            </a:r>
          </a:p>
          <a:p>
            <a:r>
              <a:rPr lang="en-GB"/>
              <a:t>Scientific Team Leader</a:t>
            </a:r>
          </a:p>
        </p:txBody>
      </p:sp>
      <p:sp>
        <p:nvSpPr>
          <p:cNvPr id="22" name="TextBox 21"/>
          <p:cNvSpPr txBox="1"/>
          <p:nvPr/>
        </p:nvSpPr>
        <p:spPr>
          <a:xfrm>
            <a:off x="1676237" y="4903239"/>
            <a:ext cx="3395471" cy="923330"/>
          </a:xfrm>
          <a:prstGeom prst="rect">
            <a:avLst/>
          </a:prstGeom>
          <a:noFill/>
        </p:spPr>
        <p:txBody>
          <a:bodyPr wrap="square" rtlCol="0">
            <a:spAutoFit/>
          </a:bodyPr>
          <a:lstStyle/>
          <a:p>
            <a:r>
              <a:rPr lang="en-GB"/>
              <a:t>UX Researcher</a:t>
            </a:r>
          </a:p>
          <a:p>
            <a:r>
              <a:rPr lang="en-GB"/>
              <a:t>UX Architect</a:t>
            </a:r>
          </a:p>
          <a:p>
            <a:r>
              <a:rPr lang="en-GB"/>
              <a:t>UX Analyst</a:t>
            </a:r>
          </a:p>
        </p:txBody>
      </p:sp>
      <p:sp>
        <p:nvSpPr>
          <p:cNvPr id="18" name="TextBox 1">
            <a:extLst>
              <a:ext uri="{FF2B5EF4-FFF2-40B4-BE49-F238E27FC236}">
                <a16:creationId xmlns:a16="http://schemas.microsoft.com/office/drawing/2014/main" id="{C0E4B5E7-89C4-EC5A-21BF-5D2085364BF5}"/>
              </a:ext>
            </a:extLst>
          </p:cNvPr>
          <p:cNvSpPr txBox="1"/>
          <p:nvPr/>
        </p:nvSpPr>
        <p:spPr>
          <a:xfrm>
            <a:off x="8796529" y="4104580"/>
            <a:ext cx="2894170" cy="70788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a:cs typeface="Calibri"/>
              </a:rPr>
              <a:t>Creative Digital Design Professional </a:t>
            </a:r>
          </a:p>
        </p:txBody>
      </p:sp>
      <p:sp>
        <p:nvSpPr>
          <p:cNvPr id="19" name="TextBox 2">
            <a:extLst>
              <a:ext uri="{FF2B5EF4-FFF2-40B4-BE49-F238E27FC236}">
                <a16:creationId xmlns:a16="http://schemas.microsoft.com/office/drawing/2014/main" id="{37736B09-57B4-10D4-6A91-56F04A96304D}"/>
              </a:ext>
            </a:extLst>
          </p:cNvPr>
          <p:cNvSpPr txBox="1"/>
          <p:nvPr/>
        </p:nvSpPr>
        <p:spPr>
          <a:xfrm>
            <a:off x="8796529" y="4914571"/>
            <a:ext cx="3395471"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Creative Director</a:t>
            </a:r>
          </a:p>
          <a:p>
            <a:r>
              <a:rPr lang="en-GB"/>
              <a:t>Studio Manager</a:t>
            </a:r>
          </a:p>
          <a:p>
            <a:r>
              <a:rPr lang="en-GB"/>
              <a:t>Front-end designer</a:t>
            </a:r>
          </a:p>
        </p:txBody>
      </p:sp>
      <p:pic>
        <p:nvPicPr>
          <p:cNvPr id="13" name="Picture 12" descr="Icon&#10;&#10;Description automatically generated">
            <a:extLst>
              <a:ext uri="{FF2B5EF4-FFF2-40B4-BE49-F238E27FC236}">
                <a16:creationId xmlns:a16="http://schemas.microsoft.com/office/drawing/2014/main" id="{61107A50-F369-25F1-3DC9-12D8FEA0665E}"/>
              </a:ext>
            </a:extLst>
          </p:cNvPr>
          <p:cNvPicPr>
            <a:picLocks noChangeAspect="1"/>
          </p:cNvPicPr>
          <p:nvPr/>
        </p:nvPicPr>
        <p:blipFill>
          <a:blip r:embed="rId4"/>
          <a:stretch>
            <a:fillRect/>
          </a:stretch>
        </p:blipFill>
        <p:spPr>
          <a:xfrm>
            <a:off x="559712" y="1959470"/>
            <a:ext cx="969184" cy="676600"/>
          </a:xfrm>
          <a:prstGeom prst="rect">
            <a:avLst/>
          </a:prstGeom>
        </p:spPr>
      </p:pic>
      <p:pic>
        <p:nvPicPr>
          <p:cNvPr id="25" name="Picture 24" descr="Icon&#10;&#10;Description automatically generated">
            <a:extLst>
              <a:ext uri="{FF2B5EF4-FFF2-40B4-BE49-F238E27FC236}">
                <a16:creationId xmlns:a16="http://schemas.microsoft.com/office/drawing/2014/main" id="{A3303AB5-B70E-D84C-2C61-B9F59D0DC088}"/>
              </a:ext>
            </a:extLst>
          </p:cNvPr>
          <p:cNvPicPr>
            <a:picLocks noChangeAspect="1"/>
          </p:cNvPicPr>
          <p:nvPr/>
        </p:nvPicPr>
        <p:blipFill>
          <a:blip r:embed="rId5"/>
          <a:stretch>
            <a:fillRect/>
          </a:stretch>
        </p:blipFill>
        <p:spPr>
          <a:xfrm>
            <a:off x="591444" y="4095538"/>
            <a:ext cx="872864" cy="872864"/>
          </a:xfrm>
          <a:prstGeom prst="rect">
            <a:avLst/>
          </a:prstGeom>
        </p:spPr>
      </p:pic>
      <p:pic>
        <p:nvPicPr>
          <p:cNvPr id="27" name="Picture 26" descr="Icon&#10;&#10;Description automatically generated">
            <a:extLst>
              <a:ext uri="{FF2B5EF4-FFF2-40B4-BE49-F238E27FC236}">
                <a16:creationId xmlns:a16="http://schemas.microsoft.com/office/drawing/2014/main" id="{6F449B62-6A48-5115-F704-46F55F06D237}"/>
              </a:ext>
            </a:extLst>
          </p:cNvPr>
          <p:cNvPicPr>
            <a:picLocks noChangeAspect="1"/>
          </p:cNvPicPr>
          <p:nvPr/>
        </p:nvPicPr>
        <p:blipFill>
          <a:blip r:embed="rId6"/>
          <a:stretch>
            <a:fillRect/>
          </a:stretch>
        </p:blipFill>
        <p:spPr>
          <a:xfrm>
            <a:off x="4147883" y="4157701"/>
            <a:ext cx="810701" cy="810701"/>
          </a:xfrm>
          <a:prstGeom prst="rect">
            <a:avLst/>
          </a:prstGeom>
        </p:spPr>
      </p:pic>
      <p:pic>
        <p:nvPicPr>
          <p:cNvPr id="31" name="Picture 30" descr="Icon&#10;&#10;Description automatically generated">
            <a:extLst>
              <a:ext uri="{FF2B5EF4-FFF2-40B4-BE49-F238E27FC236}">
                <a16:creationId xmlns:a16="http://schemas.microsoft.com/office/drawing/2014/main" id="{20EC23CE-336E-1FFC-A690-4EA650892273}"/>
              </a:ext>
            </a:extLst>
          </p:cNvPr>
          <p:cNvPicPr>
            <a:picLocks noChangeAspect="1"/>
          </p:cNvPicPr>
          <p:nvPr/>
        </p:nvPicPr>
        <p:blipFill>
          <a:blip r:embed="rId7"/>
          <a:stretch>
            <a:fillRect/>
          </a:stretch>
        </p:blipFill>
        <p:spPr>
          <a:xfrm>
            <a:off x="4106615" y="2026309"/>
            <a:ext cx="721848" cy="721848"/>
          </a:xfrm>
          <a:prstGeom prst="rect">
            <a:avLst/>
          </a:prstGeom>
        </p:spPr>
      </p:pic>
      <p:pic>
        <p:nvPicPr>
          <p:cNvPr id="33" name="Picture 32" descr="Icon&#10;&#10;Description automatically generated">
            <a:extLst>
              <a:ext uri="{FF2B5EF4-FFF2-40B4-BE49-F238E27FC236}">
                <a16:creationId xmlns:a16="http://schemas.microsoft.com/office/drawing/2014/main" id="{DF5305FC-73C4-820E-1656-015303937BA1}"/>
              </a:ext>
            </a:extLst>
          </p:cNvPr>
          <p:cNvPicPr>
            <a:picLocks noChangeAspect="1"/>
          </p:cNvPicPr>
          <p:nvPr/>
        </p:nvPicPr>
        <p:blipFill>
          <a:blip r:embed="rId8"/>
          <a:stretch>
            <a:fillRect/>
          </a:stretch>
        </p:blipFill>
        <p:spPr>
          <a:xfrm>
            <a:off x="7684575" y="1868357"/>
            <a:ext cx="966986" cy="966986"/>
          </a:xfrm>
          <a:prstGeom prst="rect">
            <a:avLst/>
          </a:prstGeom>
        </p:spPr>
      </p:pic>
      <p:pic>
        <p:nvPicPr>
          <p:cNvPr id="35" name="Picture 34" descr="Icon&#10;&#10;Description automatically generated">
            <a:extLst>
              <a:ext uri="{FF2B5EF4-FFF2-40B4-BE49-F238E27FC236}">
                <a16:creationId xmlns:a16="http://schemas.microsoft.com/office/drawing/2014/main" id="{697CD76F-7212-0B7A-15FA-E186ED80D466}"/>
              </a:ext>
            </a:extLst>
          </p:cNvPr>
          <p:cNvPicPr>
            <a:picLocks noChangeAspect="1"/>
          </p:cNvPicPr>
          <p:nvPr/>
        </p:nvPicPr>
        <p:blipFill>
          <a:blip r:embed="rId9"/>
          <a:stretch>
            <a:fillRect/>
          </a:stretch>
        </p:blipFill>
        <p:spPr>
          <a:xfrm>
            <a:off x="7920865" y="4157701"/>
            <a:ext cx="810702" cy="810702"/>
          </a:xfrm>
          <a:prstGeom prst="rect">
            <a:avLst/>
          </a:prstGeom>
        </p:spPr>
      </p:pic>
      <p:sp>
        <p:nvSpPr>
          <p:cNvPr id="2" name="TextBox 1">
            <a:extLst>
              <a:ext uri="{FF2B5EF4-FFF2-40B4-BE49-F238E27FC236}">
                <a16:creationId xmlns:a16="http://schemas.microsoft.com/office/drawing/2014/main" id="{BCDCEC8D-9240-A1B9-DB93-F7165CC2288D}"/>
              </a:ext>
            </a:extLst>
          </p:cNvPr>
          <p:cNvSpPr txBox="1"/>
          <p:nvPr/>
        </p:nvSpPr>
        <p:spPr>
          <a:xfrm>
            <a:off x="0" y="393934"/>
            <a:ext cx="9011865" cy="646331"/>
          </a:xfrm>
          <a:prstGeom prst="rect">
            <a:avLst/>
          </a:prstGeom>
          <a:noFill/>
        </p:spPr>
        <p:txBody>
          <a:bodyPr wrap="square" rtlCol="0">
            <a:spAutoFit/>
          </a:bodyPr>
          <a:lstStyle/>
          <a:p>
            <a:pPr algn="ctr"/>
            <a:r>
              <a:rPr lang="en-GB" sz="3600" b="1"/>
              <a:t>OUR PROGRAMMES: CAREER PATHS</a:t>
            </a:r>
            <a:endParaRPr lang="en-GB" sz="3600">
              <a:effectLst/>
            </a:endParaRPr>
          </a:p>
        </p:txBody>
      </p:sp>
    </p:spTree>
    <p:extLst>
      <p:ext uri="{BB962C8B-B14F-4D97-AF65-F5344CB8AC3E}">
        <p14:creationId xmlns:p14="http://schemas.microsoft.com/office/powerpoint/2010/main" val="42195388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70b509c3-8883-4c1b-9265-2e3d1919d2f0"/>
</p:tagLst>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eabb09e-e38e-4a9e-810c-2bb98eef488f" xsi:nil="true"/>
    <lcf76f155ced4ddcb4097134ff3c332f xmlns="fc18f2da-d011-41ac-a052-31840fba8a6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9D8B23575759488AAD888DD296A6B5" ma:contentTypeVersion="16" ma:contentTypeDescription="Create a new document." ma:contentTypeScope="" ma:versionID="c2473041d1fa3084b2a1004ab89adf04">
  <xsd:schema xmlns:xsd="http://www.w3.org/2001/XMLSchema" xmlns:xs="http://www.w3.org/2001/XMLSchema" xmlns:p="http://schemas.microsoft.com/office/2006/metadata/properties" xmlns:ns2="fc18f2da-d011-41ac-a052-31840fba8a6f" xmlns:ns3="beabb09e-e38e-4a9e-810c-2bb98eef488f" targetNamespace="http://schemas.microsoft.com/office/2006/metadata/properties" ma:root="true" ma:fieldsID="14c5ed6dc20aedbbbb84ff9e7b44be9c" ns2:_="" ns3:_="">
    <xsd:import namespace="fc18f2da-d011-41ac-a052-31840fba8a6f"/>
    <xsd:import namespace="beabb09e-e38e-4a9e-810c-2bb98eef488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18f2da-d011-41ac-a052-31840fba8a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9d4c506-e2aa-436a-9dbd-af2c157961c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abb09e-e38e-4a9e-810c-2bb98eef488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de324d0-3c5e-4fbc-97a2-7e137b47548b}" ma:internalName="TaxCatchAll" ma:showField="CatchAllData" ma:web="beabb09e-e38e-4a9e-810c-2bb98eef48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4B473A-6B6A-456C-9581-324D3F90D14A}">
  <ds:schemaRefs>
    <ds:schemaRef ds:uri="beabb09e-e38e-4a9e-810c-2bb98eef488f"/>
    <ds:schemaRef ds:uri="fc18f2da-d011-41ac-a052-31840fba8a6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9BFCBCF-5485-4527-888B-B932E64F6D76}">
  <ds:schemaRefs>
    <ds:schemaRef ds:uri="http://schemas.microsoft.com/sharepoint/v3/contenttype/forms"/>
  </ds:schemaRefs>
</ds:datastoreItem>
</file>

<file path=customXml/itemProps3.xml><?xml version="1.0" encoding="utf-8"?>
<ds:datastoreItem xmlns:ds="http://schemas.openxmlformats.org/officeDocument/2006/customXml" ds:itemID="{AA84196E-320C-40B7-A6A9-2E5592B88CC1}">
  <ds:schemaRefs>
    <ds:schemaRef ds:uri="beabb09e-e38e-4a9e-810c-2bb98eef488f"/>
    <ds:schemaRef ds:uri="fc18f2da-d011-41ac-a052-31840fba8a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TotalTime>
  <Words>1416</Words>
  <Application>Microsoft Office PowerPoint</Application>
  <PresentationFormat>Widescreen</PresentationFormat>
  <Paragraphs>210</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Miss A MARSHALL</cp:lastModifiedBy>
  <cp:revision>3</cp:revision>
  <dcterms:created xsi:type="dcterms:W3CDTF">2020-05-11T10:25:16Z</dcterms:created>
  <dcterms:modified xsi:type="dcterms:W3CDTF">2023-05-03T15:43:17Z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0x010100DF9D8B23575759488AAD888DD296A6B5</vt:lpwstr>
  </property>
  <property fmtid="{D5CDD505-2E9C-101B-9397-08002B2CF9AE}" pid="3" name="MediaServiceImageTags">
    <vt:lpwstr/>
  </property>
</Properties>
</file>